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261" r:id="rId3"/>
    <p:sldId id="280" r:id="rId4"/>
    <p:sldId id="281" r:id="rId5"/>
    <p:sldId id="263" r:id="rId6"/>
    <p:sldId id="282" r:id="rId7"/>
    <p:sldId id="283" r:id="rId8"/>
    <p:sldId id="286" r:id="rId9"/>
    <p:sldId id="277" r:id="rId10"/>
    <p:sldId id="28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66"/>
    <a:srgbClr val="003A62"/>
    <a:srgbClr val="00568E"/>
    <a:srgbClr val="00560E"/>
    <a:srgbClr val="C30B0B"/>
    <a:srgbClr val="008A24"/>
    <a:srgbClr val="9E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4" autoAdjust="0"/>
    <p:restoredTop sz="94529" autoAdjust="0"/>
  </p:normalViewPr>
  <p:slideViewPr>
    <p:cSldViewPr snapToGrid="0"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93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539610-D5DF-4D79-9C09-E572DE05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47663" indent="-11588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631825" indent="-115888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030288" indent="-231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312863" indent="-1158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737777-AB1C-4C89-9E80-88E9163DB5B6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During your teen years, your body continues to grow and change, as do your interests.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2CD01-6FF9-4D1F-AB6A-D036F1753119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Teens can vary widely in shape and size. You don’t need to be worried about these differences because you may be developing physically at a different rate than your friends and peers.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8B9897-4E59-41BD-A6DA-AFCC5E7B5BC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63F3B7-300D-40A5-ABC2-980C0740EF5D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Just like physical changes that teens experience, mental, emotional, and social changes happen at different rates, too.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2AD955-5E94-4218-B81F-F8E4549BAC20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8D6AA7-C2C0-437B-98CC-DCDD377D89CD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When you try to manage many strong feelings at once, it can feel overwhelming. You might feel like lashing out at others or keeping your feelings hidden.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106031-3A09-4C32-BE19-9999161625E4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4FC3AC-B02E-4407-BCFD-5569DBD7CCB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D5EDDF-9087-47B8-ADB3-85EEF50578C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Choosing friends that will support and influence you in a positive way will help you make good choices during your teen years.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ew 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6986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9389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454150"/>
            <a:ext cx="2132013" cy="467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288" y="1454150"/>
            <a:ext cx="6246812" cy="467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6838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454150"/>
            <a:ext cx="8531225" cy="625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8288" y="2273300"/>
            <a:ext cx="8531225" cy="38528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5349754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610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84435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288" y="2273300"/>
            <a:ext cx="4189412" cy="385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73300"/>
            <a:ext cx="4189413" cy="385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0119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597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952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7477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78192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55710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lencoe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1454150"/>
            <a:ext cx="85312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2273300"/>
            <a:ext cx="85312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>
            <a:hlinkClick r:id="rId15"/>
          </p:cNvPr>
          <p:cNvSpPr>
            <a:spLocks noChangeArrowheads="1"/>
          </p:cNvSpPr>
          <p:nvPr/>
        </p:nvSpPr>
        <p:spPr bwMode="auto">
          <a:xfrm>
            <a:off x="3324225" y="6499225"/>
            <a:ext cx="2214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20" descr="NAV BUTTONS-revised-gray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6418263"/>
            <a:ext cx="22701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732588" y="6469063"/>
            <a:ext cx="6826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481888" y="6478588"/>
            <a:ext cx="6826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32775" y="6469063"/>
            <a:ext cx="6826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30B0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30B0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30B0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30B0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30B0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30B0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30B0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30B0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30B0B"/>
          </a:solidFill>
          <a:latin typeface="Arial" charset="0"/>
        </a:defRPr>
      </a:lvl9pPr>
    </p:titleStyle>
    <p:bodyStyle>
      <a:lvl1pPr marL="341313" indent="-341313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SzPct val="80000"/>
        <a:buBlip>
          <a:blip r:embed="rId17"/>
        </a:buBlip>
        <a:defRPr sz="2800">
          <a:solidFill>
            <a:srgbClr val="003A6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har char="–"/>
        <a:defRPr sz="2400">
          <a:solidFill>
            <a:srgbClr val="003A62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har char="•"/>
        <a:defRPr sz="2000">
          <a:solidFill>
            <a:srgbClr val="003A62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har char="–"/>
        <a:defRPr>
          <a:solidFill>
            <a:srgbClr val="003A62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har char="»"/>
        <a:defRPr>
          <a:solidFill>
            <a:srgbClr val="003A62"/>
          </a:solidFill>
          <a:latin typeface="+mn-lt"/>
        </a:defRPr>
      </a:lvl5pPr>
      <a:lvl6pPr marL="2514600" indent="-228600" algn="l" rtl="0" fontAlgn="base">
        <a:lnSpc>
          <a:spcPct val="105000"/>
        </a:lnSpc>
        <a:spcBef>
          <a:spcPct val="30000"/>
        </a:spcBef>
        <a:spcAft>
          <a:spcPct val="0"/>
        </a:spcAft>
        <a:buChar char="»"/>
        <a:defRPr>
          <a:solidFill>
            <a:srgbClr val="003A62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30000"/>
        </a:spcBef>
        <a:spcAft>
          <a:spcPct val="0"/>
        </a:spcAft>
        <a:buChar char="»"/>
        <a:defRPr>
          <a:solidFill>
            <a:srgbClr val="003A62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30000"/>
        </a:spcBef>
        <a:spcAft>
          <a:spcPct val="0"/>
        </a:spcAft>
        <a:buChar char="»"/>
        <a:defRPr>
          <a:solidFill>
            <a:srgbClr val="003A62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30000"/>
        </a:spcBef>
        <a:spcAft>
          <a:spcPct val="0"/>
        </a:spcAft>
        <a:buChar char="»"/>
        <a:defRPr>
          <a:solidFill>
            <a:srgbClr val="003A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Chapter 12 Lesson One Page 364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Changes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During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Adolescence</a:t>
            </a:r>
          </a:p>
        </p:txBody>
      </p:sp>
      <p:pic>
        <p:nvPicPr>
          <p:cNvPr id="3076" name="Picture 3" descr="adolescence4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300288"/>
            <a:ext cx="28860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frie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921000"/>
            <a:ext cx="21097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Growth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growth is important because it can help you find your place in society.</a:t>
            </a:r>
          </a:p>
          <a:p>
            <a:pPr eaLnBrk="1" hangingPunct="1"/>
            <a:r>
              <a:rPr lang="en-US" smtClean="0"/>
              <a:t>The social connections that you make can help you develop friendships, find job opportunities, and get emotional support.</a:t>
            </a:r>
          </a:p>
          <a:p>
            <a:pPr eaLnBrk="1" hangingPunct="1"/>
            <a:r>
              <a:rPr lang="en-US" smtClean="0"/>
              <a:t>It is important to choose friends that will support and influence you in a positive way.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Happens During Adolescence?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273300"/>
            <a:ext cx="8615362" cy="1285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During </a:t>
            </a:r>
            <a:r>
              <a:rPr lang="en-US" b="1" smtClean="0">
                <a:solidFill>
                  <a:srgbClr val="990000"/>
                </a:solidFill>
              </a:rPr>
              <a:t>adolescence</a:t>
            </a:r>
            <a:r>
              <a:rPr lang="en-US" smtClean="0"/>
              <a:t>, you experience many physical, mental, emotional, and social changes.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87400" y="3840163"/>
            <a:ext cx="7310438" cy="10144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A62"/>
            </a:solidFill>
            <a:round/>
            <a:headEnd/>
            <a:tailEnd/>
          </a:ln>
        </p:spPr>
        <p:txBody>
          <a:bodyPr lIns="640080" anchor="ctr">
            <a:spAutoFit/>
          </a:bodyPr>
          <a:lstStyle/>
          <a:p>
            <a:pPr>
              <a:tabLst>
                <a:tab pos="1592263" algn="l"/>
              </a:tabLst>
            </a:pPr>
            <a:r>
              <a:rPr lang="en-US" b="1">
                <a:solidFill>
                  <a:srgbClr val="990000"/>
                </a:solidFill>
              </a:rPr>
              <a:t>adolescence   </a:t>
            </a:r>
            <a:r>
              <a:rPr lang="en-US">
                <a:solidFill>
                  <a:srgbClr val="990000"/>
                </a:solidFill>
              </a:rPr>
              <a:t>The stage of life between childhood and 	adulthood, usually beginning somewhere 	between the ages of 11 and 15</a:t>
            </a:r>
          </a:p>
        </p:txBody>
      </p:sp>
      <p:pic>
        <p:nvPicPr>
          <p:cNvPr id="4101" name="Picture 7" descr="book-icon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910013"/>
            <a:ext cx="9509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Growth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273300"/>
            <a:ext cx="8615362" cy="1285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Teens go through </a:t>
            </a:r>
            <a:r>
              <a:rPr lang="en-US" b="1" smtClean="0">
                <a:solidFill>
                  <a:srgbClr val="990000"/>
                </a:solidFill>
              </a:rPr>
              <a:t>puberty</a:t>
            </a:r>
            <a:r>
              <a:rPr lang="en-US" smtClean="0"/>
              <a:t> at different rates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801688" y="3263900"/>
            <a:ext cx="7280275" cy="709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A62"/>
            </a:solidFill>
            <a:round/>
            <a:headEnd/>
            <a:tailEnd/>
          </a:ln>
        </p:spPr>
        <p:txBody>
          <a:bodyPr lIns="640080" anchor="ctr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b="1">
                <a:solidFill>
                  <a:srgbClr val="990000"/>
                </a:solidFill>
              </a:rPr>
              <a:t>puberty   </a:t>
            </a:r>
            <a:r>
              <a:rPr lang="en-US">
                <a:solidFill>
                  <a:srgbClr val="990000"/>
                </a:solidFill>
              </a:rPr>
              <a:t>The time when you develop physical characteristics 	of adults of your own gender</a:t>
            </a:r>
          </a:p>
        </p:txBody>
      </p:sp>
      <p:pic>
        <p:nvPicPr>
          <p:cNvPr id="5125" name="Picture 5" descr="book-icon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181350"/>
            <a:ext cx="9509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525588" y="4443413"/>
            <a:ext cx="2825750" cy="1560512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3A62"/>
                </a:solidFill>
              </a:rPr>
              <a:t>Most females start</a:t>
            </a:r>
            <a:br>
              <a:rPr lang="en-US">
                <a:solidFill>
                  <a:srgbClr val="003A62"/>
                </a:solidFill>
              </a:rPr>
            </a:br>
            <a:r>
              <a:rPr lang="en-US">
                <a:solidFill>
                  <a:srgbClr val="003A62"/>
                </a:solidFill>
              </a:rPr>
              <a:t>puberty between the</a:t>
            </a:r>
            <a:br>
              <a:rPr lang="en-US">
                <a:solidFill>
                  <a:srgbClr val="003A62"/>
                </a:solidFill>
              </a:rPr>
            </a:br>
            <a:r>
              <a:rPr lang="en-US">
                <a:solidFill>
                  <a:srgbClr val="003A62"/>
                </a:solidFill>
              </a:rPr>
              <a:t>ages of 8 and 13.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591050" y="4443413"/>
            <a:ext cx="2825750" cy="1560512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3A62"/>
                </a:solidFill>
              </a:rPr>
              <a:t>Most males start</a:t>
            </a:r>
          </a:p>
          <a:p>
            <a:pPr algn="ctr"/>
            <a:r>
              <a:rPr lang="en-US">
                <a:solidFill>
                  <a:srgbClr val="003A62"/>
                </a:solidFill>
              </a:rPr>
              <a:t>puberty between the</a:t>
            </a:r>
            <a:br>
              <a:rPr lang="en-US">
                <a:solidFill>
                  <a:srgbClr val="003A62"/>
                </a:solidFill>
              </a:rPr>
            </a:br>
            <a:r>
              <a:rPr lang="en-US">
                <a:solidFill>
                  <a:srgbClr val="003A62"/>
                </a:solidFill>
              </a:rPr>
              <a:t>ages of 9 and 14.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5" grpId="0" animBg="1"/>
      <p:bldP spid="58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Growth</a:t>
            </a:r>
          </a:p>
        </p:txBody>
      </p:sp>
      <p:graphicFrame>
        <p:nvGraphicFramePr>
          <p:cNvPr id="60500" name="Group 84"/>
          <p:cNvGraphicFramePr>
            <a:graphicFrameLocks noGrp="1"/>
          </p:cNvGraphicFramePr>
          <p:nvPr>
            <p:ph idx="1"/>
          </p:nvPr>
        </p:nvGraphicFramePr>
        <p:xfrm>
          <a:off x="379413" y="2039938"/>
          <a:ext cx="8431212" cy="4240446"/>
        </p:xfrm>
        <a:graphic>
          <a:graphicData uri="http://schemas.openxmlformats.org/drawingml/2006/table">
            <a:tbl>
              <a:tblPr/>
              <a:tblGrid>
                <a:gridCol w="4216400"/>
                <a:gridCol w="4214812"/>
              </a:tblGrid>
              <a:tr h="347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Males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A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Females</a:t>
                      </a:r>
                    </a:p>
                  </a:txBody>
                  <a:tcPr marL="182880" marT="45717" marB="457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A62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Male hormone production increases.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Female hormone production increases.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3D7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Sudden, rapid growth occurs.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Sudden, rapid growth occurs.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All permanent teeth come into place.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All permanent teeth come into place,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Acne may appear.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Acne may appear.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Underarm hair appears.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Underarm hair appears.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Pubic hair appears.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Pubic hair appears.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Perspiration increases.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Perspiration increases.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External genitals grow.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Uterus and ovaries enlarge.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Shoulders broaden.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Breasts develop.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Muscles develop.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Hips become wider.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Sperm production starts.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Body fat increases.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Facial hair appears.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Ovulation occurs.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Larynx gets larger, and voice deepens.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A62"/>
                          </a:solidFill>
                          <a:effectLst/>
                          <a:latin typeface="Arial" charset="0"/>
                        </a:rPr>
                        <a:t>Menstruation starts.</a:t>
                      </a:r>
                    </a:p>
                  </a:txBody>
                  <a:tcPr marL="182880" marT="45717" marB="45717" anchor="ctr" horzOverflow="overflow">
                    <a:lnL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3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Mental Growth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273300"/>
            <a:ext cx="8875712" cy="3852863"/>
          </a:xfrm>
        </p:spPr>
        <p:txBody>
          <a:bodyPr/>
          <a:lstStyle/>
          <a:p>
            <a:pPr marL="346075" indent="-346075" eaLnBrk="1" hangingPunct="1">
              <a:spcBef>
                <a:spcPct val="85000"/>
              </a:spcBef>
            </a:pPr>
            <a:r>
              <a:rPr lang="en-US" smtClean="0"/>
              <a:t>As your brain grows, its ability increases to do complex reasoning and problem solving increases.</a:t>
            </a:r>
          </a:p>
          <a:p>
            <a:pPr marL="346075" indent="-346075" eaLnBrk="1" hangingPunct="1">
              <a:spcBef>
                <a:spcPct val="85000"/>
              </a:spcBef>
            </a:pPr>
            <a:r>
              <a:rPr lang="en-US" smtClean="0"/>
              <a:t>You learn to be more responsible.</a:t>
            </a:r>
          </a:p>
          <a:p>
            <a:pPr marL="346075" indent="-346075" eaLnBrk="1" hangingPunct="1">
              <a:spcBef>
                <a:spcPct val="85000"/>
              </a:spcBef>
            </a:pPr>
            <a:r>
              <a:rPr lang="en-US" smtClean="0"/>
              <a:t>You begin to make decisions based on your values and beliefs and understand that people have different points of view.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Emotional Growth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273300"/>
            <a:ext cx="8875712" cy="4186238"/>
          </a:xfrm>
        </p:spPr>
        <p:txBody>
          <a:bodyPr/>
          <a:lstStyle/>
          <a:p>
            <a:pPr marL="346075" indent="-346075" eaLnBrk="1" hangingPunct="1">
              <a:spcBef>
                <a:spcPct val="85000"/>
              </a:spcBef>
            </a:pPr>
            <a:r>
              <a:rPr lang="en-US" smtClean="0"/>
              <a:t>You might become closer to your friends and feel less connected to your parents.</a:t>
            </a:r>
          </a:p>
          <a:p>
            <a:pPr marL="346075" indent="-346075" eaLnBrk="1" hangingPunct="1">
              <a:spcBef>
                <a:spcPct val="85000"/>
              </a:spcBef>
            </a:pPr>
            <a:r>
              <a:rPr lang="en-US" smtClean="0"/>
              <a:t>Being attracted to someone and feeling close to him or her emotionally is an important part of a healthy relationship.</a:t>
            </a:r>
          </a:p>
          <a:p>
            <a:pPr marL="346075" indent="-346075" eaLnBrk="1" hangingPunct="1">
              <a:spcBef>
                <a:spcPct val="85000"/>
              </a:spcBef>
            </a:pPr>
            <a:r>
              <a:rPr lang="en-US" smtClean="0"/>
              <a:t>As you mature, you will learn to manage your emotions in a positive way.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Expressing Emotions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273300"/>
            <a:ext cx="8875712" cy="4308475"/>
          </a:xfrm>
        </p:spPr>
        <p:txBody>
          <a:bodyPr/>
          <a:lstStyle/>
          <a:p>
            <a:pPr marL="346075" indent="-346075" eaLnBrk="1" hangingPunct="1">
              <a:spcBef>
                <a:spcPct val="85000"/>
              </a:spcBef>
            </a:pPr>
            <a:r>
              <a:rPr lang="en-US" smtClean="0"/>
              <a:t>You may feel many different emotions in a short period of time.</a:t>
            </a:r>
          </a:p>
          <a:p>
            <a:pPr marL="346075" indent="-346075" eaLnBrk="1" hangingPunct="1">
              <a:spcBef>
                <a:spcPct val="85000"/>
              </a:spcBef>
            </a:pPr>
            <a:r>
              <a:rPr lang="en-US" smtClean="0"/>
              <a:t>When you try to manage many strong feelings at once, it can feel overwhelming. </a:t>
            </a:r>
          </a:p>
          <a:p>
            <a:pPr marL="346075" indent="-346075" eaLnBrk="1" hangingPunct="1">
              <a:spcBef>
                <a:spcPct val="85000"/>
              </a:spcBef>
            </a:pPr>
            <a:r>
              <a:rPr lang="en-US" smtClean="0"/>
              <a:t>You might feel like lashing out at others or keeping your feelings hidden.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384300"/>
            <a:ext cx="3243263" cy="4854575"/>
          </a:xfrm>
          <a:prstGeom prst="rect">
            <a:avLst/>
          </a:prstGeom>
          <a:noFill/>
          <a:ln w="25400">
            <a:solidFill>
              <a:srgbClr val="003A6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13"/>
          <p:cNvSpPr>
            <a:spLocks noChangeArrowheads="1"/>
          </p:cNvSpPr>
          <p:nvPr/>
        </p:nvSpPr>
        <p:spPr bwMode="auto">
          <a:xfrm>
            <a:off x="4860925" y="2860675"/>
            <a:ext cx="39941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400" b="1">
                <a:solidFill>
                  <a:srgbClr val="003A62"/>
                </a:solidFill>
              </a:rPr>
              <a:t>Talking to someone you trust can help you cope with strong feelings.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Expressing Emotions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79413" y="2168525"/>
            <a:ext cx="8515350" cy="403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tIns="137160"/>
          <a:lstStyle/>
          <a:p>
            <a:pPr algn="ctr">
              <a:defRPr/>
            </a:pPr>
            <a:r>
              <a:rPr lang="en-US" sz="2000" b="1">
                <a:solidFill>
                  <a:srgbClr val="003A62"/>
                </a:solidFill>
              </a:rPr>
              <a:t>Healthy Ways of Expressing Feelings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42925" y="2811463"/>
            <a:ext cx="3984625" cy="8953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/>
              <a:t>Write in a journal.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42925" y="3968750"/>
            <a:ext cx="3984625" cy="8953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/>
              <a:t>Draw.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42925" y="5126038"/>
            <a:ext cx="3984625" cy="8953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/>
              <a:t>Play music.</a:t>
            </a: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4691063" y="2811463"/>
            <a:ext cx="3984625" cy="8953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/>
              <a:t>Exercise.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4691063" y="3968750"/>
            <a:ext cx="3984625" cy="8953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/>
              <a:t>Participate in a hobby.</a:t>
            </a: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4691063" y="5126038"/>
            <a:ext cx="3984625" cy="8953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/>
              <a:t>Talk to your friends, a sibling, </a:t>
            </a:r>
          </a:p>
          <a:p>
            <a:pPr algn="ctr"/>
            <a:r>
              <a:rPr lang="en-US" sz="1600"/>
              <a:t>your parents, a counselor, </a:t>
            </a:r>
          </a:p>
          <a:p>
            <a:pPr algn="ctr"/>
            <a:r>
              <a:rPr lang="en-US" sz="1600"/>
              <a:t>or another adult you trust.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40" grpId="0" animBg="1"/>
      <p:bldP spid="52241" grpId="0" animBg="1"/>
      <p:bldP spid="52242" grpId="0" animBg="1"/>
      <p:bldP spid="52243" grpId="0" animBg="1"/>
      <p:bldP spid="52244" grpId="0" animBg="1"/>
    </p:bldLst>
  </p:timing>
</p:sld>
</file>

<file path=ppt/theme/theme1.xml><?xml version="1.0" encoding="utf-8"?>
<a:theme xmlns:a="http://schemas.openxmlformats.org/drawingml/2006/main" name="Ch02_lesson_1">
  <a:themeElements>
    <a:clrScheme name="Ch02_lesson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02_lesson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02_lesson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2_lesson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2_lesson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2_lesson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2_lesson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2_lesson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2_lesson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2_lesson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2_lesson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2_lesson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2_lesson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2_lesson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Ch02_lesson_1</Template>
  <TotalTime>819</TotalTime>
  <Words>576</Words>
  <Application>Microsoft Office PowerPoint</Application>
  <PresentationFormat>On-screen Show (4:3)</PresentationFormat>
  <Paragraphs>83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Wingdings 2</vt:lpstr>
      <vt:lpstr>Ch02_lesson_1</vt:lpstr>
      <vt:lpstr>Chapter 12 Lesson One Page 364</vt:lpstr>
      <vt:lpstr>What Happens During Adolescence?</vt:lpstr>
      <vt:lpstr>Physical Growth</vt:lpstr>
      <vt:lpstr>Physical Growth</vt:lpstr>
      <vt:lpstr>Mental Growth</vt:lpstr>
      <vt:lpstr>Emotional Growth</vt:lpstr>
      <vt:lpstr>Expressing Emotions</vt:lpstr>
      <vt:lpstr>PowerPoint Presentation</vt:lpstr>
      <vt:lpstr>Expressing Emotions</vt:lpstr>
      <vt:lpstr>Social Growth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HEALTH COURSE 2</dc:title>
  <dc:creator>Tonya DeRosa</dc:creator>
  <cp:lastModifiedBy>Administrator</cp:lastModifiedBy>
  <cp:revision>35</cp:revision>
  <dcterms:created xsi:type="dcterms:W3CDTF">2005-08-21T18:01:37Z</dcterms:created>
  <dcterms:modified xsi:type="dcterms:W3CDTF">2013-06-25T17:48:44Z</dcterms:modified>
</cp:coreProperties>
</file>