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0" r:id="rId2"/>
    <p:sldId id="261" r:id="rId3"/>
    <p:sldId id="276" r:id="rId4"/>
    <p:sldId id="272" r:id="rId5"/>
    <p:sldId id="263" r:id="rId6"/>
    <p:sldId id="277" r:id="rId7"/>
    <p:sldId id="264" r:id="rId8"/>
    <p:sldId id="278" r:id="rId9"/>
    <p:sldId id="279" r:id="rId10"/>
    <p:sldId id="273"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99FF66"/>
    <a:srgbClr val="003A62"/>
    <a:srgbClr val="00568E"/>
    <a:srgbClr val="00560E"/>
    <a:srgbClr val="C30B0B"/>
    <a:srgbClr val="008A24"/>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64" autoAdjust="0"/>
    <p:restoredTop sz="93714" autoAdjust="0"/>
  </p:normalViewPr>
  <p:slideViewPr>
    <p:cSldViewPr snapToGrid="0">
      <p:cViewPr varScale="1">
        <p:scale>
          <a:sx n="102" d="100"/>
          <a:sy n="102" d="100"/>
        </p:scale>
        <p:origin x="-204" y="-102"/>
      </p:cViewPr>
      <p:guideLst>
        <p:guide orient="horz" pos="2160"/>
        <p:guide pos="2880"/>
      </p:guideLst>
    </p:cSldViewPr>
  </p:slideViewPr>
  <p:notesTextViewPr>
    <p:cViewPr>
      <p:scale>
        <a:sx n="100" d="100"/>
        <a:sy n="100" d="100"/>
      </p:scale>
      <p:origin x="0" y="0"/>
    </p:cViewPr>
  </p:notesTextViewPr>
  <p:notesViewPr>
    <p:cSldViewPr snapToGrid="0">
      <p:cViewPr>
        <p:scale>
          <a:sx n="100" d="100"/>
          <a:sy n="100" d="100"/>
        </p:scale>
        <p:origin x="-93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06E05F3-03B9-462F-93EC-87E295E57DC6}" type="slidenum">
              <a:rPr lang="en-US"/>
              <a:pPr>
                <a:defRPr/>
              </a:pPr>
              <a:t>‹#›</a:t>
            </a:fld>
            <a:endParaRPr lang="en-US"/>
          </a:p>
        </p:txBody>
      </p:sp>
    </p:spTree>
    <p:extLst>
      <p:ext uri="{BB962C8B-B14F-4D97-AF65-F5344CB8AC3E}">
        <p14:creationId xmlns:p14="http://schemas.microsoft.com/office/powerpoint/2010/main" val="2504185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47663" indent="-115888" algn="l" rtl="0" eaLnBrk="0" fontAlgn="base" hangingPunct="0">
      <a:spcBef>
        <a:spcPct val="30000"/>
      </a:spcBef>
      <a:spcAft>
        <a:spcPct val="0"/>
      </a:spcAft>
      <a:buChar char="•"/>
      <a:defRPr sz="1000" kern="1200">
        <a:solidFill>
          <a:schemeClr val="tx1"/>
        </a:solidFill>
        <a:latin typeface="Arial" charset="0"/>
        <a:ea typeface="+mn-ea"/>
        <a:cs typeface="+mn-cs"/>
      </a:defRPr>
    </a:lvl2pPr>
    <a:lvl3pPr marL="631825" indent="-115888" algn="l" rtl="0" eaLnBrk="0" fontAlgn="base" hangingPunct="0">
      <a:spcBef>
        <a:spcPct val="30000"/>
      </a:spcBef>
      <a:spcAft>
        <a:spcPct val="0"/>
      </a:spcAft>
      <a:buFont typeface="Arial" charset="0"/>
      <a:buChar char="–"/>
      <a:defRPr sz="1000" kern="1200">
        <a:solidFill>
          <a:schemeClr val="tx1"/>
        </a:solidFill>
        <a:latin typeface="Arial" charset="0"/>
        <a:ea typeface="+mn-ea"/>
        <a:cs typeface="+mn-cs"/>
      </a:defRPr>
    </a:lvl3pPr>
    <a:lvl4pPr marL="1030288" indent="-231775" algn="l" rtl="0" eaLnBrk="0" fontAlgn="base" hangingPunct="0">
      <a:spcBef>
        <a:spcPct val="30000"/>
      </a:spcBef>
      <a:spcAft>
        <a:spcPct val="0"/>
      </a:spcAft>
      <a:defRPr sz="1000" kern="1200">
        <a:solidFill>
          <a:schemeClr val="tx1"/>
        </a:solidFill>
        <a:latin typeface="Arial" charset="0"/>
        <a:ea typeface="+mn-ea"/>
        <a:cs typeface="+mn-cs"/>
      </a:defRPr>
    </a:lvl4pPr>
    <a:lvl5pPr marL="1312863" indent="-115888"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AFA36C-C7AC-40F5-8796-C6B4CE7984AB}" type="slidenum">
              <a:rPr lang="en-US" smtClean="0"/>
              <a:pPr eaLnBrk="1" hangingPunct="1"/>
              <a:t>2</a:t>
            </a:fld>
            <a:endParaRPr lang="en-US" smtClean="0"/>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4930F0-9F2C-4A50-BD78-BE44867ED0BB}" type="slidenum">
              <a:rPr lang="en-US" smtClean="0"/>
              <a:pPr eaLnBrk="1" hangingPunct="1"/>
              <a:t>3</a:t>
            </a:fld>
            <a:endParaRPr lang="en-US" smtClean="0"/>
          </a:p>
        </p:txBody>
      </p:sp>
      <p:sp>
        <p:nvSpPr>
          <p:cNvPr id="15363" name="Rectangle 2"/>
          <p:cNvSpPr>
            <a:spLocks noRo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smtClean="0"/>
              <a:t>You need all three sides to complete the health triangle. </a:t>
            </a:r>
          </a:p>
          <a:p>
            <a:pPr lvl="1" eaLnBrk="1" hangingPunct="1"/>
            <a:r>
              <a:rPr lang="en-US" smtClean="0"/>
              <a:t>Each side supports the other two sides to make up your total health.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2F9BFCE-3FE0-4D1C-BCF8-426CA5E330F2}" type="slidenum">
              <a:rPr lang="en-US" smtClean="0"/>
              <a:pPr eaLnBrk="1" hangingPunct="1"/>
              <a:t>4</a:t>
            </a:fld>
            <a:endParaRPr lang="en-US" smtClean="0"/>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smtClean="0"/>
              <a:t>Physical activity includes participating in a sport or individual fitness activity.</a:t>
            </a:r>
          </a:p>
          <a:p>
            <a:pPr lvl="1" eaLnBrk="1" hangingPunct="1"/>
            <a:r>
              <a:rPr lang="en-US" smtClean="0"/>
              <a:t>Most teens need about nine hours of sleep each night.</a:t>
            </a:r>
          </a:p>
          <a:p>
            <a:pPr lvl="1" eaLnBrk="1" hangingPunct="1"/>
            <a:r>
              <a:rPr lang="en-US" smtClean="0"/>
              <a:t>Tobacco products harm your mouth, heart, and lungs.</a:t>
            </a:r>
          </a:p>
          <a:p>
            <a:pPr lvl="1" eaLnBrk="1" hangingPunct="1"/>
            <a:r>
              <a:rPr lang="en-US" smtClean="0"/>
              <a:t>Using alcohol and other drugs can damage your liver, brain, and other organs.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F1A991-2343-42F8-8FC9-94BE0DAC2634}" type="slidenum">
              <a:rPr lang="en-US" smtClean="0"/>
              <a:pPr eaLnBrk="1" hangingPunct="1"/>
              <a:t>5</a:t>
            </a:fld>
            <a:endParaRPr lang="en-US" smtClean="0"/>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Mental health</a:t>
            </a:r>
          </a:p>
          <a:p>
            <a:pPr lvl="1" eaLnBrk="1" hangingPunct="1"/>
            <a:r>
              <a:rPr lang="en-US" smtClean="0"/>
              <a:t>When you have good mental health:</a:t>
            </a:r>
          </a:p>
          <a:p>
            <a:pPr lvl="2" eaLnBrk="1" hangingPunct="1"/>
            <a:r>
              <a:rPr lang="en-US" smtClean="0"/>
              <a:t>You are able to see new ways of doing things.</a:t>
            </a:r>
          </a:p>
          <a:p>
            <a:pPr lvl="2" eaLnBrk="1" hangingPunct="1"/>
            <a:r>
              <a:rPr lang="en-US" smtClean="0"/>
              <a:t>You can handle the changes that come your way.</a:t>
            </a:r>
          </a:p>
          <a:p>
            <a:pPr eaLnBrk="1" hangingPunct="1"/>
            <a:r>
              <a:rPr lang="en-US" b="1" smtClean="0"/>
              <a:t>Emotional health</a:t>
            </a:r>
          </a:p>
          <a:p>
            <a:pPr lvl="1" eaLnBrk="1" hangingPunct="1"/>
            <a:r>
              <a:rPr lang="en-US" smtClean="0"/>
              <a:t>Good emotional health means knowing and sharing your feelings and responding to them in positive ways.</a:t>
            </a:r>
          </a:p>
          <a:p>
            <a:pPr eaLnBrk="1" hangingPunct="1"/>
            <a:r>
              <a:rPr lang="en-US" b="1" smtClean="0"/>
              <a:t>Mental/emotional health</a:t>
            </a:r>
          </a:p>
          <a:p>
            <a:pPr lvl="1" eaLnBrk="1" hangingPunct="1"/>
            <a:r>
              <a:rPr lang="en-US" smtClean="0"/>
              <a:t>When you have good mental/emotional health:</a:t>
            </a:r>
          </a:p>
          <a:p>
            <a:pPr lvl="2" eaLnBrk="1" hangingPunct="1"/>
            <a:r>
              <a:rPr lang="en-US" smtClean="0"/>
              <a:t>You face challenges in a positive yet realistic way.</a:t>
            </a:r>
          </a:p>
          <a:p>
            <a:pPr lvl="2" eaLnBrk="1" hangingPunct="1"/>
            <a:r>
              <a:rPr lang="en-US" smtClean="0"/>
              <a:t>Your are patient with yourself.</a:t>
            </a:r>
          </a:p>
          <a:p>
            <a:pPr lvl="2" eaLnBrk="1" hangingPunct="1"/>
            <a:r>
              <a:rPr lang="en-US" smtClean="0"/>
              <a:t>You know that everybody makes mistakes—including you!</a:t>
            </a:r>
          </a:p>
          <a:p>
            <a:pPr lvl="2" eaLnBrk="1" hangingPunct="1"/>
            <a:r>
              <a:rPr lang="en-US" smtClean="0"/>
              <a:t>You take action to reach your goals.</a:t>
            </a:r>
          </a:p>
          <a:p>
            <a:pPr lvl="2" eaLnBrk="1" hangingPunct="1"/>
            <a:r>
              <a:rPr lang="en-US" smtClean="0"/>
              <a:t>You take responsibility for your actions.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6FCB3E-2B0F-4A5A-954C-B55566B5D4E9}" type="slidenum">
              <a:rPr lang="en-US" smtClean="0"/>
              <a:pPr eaLnBrk="1" hangingPunct="1"/>
              <a:t>6</a:t>
            </a:fld>
            <a:endParaRPr lang="en-US" smtClean="0"/>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Strong friendships and warm family relationships are signs of good social health.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EE0A0F-B5E5-4CA4-A420-6E9BC2D9B6A1}" type="slidenum">
              <a:rPr lang="en-US" smtClean="0"/>
              <a:pPr eaLnBrk="1" hangingPunct="1"/>
              <a:t>7</a:t>
            </a:fld>
            <a:endParaRPr lang="en-US" smtClean="0"/>
          </a:p>
        </p:txBody>
      </p:sp>
      <p:sp>
        <p:nvSpPr>
          <p:cNvPr id="19459" name="Rectangle 4"/>
          <p:cNvSpPr>
            <a:spLocks noRot="1" noChangeArrowheads="1" noTextEdit="1"/>
          </p:cNvSpPr>
          <p:nvPr>
            <p:ph type="sldImg"/>
          </p:nvPr>
        </p:nvSpPr>
        <p:spPr>
          <a:ln/>
        </p:spPr>
      </p:sp>
      <p:sp>
        <p:nvSpPr>
          <p:cNvPr id="19460"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Even though your physical, mental/emotional, and social health may change daily, your overall wellness takes the longer view. It is the balance between the three sides of your health triangle over weeks and months.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25071E-C9E2-4498-B81F-874DC15384A5}" type="slidenum">
              <a:rPr lang="en-US" smtClean="0"/>
              <a:pPr eaLnBrk="1" hangingPunct="1"/>
              <a:t>8</a:t>
            </a:fld>
            <a:endParaRPr lang="en-US" smtClean="0"/>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Your mind and body connect through your nervous system. This system includes thousands of miles of nerves. The nerves link your brain to every part of your body. Upsetting thoughts and feelings can affect the signals that go our from your brain to other parts of your body.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4520C5-1693-49E0-A2FB-61BF8C5B6215}" type="slidenum">
              <a:rPr lang="en-US" smtClean="0"/>
              <a:pPr eaLnBrk="1" hangingPunct="1"/>
              <a:t>9</a:t>
            </a:fld>
            <a:endParaRPr lang="en-US" smtClean="0"/>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If you become very sad or angry, or if you have other strong emotions, talk to someone. Sometimes you may be in a situation that requires the professional health services of a counselor or medical provider.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CD96E8-1DC5-4008-A488-C5BFCF312F5C}" type="slidenum">
              <a:rPr lang="en-US" smtClean="0"/>
              <a:pPr eaLnBrk="1" hangingPunct="1"/>
              <a:t>10</a:t>
            </a:fld>
            <a:endParaRPr lang="en-US" smtClean="0"/>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8" descr="new cov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09445"/>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3295179"/>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1454150"/>
            <a:ext cx="2132013" cy="4672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8288" y="1454150"/>
            <a:ext cx="6246812" cy="4672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3848330"/>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392561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83170351"/>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8288" y="2273300"/>
            <a:ext cx="4189412" cy="3852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2273300"/>
            <a:ext cx="4189413" cy="3852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3620323"/>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8144403"/>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1457627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58102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63901125"/>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0258018"/>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glencoe.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descr="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68288" y="1454150"/>
            <a:ext cx="853122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68288" y="2273300"/>
            <a:ext cx="8531225"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a:hlinkClick r:id="rId14"/>
          </p:cNvPr>
          <p:cNvSpPr>
            <a:spLocks noChangeArrowheads="1"/>
          </p:cNvSpPr>
          <p:nvPr/>
        </p:nvSpPr>
        <p:spPr bwMode="auto">
          <a:xfrm>
            <a:off x="3324225" y="6499225"/>
            <a:ext cx="2214563" cy="198438"/>
          </a:xfrm>
          <a:prstGeom prst="rect">
            <a:avLst/>
          </a:prstGeom>
          <a:noFill/>
          <a:ln w="9525">
            <a:noFill/>
            <a:miter lim="800000"/>
            <a:headEnd/>
            <a:tailEnd/>
          </a:ln>
          <a:effectLst/>
        </p:spPr>
        <p:txBody>
          <a:bodyPr wrap="none" anchor="ctr"/>
          <a:lstStyle/>
          <a:p>
            <a:pPr>
              <a:defRPr/>
            </a:pPr>
            <a:endParaRPr lang="en-US"/>
          </a:p>
        </p:txBody>
      </p:sp>
      <p:pic>
        <p:nvPicPr>
          <p:cNvPr id="1030" name="Picture 20" descr="NAV BUTTONS-revised-gray"/>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86550" y="6418263"/>
            <a:ext cx="22701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tangle 13">
            <a:hlinkClick r:id="" action="ppaction://hlinkshowjump?jump=firstslide"/>
          </p:cNvPr>
          <p:cNvSpPr>
            <a:spLocks noChangeArrowheads="1"/>
          </p:cNvSpPr>
          <p:nvPr/>
        </p:nvSpPr>
        <p:spPr bwMode="auto">
          <a:xfrm>
            <a:off x="6732588" y="6469063"/>
            <a:ext cx="682625" cy="196850"/>
          </a:xfrm>
          <a:prstGeom prst="rect">
            <a:avLst/>
          </a:prstGeom>
          <a:noFill/>
          <a:ln w="9525">
            <a:noFill/>
            <a:miter lim="800000"/>
            <a:headEnd/>
            <a:tailEnd/>
          </a:ln>
          <a:effectLst/>
        </p:spPr>
        <p:txBody>
          <a:bodyPr wrap="none" anchor="ctr"/>
          <a:lstStyle/>
          <a:p>
            <a:pPr>
              <a:defRPr/>
            </a:pPr>
            <a:endParaRPr lang="en-US"/>
          </a:p>
        </p:txBody>
      </p:sp>
      <p:sp>
        <p:nvSpPr>
          <p:cNvPr id="1038" name="Rectangle 14">
            <a:hlinkClick r:id="" action="ppaction://hlinkshowjump?jump=previousslide"/>
          </p:cNvPr>
          <p:cNvSpPr>
            <a:spLocks noChangeArrowheads="1"/>
          </p:cNvSpPr>
          <p:nvPr/>
        </p:nvSpPr>
        <p:spPr bwMode="auto">
          <a:xfrm>
            <a:off x="7481888" y="6478588"/>
            <a:ext cx="682625" cy="196850"/>
          </a:xfrm>
          <a:prstGeom prst="rect">
            <a:avLst/>
          </a:prstGeom>
          <a:noFill/>
          <a:ln w="9525">
            <a:noFill/>
            <a:miter lim="800000"/>
            <a:headEnd/>
            <a:tailEnd/>
          </a:ln>
          <a:effectLst/>
        </p:spPr>
        <p:txBody>
          <a:bodyPr wrap="none" anchor="ctr"/>
          <a:lstStyle/>
          <a:p>
            <a:pPr>
              <a:defRPr/>
            </a:pPr>
            <a:endParaRPr lang="en-US"/>
          </a:p>
        </p:txBody>
      </p:sp>
      <p:sp>
        <p:nvSpPr>
          <p:cNvPr id="1039" name="Rectangle 15">
            <a:hlinkClick r:id="" action="ppaction://hlinkshowjump?jump=nextslide"/>
          </p:cNvPr>
          <p:cNvSpPr>
            <a:spLocks noChangeArrowheads="1"/>
          </p:cNvSpPr>
          <p:nvPr/>
        </p:nvSpPr>
        <p:spPr bwMode="auto">
          <a:xfrm>
            <a:off x="8232775" y="6469063"/>
            <a:ext cx="682625" cy="196850"/>
          </a:xfrm>
          <a:prstGeom prst="rect">
            <a:avLst/>
          </a:prstGeom>
          <a:no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2800" b="1">
          <a:solidFill>
            <a:srgbClr val="C30B0B"/>
          </a:solidFill>
          <a:latin typeface="+mj-lt"/>
          <a:ea typeface="+mj-ea"/>
          <a:cs typeface="+mj-cs"/>
        </a:defRPr>
      </a:lvl1pPr>
      <a:lvl2pPr algn="l" rtl="0" eaLnBrk="0" fontAlgn="base" hangingPunct="0">
        <a:spcBef>
          <a:spcPct val="0"/>
        </a:spcBef>
        <a:spcAft>
          <a:spcPct val="0"/>
        </a:spcAft>
        <a:defRPr sz="2800" b="1">
          <a:solidFill>
            <a:srgbClr val="C30B0B"/>
          </a:solidFill>
          <a:latin typeface="Arial" charset="0"/>
        </a:defRPr>
      </a:lvl2pPr>
      <a:lvl3pPr algn="l" rtl="0" eaLnBrk="0" fontAlgn="base" hangingPunct="0">
        <a:spcBef>
          <a:spcPct val="0"/>
        </a:spcBef>
        <a:spcAft>
          <a:spcPct val="0"/>
        </a:spcAft>
        <a:defRPr sz="2800" b="1">
          <a:solidFill>
            <a:srgbClr val="C30B0B"/>
          </a:solidFill>
          <a:latin typeface="Arial" charset="0"/>
        </a:defRPr>
      </a:lvl3pPr>
      <a:lvl4pPr algn="l" rtl="0" eaLnBrk="0" fontAlgn="base" hangingPunct="0">
        <a:spcBef>
          <a:spcPct val="0"/>
        </a:spcBef>
        <a:spcAft>
          <a:spcPct val="0"/>
        </a:spcAft>
        <a:defRPr sz="2800" b="1">
          <a:solidFill>
            <a:srgbClr val="C30B0B"/>
          </a:solidFill>
          <a:latin typeface="Arial" charset="0"/>
        </a:defRPr>
      </a:lvl4pPr>
      <a:lvl5pPr algn="l" rtl="0" eaLnBrk="0" fontAlgn="base" hangingPunct="0">
        <a:spcBef>
          <a:spcPct val="0"/>
        </a:spcBef>
        <a:spcAft>
          <a:spcPct val="0"/>
        </a:spcAft>
        <a:defRPr sz="2800" b="1">
          <a:solidFill>
            <a:srgbClr val="C30B0B"/>
          </a:solidFill>
          <a:latin typeface="Arial" charset="0"/>
        </a:defRPr>
      </a:lvl5pPr>
      <a:lvl6pPr marL="457200" algn="l" rtl="0" fontAlgn="base">
        <a:spcBef>
          <a:spcPct val="0"/>
        </a:spcBef>
        <a:spcAft>
          <a:spcPct val="0"/>
        </a:spcAft>
        <a:defRPr sz="2800" b="1">
          <a:solidFill>
            <a:srgbClr val="C30B0B"/>
          </a:solidFill>
          <a:latin typeface="Arial" charset="0"/>
        </a:defRPr>
      </a:lvl6pPr>
      <a:lvl7pPr marL="914400" algn="l" rtl="0" fontAlgn="base">
        <a:spcBef>
          <a:spcPct val="0"/>
        </a:spcBef>
        <a:spcAft>
          <a:spcPct val="0"/>
        </a:spcAft>
        <a:defRPr sz="2800" b="1">
          <a:solidFill>
            <a:srgbClr val="C30B0B"/>
          </a:solidFill>
          <a:latin typeface="Arial" charset="0"/>
        </a:defRPr>
      </a:lvl7pPr>
      <a:lvl8pPr marL="1371600" algn="l" rtl="0" fontAlgn="base">
        <a:spcBef>
          <a:spcPct val="0"/>
        </a:spcBef>
        <a:spcAft>
          <a:spcPct val="0"/>
        </a:spcAft>
        <a:defRPr sz="2800" b="1">
          <a:solidFill>
            <a:srgbClr val="C30B0B"/>
          </a:solidFill>
          <a:latin typeface="Arial" charset="0"/>
        </a:defRPr>
      </a:lvl8pPr>
      <a:lvl9pPr marL="1828800" algn="l" rtl="0" fontAlgn="base">
        <a:spcBef>
          <a:spcPct val="0"/>
        </a:spcBef>
        <a:spcAft>
          <a:spcPct val="0"/>
        </a:spcAft>
        <a:defRPr sz="2800" b="1">
          <a:solidFill>
            <a:srgbClr val="C30B0B"/>
          </a:solidFill>
          <a:latin typeface="Arial" charset="0"/>
        </a:defRPr>
      </a:lvl9pPr>
    </p:titleStyle>
    <p:bodyStyle>
      <a:lvl1pPr marL="341313" indent="-341313" algn="l" rtl="0" eaLnBrk="0" fontAlgn="base" hangingPunct="0">
        <a:lnSpc>
          <a:spcPct val="105000"/>
        </a:lnSpc>
        <a:spcBef>
          <a:spcPct val="30000"/>
        </a:spcBef>
        <a:spcAft>
          <a:spcPct val="0"/>
        </a:spcAft>
        <a:buSzPct val="80000"/>
        <a:buBlip>
          <a:blip r:embed="rId16"/>
        </a:buBlip>
        <a:defRPr sz="2800">
          <a:solidFill>
            <a:srgbClr val="003A62"/>
          </a:solidFill>
          <a:latin typeface="+mn-lt"/>
          <a:ea typeface="+mn-ea"/>
          <a:cs typeface="+mn-cs"/>
        </a:defRPr>
      </a:lvl1pPr>
      <a:lvl2pPr marL="742950" indent="-285750" algn="l" rtl="0" eaLnBrk="0" fontAlgn="base" hangingPunct="0">
        <a:lnSpc>
          <a:spcPct val="105000"/>
        </a:lnSpc>
        <a:spcBef>
          <a:spcPct val="30000"/>
        </a:spcBef>
        <a:spcAft>
          <a:spcPct val="0"/>
        </a:spcAft>
        <a:buChar char="–"/>
        <a:defRPr sz="2400">
          <a:solidFill>
            <a:srgbClr val="003A62"/>
          </a:solidFill>
          <a:latin typeface="+mn-lt"/>
        </a:defRPr>
      </a:lvl2pPr>
      <a:lvl3pPr marL="1143000" indent="-228600" algn="l" rtl="0" eaLnBrk="0" fontAlgn="base" hangingPunct="0">
        <a:lnSpc>
          <a:spcPct val="105000"/>
        </a:lnSpc>
        <a:spcBef>
          <a:spcPct val="30000"/>
        </a:spcBef>
        <a:spcAft>
          <a:spcPct val="0"/>
        </a:spcAft>
        <a:buChar char="•"/>
        <a:defRPr sz="2000">
          <a:solidFill>
            <a:srgbClr val="003A62"/>
          </a:solidFill>
          <a:latin typeface="+mn-lt"/>
        </a:defRPr>
      </a:lvl3pPr>
      <a:lvl4pPr marL="1600200" indent="-228600" algn="l" rtl="0" eaLnBrk="0" fontAlgn="base" hangingPunct="0">
        <a:lnSpc>
          <a:spcPct val="105000"/>
        </a:lnSpc>
        <a:spcBef>
          <a:spcPct val="30000"/>
        </a:spcBef>
        <a:spcAft>
          <a:spcPct val="0"/>
        </a:spcAft>
        <a:buChar char="–"/>
        <a:defRPr>
          <a:solidFill>
            <a:srgbClr val="003A62"/>
          </a:solidFill>
          <a:latin typeface="+mn-lt"/>
        </a:defRPr>
      </a:lvl4pPr>
      <a:lvl5pPr marL="2057400" indent="-228600" algn="l" rtl="0" eaLnBrk="0" fontAlgn="base" hangingPunct="0">
        <a:lnSpc>
          <a:spcPct val="105000"/>
        </a:lnSpc>
        <a:spcBef>
          <a:spcPct val="30000"/>
        </a:spcBef>
        <a:spcAft>
          <a:spcPct val="0"/>
        </a:spcAft>
        <a:buChar char="»"/>
        <a:defRPr>
          <a:solidFill>
            <a:srgbClr val="003A62"/>
          </a:solidFill>
          <a:latin typeface="+mn-lt"/>
        </a:defRPr>
      </a:lvl5pPr>
      <a:lvl6pPr marL="2514600" indent="-228600" algn="l" rtl="0" fontAlgn="base">
        <a:lnSpc>
          <a:spcPct val="105000"/>
        </a:lnSpc>
        <a:spcBef>
          <a:spcPct val="30000"/>
        </a:spcBef>
        <a:spcAft>
          <a:spcPct val="0"/>
        </a:spcAft>
        <a:buChar char="»"/>
        <a:defRPr>
          <a:solidFill>
            <a:srgbClr val="003A62"/>
          </a:solidFill>
          <a:latin typeface="+mn-lt"/>
        </a:defRPr>
      </a:lvl6pPr>
      <a:lvl7pPr marL="2971800" indent="-228600" algn="l" rtl="0" fontAlgn="base">
        <a:lnSpc>
          <a:spcPct val="105000"/>
        </a:lnSpc>
        <a:spcBef>
          <a:spcPct val="30000"/>
        </a:spcBef>
        <a:spcAft>
          <a:spcPct val="0"/>
        </a:spcAft>
        <a:buChar char="»"/>
        <a:defRPr>
          <a:solidFill>
            <a:srgbClr val="003A62"/>
          </a:solidFill>
          <a:latin typeface="+mn-lt"/>
        </a:defRPr>
      </a:lvl7pPr>
      <a:lvl8pPr marL="3429000" indent="-228600" algn="l" rtl="0" fontAlgn="base">
        <a:lnSpc>
          <a:spcPct val="105000"/>
        </a:lnSpc>
        <a:spcBef>
          <a:spcPct val="30000"/>
        </a:spcBef>
        <a:spcAft>
          <a:spcPct val="0"/>
        </a:spcAft>
        <a:buChar char="»"/>
        <a:defRPr>
          <a:solidFill>
            <a:srgbClr val="003A62"/>
          </a:solidFill>
          <a:latin typeface="+mn-lt"/>
        </a:defRPr>
      </a:lvl8pPr>
      <a:lvl9pPr marL="3886200" indent="-228600" algn="l" rtl="0" fontAlgn="base">
        <a:lnSpc>
          <a:spcPct val="105000"/>
        </a:lnSpc>
        <a:spcBef>
          <a:spcPct val="30000"/>
        </a:spcBef>
        <a:spcAft>
          <a:spcPct val="0"/>
        </a:spcAft>
        <a:buChar char="»"/>
        <a:defRPr>
          <a:solidFill>
            <a:srgbClr val="003A6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ctr"/>
            <a:r>
              <a:rPr lang="en-US" smtClean="0"/>
              <a:t>CHAPTER ONE:  LESSON ONE PAGE 4</a:t>
            </a:r>
          </a:p>
        </p:txBody>
      </p:sp>
      <p:sp>
        <p:nvSpPr>
          <p:cNvPr id="3075" name="Content Placeholder 2"/>
          <p:cNvSpPr>
            <a:spLocks noGrp="1"/>
          </p:cNvSpPr>
          <p:nvPr>
            <p:ph idx="1"/>
          </p:nvPr>
        </p:nvSpPr>
        <p:spPr/>
        <p:txBody>
          <a:bodyPr/>
          <a:lstStyle/>
          <a:p>
            <a:pPr algn="ctr">
              <a:buFontTx/>
              <a:buNone/>
            </a:pPr>
            <a:r>
              <a:rPr lang="en-US" sz="3200" smtClean="0"/>
              <a:t>YOUR TOTAL HEALTH</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2"/>
          <p:cNvSpPr>
            <a:spLocks noChangeArrowheads="1"/>
          </p:cNvSpPr>
          <p:nvPr/>
        </p:nvSpPr>
        <p:spPr bwMode="auto">
          <a:xfrm>
            <a:off x="339725" y="1366838"/>
            <a:ext cx="8474075" cy="4940300"/>
          </a:xfrm>
          <a:prstGeom prst="rect">
            <a:avLst/>
          </a:prstGeom>
          <a:solidFill>
            <a:schemeClr val="bg1"/>
          </a:solidFill>
          <a:ln w="41275">
            <a:solidFill>
              <a:srgbClr val="003A62"/>
            </a:solidFill>
            <a:miter lim="800000"/>
            <a:headEnd/>
            <a:tailEnd/>
          </a:ln>
        </p:spPr>
        <p:txBody>
          <a:bodyPr wrap="none" anchor="ctr"/>
          <a:lstStyle/>
          <a:p>
            <a:endParaRPr lang="en-US"/>
          </a:p>
        </p:txBody>
      </p:sp>
      <p:sp>
        <p:nvSpPr>
          <p:cNvPr id="12291" name="Rectangle 4"/>
          <p:cNvSpPr>
            <a:spLocks noChangeArrowheads="1"/>
          </p:cNvSpPr>
          <p:nvPr/>
        </p:nvSpPr>
        <p:spPr bwMode="auto">
          <a:xfrm>
            <a:off x="2835275" y="2273300"/>
            <a:ext cx="5370513"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1313" indent="-341313">
              <a:lnSpc>
                <a:spcPct val="105000"/>
              </a:lnSpc>
              <a:spcBef>
                <a:spcPct val="30000"/>
              </a:spcBef>
              <a:buSzPct val="80000"/>
              <a:buFontTx/>
              <a:buBlip>
                <a:blip r:embed="rId3"/>
              </a:buBlip>
            </a:pPr>
            <a:endParaRPr lang="en-US" sz="2800">
              <a:solidFill>
                <a:srgbClr val="003A62"/>
              </a:solidFill>
            </a:endParaRPr>
          </a:p>
        </p:txBody>
      </p:sp>
      <p:sp>
        <p:nvSpPr>
          <p:cNvPr id="12292" name="Rectangle 5"/>
          <p:cNvSpPr>
            <a:spLocks noChangeArrowheads="1"/>
          </p:cNvSpPr>
          <p:nvPr/>
        </p:nvSpPr>
        <p:spPr bwMode="auto">
          <a:xfrm>
            <a:off x="2954338" y="2273300"/>
            <a:ext cx="5370512"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1313" indent="-341313">
              <a:lnSpc>
                <a:spcPct val="105000"/>
              </a:lnSpc>
              <a:spcBef>
                <a:spcPct val="30000"/>
              </a:spcBef>
              <a:buSzPct val="80000"/>
              <a:buFontTx/>
              <a:buBlip>
                <a:blip r:embed="rId3"/>
              </a:buBlip>
            </a:pPr>
            <a:endParaRPr lang="en-US" sz="2800">
              <a:solidFill>
                <a:srgbClr val="003A62"/>
              </a:solidFill>
            </a:endParaRPr>
          </a:p>
        </p:txBody>
      </p:sp>
      <p:sp>
        <p:nvSpPr>
          <p:cNvPr id="12293" name="Rectangle 7"/>
          <p:cNvSpPr>
            <a:spLocks noChangeArrowheads="1"/>
          </p:cNvSpPr>
          <p:nvPr/>
        </p:nvSpPr>
        <p:spPr bwMode="auto">
          <a:xfrm>
            <a:off x="1733550" y="2273300"/>
            <a:ext cx="5370513"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1313" indent="-341313">
              <a:lnSpc>
                <a:spcPct val="105000"/>
              </a:lnSpc>
              <a:spcBef>
                <a:spcPct val="30000"/>
              </a:spcBef>
              <a:buSzPct val="80000"/>
              <a:buFontTx/>
              <a:buBlip>
                <a:blip r:embed="rId3"/>
              </a:buBlip>
            </a:pPr>
            <a:endParaRPr lang="en-US" sz="2800">
              <a:solidFill>
                <a:srgbClr val="003A62"/>
              </a:solidFill>
            </a:endParaRPr>
          </a:p>
        </p:txBody>
      </p:sp>
      <p:pic>
        <p:nvPicPr>
          <p:cNvPr id="12294" name="Picture 11" descr="Figure 1"/>
          <p:cNvPicPr>
            <a:picLocks noChangeAspect="1" noChangeArrowheads="1"/>
          </p:cNvPicPr>
          <p:nvPr/>
        </p:nvPicPr>
        <p:blipFill>
          <a:blip r:embed="rId4">
            <a:extLst>
              <a:ext uri="{28A0092B-C50C-407E-A947-70E740481C1C}">
                <a14:useLocalDpi xmlns:a14="http://schemas.microsoft.com/office/drawing/2010/main" val="0"/>
              </a:ext>
            </a:extLst>
          </a:blip>
          <a:srcRect t="3261" b="5081"/>
          <a:stretch>
            <a:fillRect/>
          </a:stretch>
        </p:blipFill>
        <p:spPr bwMode="auto">
          <a:xfrm>
            <a:off x="777875" y="1550988"/>
            <a:ext cx="7321550" cy="460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Three Parts of Good Health</a:t>
            </a:r>
          </a:p>
        </p:txBody>
      </p:sp>
      <p:sp>
        <p:nvSpPr>
          <p:cNvPr id="4099" name="Rectangle 3"/>
          <p:cNvSpPr>
            <a:spLocks noGrp="1" noChangeArrowheads="1"/>
          </p:cNvSpPr>
          <p:nvPr>
            <p:ph type="body" idx="1"/>
          </p:nvPr>
        </p:nvSpPr>
        <p:spPr>
          <a:xfrm>
            <a:off x="268288" y="2273300"/>
            <a:ext cx="8421687" cy="796925"/>
          </a:xfrm>
        </p:spPr>
        <p:txBody>
          <a:bodyPr/>
          <a:lstStyle/>
          <a:p>
            <a:pPr marL="0" indent="0" eaLnBrk="1" hangingPunct="1">
              <a:buFontTx/>
              <a:buNone/>
            </a:pPr>
            <a:r>
              <a:rPr lang="en-US" smtClean="0"/>
              <a:t>Your total </a:t>
            </a:r>
            <a:r>
              <a:rPr lang="en-US" b="1" smtClean="0">
                <a:solidFill>
                  <a:srgbClr val="990000"/>
                </a:solidFill>
              </a:rPr>
              <a:t>health</a:t>
            </a:r>
            <a:r>
              <a:rPr lang="en-US" smtClean="0"/>
              <a:t> involves all the parts of your life.</a:t>
            </a:r>
          </a:p>
        </p:txBody>
      </p:sp>
      <p:sp>
        <p:nvSpPr>
          <p:cNvPr id="11270" name="AutoShape 6"/>
          <p:cNvSpPr>
            <a:spLocks noChangeArrowheads="1"/>
          </p:cNvSpPr>
          <p:nvPr/>
        </p:nvSpPr>
        <p:spPr bwMode="auto">
          <a:xfrm>
            <a:off x="1208088" y="3471863"/>
            <a:ext cx="6762750" cy="709612"/>
          </a:xfrm>
          <a:prstGeom prst="roundRect">
            <a:avLst>
              <a:gd name="adj" fmla="val 16667"/>
            </a:avLst>
          </a:prstGeom>
          <a:solidFill>
            <a:schemeClr val="bg1"/>
          </a:solidFill>
          <a:ln w="9525">
            <a:solidFill>
              <a:srgbClr val="003A62"/>
            </a:solidFill>
            <a:round/>
            <a:headEnd/>
            <a:tailEnd/>
          </a:ln>
        </p:spPr>
        <p:txBody>
          <a:bodyPr lIns="640080" anchor="ctr">
            <a:spAutoFit/>
          </a:bodyPr>
          <a:lstStyle/>
          <a:p>
            <a:pPr>
              <a:tabLst>
                <a:tab pos="868363" algn="l"/>
              </a:tabLst>
            </a:pPr>
            <a:r>
              <a:rPr lang="en-US" b="1">
                <a:solidFill>
                  <a:srgbClr val="990000"/>
                </a:solidFill>
              </a:rPr>
              <a:t>health   </a:t>
            </a:r>
            <a:r>
              <a:rPr lang="en-US">
                <a:solidFill>
                  <a:srgbClr val="990000"/>
                </a:solidFill>
              </a:rPr>
              <a:t>A combination of physical, mental/emotional, and</a:t>
            </a:r>
            <a:br>
              <a:rPr lang="en-US">
                <a:solidFill>
                  <a:srgbClr val="990000"/>
                </a:solidFill>
              </a:rPr>
            </a:br>
            <a:r>
              <a:rPr lang="en-US">
                <a:solidFill>
                  <a:srgbClr val="990000"/>
                </a:solidFill>
              </a:rPr>
              <a:t>	social well-being</a:t>
            </a:r>
          </a:p>
        </p:txBody>
      </p:sp>
      <p:pic>
        <p:nvPicPr>
          <p:cNvPr id="4101" name="Picture 7" descr="book-icon">
            <a:hlinkHover r:id="" action="ppaction://noaction"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363" y="3392488"/>
            <a:ext cx="950912"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fade">
                                      <p:cBhvr>
                                        <p:cTn id="7"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descr="C01-01A-869761 copy"/>
          <p:cNvPicPr>
            <a:picLocks noChangeAspect="1" noChangeArrowheads="1"/>
          </p:cNvPicPr>
          <p:nvPr/>
        </p:nvPicPr>
        <p:blipFill>
          <a:blip r:embed="rId3">
            <a:extLst>
              <a:ext uri="{28A0092B-C50C-407E-A947-70E740481C1C}">
                <a14:useLocalDpi xmlns:a14="http://schemas.microsoft.com/office/drawing/2010/main" val="0"/>
              </a:ext>
            </a:extLst>
          </a:blip>
          <a:srcRect b="6512"/>
          <a:stretch>
            <a:fillRect/>
          </a:stretch>
        </p:blipFill>
        <p:spPr bwMode="auto">
          <a:xfrm>
            <a:off x="1924050" y="2039938"/>
            <a:ext cx="4810125"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p:txBody>
          <a:bodyPr/>
          <a:lstStyle/>
          <a:p>
            <a:pPr eaLnBrk="1" hangingPunct="1"/>
            <a:r>
              <a:rPr lang="en-US" smtClean="0"/>
              <a:t>Three Parts of Good Health</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Rectangle 9"/>
          <p:cNvSpPr>
            <a:spLocks noChangeArrowheads="1"/>
          </p:cNvSpPr>
          <p:nvPr/>
        </p:nvSpPr>
        <p:spPr bwMode="auto">
          <a:xfrm>
            <a:off x="379413" y="2957513"/>
            <a:ext cx="8515350" cy="3259137"/>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lstStyle/>
          <a:p>
            <a:pPr algn="ctr">
              <a:defRPr/>
            </a:pPr>
            <a:r>
              <a:rPr lang="en-US" b="1">
                <a:solidFill>
                  <a:srgbClr val="003A62"/>
                </a:solidFill>
              </a:rPr>
              <a:t>Physical Health Tips</a:t>
            </a:r>
          </a:p>
        </p:txBody>
      </p:sp>
      <p:sp>
        <p:nvSpPr>
          <p:cNvPr id="6147" name="Rectangle 2"/>
          <p:cNvSpPr>
            <a:spLocks noGrp="1" noChangeArrowheads="1"/>
          </p:cNvSpPr>
          <p:nvPr>
            <p:ph type="title"/>
          </p:nvPr>
        </p:nvSpPr>
        <p:spPr/>
        <p:txBody>
          <a:bodyPr/>
          <a:lstStyle/>
          <a:p>
            <a:pPr eaLnBrk="1" hangingPunct="1"/>
            <a:r>
              <a:rPr lang="en-US" smtClean="0"/>
              <a:t>Physical Health</a:t>
            </a:r>
          </a:p>
        </p:txBody>
      </p:sp>
      <p:sp>
        <p:nvSpPr>
          <p:cNvPr id="6148" name="Rectangle 3"/>
          <p:cNvSpPr>
            <a:spLocks noGrp="1" noChangeArrowheads="1"/>
          </p:cNvSpPr>
          <p:nvPr>
            <p:ph type="body" idx="1"/>
          </p:nvPr>
        </p:nvSpPr>
        <p:spPr>
          <a:xfrm>
            <a:off x="268288" y="2273300"/>
            <a:ext cx="8678862" cy="785813"/>
          </a:xfrm>
        </p:spPr>
        <p:txBody>
          <a:bodyPr/>
          <a:lstStyle/>
          <a:p>
            <a:pPr marL="0" indent="0" eaLnBrk="1" hangingPunct="1">
              <a:buFontTx/>
              <a:buNone/>
            </a:pPr>
            <a:r>
              <a:rPr lang="en-US" smtClean="0"/>
              <a:t>Physical health involves the condition of your body.</a:t>
            </a:r>
          </a:p>
        </p:txBody>
      </p:sp>
      <p:sp>
        <p:nvSpPr>
          <p:cNvPr id="22534" name="Rectangle 6"/>
          <p:cNvSpPr>
            <a:spLocks noChangeArrowheads="1"/>
          </p:cNvSpPr>
          <p:nvPr/>
        </p:nvSpPr>
        <p:spPr bwMode="auto">
          <a:xfrm>
            <a:off x="465138" y="3435350"/>
            <a:ext cx="1898650" cy="1273175"/>
          </a:xfrm>
          <a:prstGeom prst="rect">
            <a:avLst/>
          </a:prstGeom>
          <a:solidFill>
            <a:srgbClr val="FFCC99"/>
          </a:solidFill>
          <a:ln>
            <a:noFill/>
          </a:ln>
          <a:effectLst>
            <a:prstShdw prst="shdw17" dist="17961" dir="2700000">
              <a:srgbClr val="997A5C"/>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600"/>
              <a:t>Eat a well-balanced diet.</a:t>
            </a:r>
          </a:p>
        </p:txBody>
      </p:sp>
      <p:sp>
        <p:nvSpPr>
          <p:cNvPr id="22535" name="Rectangle 7"/>
          <p:cNvSpPr>
            <a:spLocks noChangeArrowheads="1"/>
          </p:cNvSpPr>
          <p:nvPr/>
        </p:nvSpPr>
        <p:spPr bwMode="auto">
          <a:xfrm>
            <a:off x="2617788" y="3435350"/>
            <a:ext cx="1898650" cy="1273175"/>
          </a:xfrm>
          <a:prstGeom prst="rect">
            <a:avLst/>
          </a:prstGeom>
          <a:solidFill>
            <a:srgbClr val="FFCC99"/>
          </a:solidFill>
          <a:ln>
            <a:noFill/>
          </a:ln>
          <a:effectLst>
            <a:prstShdw prst="shdw17" dist="17961" dir="2700000">
              <a:srgbClr val="997A5C"/>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600"/>
              <a:t>Do plenty of physical activity.</a:t>
            </a:r>
          </a:p>
        </p:txBody>
      </p:sp>
      <p:sp>
        <p:nvSpPr>
          <p:cNvPr id="22536" name="Rectangle 8"/>
          <p:cNvSpPr>
            <a:spLocks noChangeArrowheads="1"/>
          </p:cNvSpPr>
          <p:nvPr/>
        </p:nvSpPr>
        <p:spPr bwMode="auto">
          <a:xfrm>
            <a:off x="4772025" y="3435350"/>
            <a:ext cx="1898650" cy="1273175"/>
          </a:xfrm>
          <a:prstGeom prst="rect">
            <a:avLst/>
          </a:prstGeom>
          <a:solidFill>
            <a:srgbClr val="FFCC99"/>
          </a:solidFill>
          <a:ln>
            <a:noFill/>
          </a:ln>
          <a:effectLst>
            <a:prstShdw prst="shdw17" dist="17961" dir="2700000">
              <a:srgbClr val="997A5C"/>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600"/>
              <a:t>Get plenty of</a:t>
            </a:r>
            <a:br>
              <a:rPr lang="en-US" sz="1600"/>
            </a:br>
            <a:r>
              <a:rPr lang="en-US" sz="1600"/>
              <a:t>sleep.</a:t>
            </a:r>
          </a:p>
        </p:txBody>
      </p:sp>
      <p:sp>
        <p:nvSpPr>
          <p:cNvPr id="22538" name="Rectangle 10"/>
          <p:cNvSpPr>
            <a:spLocks noChangeArrowheads="1"/>
          </p:cNvSpPr>
          <p:nvPr/>
        </p:nvSpPr>
        <p:spPr bwMode="auto">
          <a:xfrm>
            <a:off x="6926263" y="3435350"/>
            <a:ext cx="1898650" cy="1273175"/>
          </a:xfrm>
          <a:prstGeom prst="rect">
            <a:avLst/>
          </a:prstGeom>
          <a:solidFill>
            <a:srgbClr val="FFCC99"/>
          </a:solidFill>
          <a:ln>
            <a:noFill/>
          </a:ln>
          <a:effectLst>
            <a:prstShdw prst="shdw17" dist="17961" dir="2700000">
              <a:srgbClr val="997A5C"/>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600"/>
              <a:t>See your doctor and dentist regularly.</a:t>
            </a:r>
          </a:p>
        </p:txBody>
      </p:sp>
      <p:sp>
        <p:nvSpPr>
          <p:cNvPr id="22539" name="Rectangle 11"/>
          <p:cNvSpPr>
            <a:spLocks noChangeArrowheads="1"/>
          </p:cNvSpPr>
          <p:nvPr/>
        </p:nvSpPr>
        <p:spPr bwMode="auto">
          <a:xfrm>
            <a:off x="465138" y="4860925"/>
            <a:ext cx="1898650" cy="1273175"/>
          </a:xfrm>
          <a:prstGeom prst="rect">
            <a:avLst/>
          </a:prstGeom>
          <a:solidFill>
            <a:srgbClr val="FFCC99"/>
          </a:solidFill>
          <a:ln>
            <a:noFill/>
          </a:ln>
          <a:effectLst>
            <a:prstShdw prst="shdw17" dist="17961" dir="2700000">
              <a:srgbClr val="997A5C"/>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600"/>
              <a:t>Always wear a safety belt in vehicles.</a:t>
            </a:r>
          </a:p>
        </p:txBody>
      </p:sp>
      <p:sp>
        <p:nvSpPr>
          <p:cNvPr id="22540" name="Rectangle 12"/>
          <p:cNvSpPr>
            <a:spLocks noChangeArrowheads="1"/>
          </p:cNvSpPr>
          <p:nvPr/>
        </p:nvSpPr>
        <p:spPr bwMode="auto">
          <a:xfrm>
            <a:off x="2617788" y="4860925"/>
            <a:ext cx="1898650" cy="1273175"/>
          </a:xfrm>
          <a:prstGeom prst="rect">
            <a:avLst/>
          </a:prstGeom>
          <a:solidFill>
            <a:srgbClr val="FFCC99"/>
          </a:solidFill>
          <a:ln>
            <a:noFill/>
          </a:ln>
          <a:effectLst>
            <a:prstShdw prst="shdw17" dist="17961" dir="2700000">
              <a:srgbClr val="997A5C"/>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600"/>
              <a:t>Wear protective gear when involved in physical activities.</a:t>
            </a:r>
          </a:p>
        </p:txBody>
      </p:sp>
      <p:sp>
        <p:nvSpPr>
          <p:cNvPr id="22541" name="Rectangle 13"/>
          <p:cNvSpPr>
            <a:spLocks noChangeArrowheads="1"/>
          </p:cNvSpPr>
          <p:nvPr/>
        </p:nvSpPr>
        <p:spPr bwMode="auto">
          <a:xfrm>
            <a:off x="4772025" y="4860925"/>
            <a:ext cx="1898650" cy="1273175"/>
          </a:xfrm>
          <a:prstGeom prst="rect">
            <a:avLst/>
          </a:prstGeom>
          <a:solidFill>
            <a:srgbClr val="FFCC99"/>
          </a:solidFill>
          <a:ln>
            <a:noFill/>
          </a:ln>
          <a:effectLst>
            <a:prstShdw prst="shdw17" dist="17961" dir="2700000">
              <a:srgbClr val="997A5C"/>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600"/>
              <a:t>Follow the safety rules at school.</a:t>
            </a:r>
          </a:p>
        </p:txBody>
      </p:sp>
      <p:sp>
        <p:nvSpPr>
          <p:cNvPr id="22542" name="Rectangle 14"/>
          <p:cNvSpPr>
            <a:spLocks noChangeArrowheads="1"/>
          </p:cNvSpPr>
          <p:nvPr/>
        </p:nvSpPr>
        <p:spPr bwMode="auto">
          <a:xfrm>
            <a:off x="6926263" y="4860925"/>
            <a:ext cx="1898650" cy="1273175"/>
          </a:xfrm>
          <a:prstGeom prst="rect">
            <a:avLst/>
          </a:prstGeom>
          <a:solidFill>
            <a:srgbClr val="FFCC99"/>
          </a:solidFill>
          <a:ln>
            <a:noFill/>
          </a:ln>
          <a:effectLst>
            <a:prstShdw prst="shdw17" dist="17961" dir="2700000">
              <a:srgbClr val="997A5C"/>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600"/>
              <a:t>Do not use tobacco products, alcohol, or other drugs.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fade">
                                      <p:cBhvr>
                                        <p:cTn id="7" dur="500"/>
                                        <p:tgtEl>
                                          <p:spTgt spid="225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35"/>
                                        </p:tgtEl>
                                        <p:attrNameLst>
                                          <p:attrName>style.visibility</p:attrName>
                                        </p:attrNameLst>
                                      </p:cBhvr>
                                      <p:to>
                                        <p:strVal val="visible"/>
                                      </p:to>
                                    </p:set>
                                    <p:animEffect transition="in" filter="fade">
                                      <p:cBhvr>
                                        <p:cTn id="10" dur="500"/>
                                        <p:tgtEl>
                                          <p:spTgt spid="225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536"/>
                                        </p:tgtEl>
                                        <p:attrNameLst>
                                          <p:attrName>style.visibility</p:attrName>
                                        </p:attrNameLst>
                                      </p:cBhvr>
                                      <p:to>
                                        <p:strVal val="visible"/>
                                      </p:to>
                                    </p:set>
                                    <p:animEffect transition="in" filter="fade">
                                      <p:cBhvr>
                                        <p:cTn id="13" dur="500"/>
                                        <p:tgtEl>
                                          <p:spTgt spid="225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538"/>
                                        </p:tgtEl>
                                        <p:attrNameLst>
                                          <p:attrName>style.visibility</p:attrName>
                                        </p:attrNameLst>
                                      </p:cBhvr>
                                      <p:to>
                                        <p:strVal val="visible"/>
                                      </p:to>
                                    </p:set>
                                    <p:animEffect transition="in" filter="fade">
                                      <p:cBhvr>
                                        <p:cTn id="16" dur="500"/>
                                        <p:tgtEl>
                                          <p:spTgt spid="225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539"/>
                                        </p:tgtEl>
                                        <p:attrNameLst>
                                          <p:attrName>style.visibility</p:attrName>
                                        </p:attrNameLst>
                                      </p:cBhvr>
                                      <p:to>
                                        <p:strVal val="visible"/>
                                      </p:to>
                                    </p:set>
                                    <p:animEffect transition="in" filter="fade">
                                      <p:cBhvr>
                                        <p:cTn id="19" dur="500"/>
                                        <p:tgtEl>
                                          <p:spTgt spid="2253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540"/>
                                        </p:tgtEl>
                                        <p:attrNameLst>
                                          <p:attrName>style.visibility</p:attrName>
                                        </p:attrNameLst>
                                      </p:cBhvr>
                                      <p:to>
                                        <p:strVal val="visible"/>
                                      </p:to>
                                    </p:set>
                                    <p:animEffect transition="in" filter="fade">
                                      <p:cBhvr>
                                        <p:cTn id="22" dur="500"/>
                                        <p:tgtEl>
                                          <p:spTgt spid="225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541"/>
                                        </p:tgtEl>
                                        <p:attrNameLst>
                                          <p:attrName>style.visibility</p:attrName>
                                        </p:attrNameLst>
                                      </p:cBhvr>
                                      <p:to>
                                        <p:strVal val="visible"/>
                                      </p:to>
                                    </p:set>
                                    <p:animEffect transition="in" filter="fade">
                                      <p:cBhvr>
                                        <p:cTn id="25" dur="500"/>
                                        <p:tgtEl>
                                          <p:spTgt spid="2254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542"/>
                                        </p:tgtEl>
                                        <p:attrNameLst>
                                          <p:attrName>style.visibility</p:attrName>
                                        </p:attrNameLst>
                                      </p:cBhvr>
                                      <p:to>
                                        <p:strVal val="visible"/>
                                      </p:to>
                                    </p:set>
                                    <p:animEffect transition="in" filter="fade">
                                      <p:cBhvr>
                                        <p:cTn id="28" dur="500"/>
                                        <p:tgtEl>
                                          <p:spTgt spid="22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P spid="22535" grpId="0" animBg="1"/>
      <p:bldP spid="22536" grpId="0" animBg="1"/>
      <p:bldP spid="22538" grpId="0" animBg="1"/>
      <p:bldP spid="22539" grpId="0" animBg="1"/>
      <p:bldP spid="22540" grpId="0" animBg="1"/>
      <p:bldP spid="22541" grpId="0" animBg="1"/>
      <p:bldP spid="225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Mental/Emotional Health</a:t>
            </a:r>
          </a:p>
        </p:txBody>
      </p:sp>
      <p:sp>
        <p:nvSpPr>
          <p:cNvPr id="7171" name="Rectangle 3"/>
          <p:cNvSpPr>
            <a:spLocks noGrp="1" noChangeArrowheads="1"/>
          </p:cNvSpPr>
          <p:nvPr>
            <p:ph type="body" idx="1"/>
          </p:nvPr>
        </p:nvSpPr>
        <p:spPr/>
        <p:txBody>
          <a:bodyPr/>
          <a:lstStyle/>
          <a:p>
            <a:pPr marL="346075" indent="-346075" eaLnBrk="1" hangingPunct="1">
              <a:spcBef>
                <a:spcPct val="85000"/>
              </a:spcBef>
            </a:pPr>
            <a:r>
              <a:rPr lang="en-US" smtClean="0"/>
              <a:t>Mental health refers to your ability to solve problems and handle the daily events in your life.</a:t>
            </a:r>
          </a:p>
          <a:p>
            <a:pPr marL="346075" indent="-346075" eaLnBrk="1" hangingPunct="1">
              <a:spcBef>
                <a:spcPct val="85000"/>
              </a:spcBef>
            </a:pPr>
            <a:r>
              <a:rPr lang="en-US" smtClean="0"/>
              <a:t>Emotional health involves feelings, such as happiness, sadness, and anger.</a:t>
            </a:r>
          </a:p>
          <a:p>
            <a:pPr marL="346075" indent="-346075" eaLnBrk="1" hangingPunct="1">
              <a:spcBef>
                <a:spcPct val="85000"/>
              </a:spcBef>
            </a:pPr>
            <a:r>
              <a:rPr lang="en-US" smtClean="0"/>
              <a:t>Taking actions is an important part of mental/emotional health.</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Social Health</a:t>
            </a:r>
          </a:p>
        </p:txBody>
      </p:sp>
      <p:sp>
        <p:nvSpPr>
          <p:cNvPr id="8195" name="Rectangle 3"/>
          <p:cNvSpPr>
            <a:spLocks noGrp="1" noChangeArrowheads="1"/>
          </p:cNvSpPr>
          <p:nvPr>
            <p:ph type="body" idx="1"/>
          </p:nvPr>
        </p:nvSpPr>
        <p:spPr>
          <a:xfrm>
            <a:off x="268288" y="2273300"/>
            <a:ext cx="8531225" cy="1200150"/>
          </a:xfrm>
        </p:spPr>
        <p:txBody>
          <a:bodyPr/>
          <a:lstStyle/>
          <a:p>
            <a:pPr marL="0" indent="0" eaLnBrk="1" hangingPunct="1">
              <a:spcBef>
                <a:spcPct val="85000"/>
              </a:spcBef>
              <a:buFontTx/>
              <a:buNone/>
            </a:pPr>
            <a:r>
              <a:rPr lang="en-US" smtClean="0"/>
              <a:t>Social health describes how you relate to people at home, at school, and everywhere else.</a:t>
            </a:r>
          </a:p>
        </p:txBody>
      </p:sp>
      <p:sp>
        <p:nvSpPr>
          <p:cNvPr id="52228" name="Rectangle 4"/>
          <p:cNvSpPr>
            <a:spLocks noChangeArrowheads="1"/>
          </p:cNvSpPr>
          <p:nvPr/>
        </p:nvSpPr>
        <p:spPr bwMode="auto">
          <a:xfrm>
            <a:off x="379413" y="3416300"/>
            <a:ext cx="8515350" cy="2790825"/>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lstStyle/>
          <a:p>
            <a:pPr algn="ctr">
              <a:defRPr/>
            </a:pPr>
            <a:r>
              <a:rPr lang="en-US" b="1">
                <a:solidFill>
                  <a:srgbClr val="003A62"/>
                </a:solidFill>
              </a:rPr>
              <a:t>Social Health Tips</a:t>
            </a:r>
          </a:p>
        </p:txBody>
      </p:sp>
      <p:sp>
        <p:nvSpPr>
          <p:cNvPr id="52229" name="Rectangle 5"/>
          <p:cNvSpPr>
            <a:spLocks noChangeArrowheads="1"/>
          </p:cNvSpPr>
          <p:nvPr/>
        </p:nvSpPr>
        <p:spPr bwMode="auto">
          <a:xfrm>
            <a:off x="465138" y="3860800"/>
            <a:ext cx="1898650" cy="682625"/>
          </a:xfrm>
          <a:prstGeom prst="rect">
            <a:avLst/>
          </a:prstGeom>
          <a:solidFill>
            <a:srgbClr val="FFCC99"/>
          </a:solidFill>
          <a:ln>
            <a:noFill/>
          </a:ln>
          <a:effectLst>
            <a:prstShdw prst="shdw17" dist="17961" dir="2700000">
              <a:srgbClr val="997A5C"/>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600"/>
              <a:t>Be friendly.</a:t>
            </a:r>
          </a:p>
        </p:txBody>
      </p:sp>
      <p:sp>
        <p:nvSpPr>
          <p:cNvPr id="52230" name="Rectangle 6"/>
          <p:cNvSpPr>
            <a:spLocks noChangeArrowheads="1"/>
          </p:cNvSpPr>
          <p:nvPr/>
        </p:nvSpPr>
        <p:spPr bwMode="auto">
          <a:xfrm>
            <a:off x="2617788" y="3860800"/>
            <a:ext cx="1898650" cy="682625"/>
          </a:xfrm>
          <a:prstGeom prst="rect">
            <a:avLst/>
          </a:prstGeom>
          <a:solidFill>
            <a:srgbClr val="FFCC99"/>
          </a:solidFill>
          <a:ln>
            <a:noFill/>
          </a:ln>
          <a:effectLst>
            <a:prstShdw prst="shdw17" dist="17961" dir="2700000">
              <a:srgbClr val="997A5C"/>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600"/>
              <a:t>Be open-minded.</a:t>
            </a:r>
          </a:p>
        </p:txBody>
      </p:sp>
      <p:sp>
        <p:nvSpPr>
          <p:cNvPr id="52231" name="Rectangle 7"/>
          <p:cNvSpPr>
            <a:spLocks noChangeArrowheads="1"/>
          </p:cNvSpPr>
          <p:nvPr/>
        </p:nvSpPr>
        <p:spPr bwMode="auto">
          <a:xfrm>
            <a:off x="4772025" y="3860800"/>
            <a:ext cx="1898650" cy="682625"/>
          </a:xfrm>
          <a:prstGeom prst="rect">
            <a:avLst/>
          </a:prstGeom>
          <a:solidFill>
            <a:srgbClr val="FFCC99"/>
          </a:solidFill>
          <a:ln>
            <a:noFill/>
          </a:ln>
          <a:effectLst>
            <a:prstShdw prst="shdw17" dist="17961" dir="2700000">
              <a:srgbClr val="997A5C"/>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600"/>
              <a:t>Be supportive.</a:t>
            </a:r>
          </a:p>
        </p:txBody>
      </p:sp>
      <p:sp>
        <p:nvSpPr>
          <p:cNvPr id="52232" name="Rectangle 8"/>
          <p:cNvSpPr>
            <a:spLocks noChangeArrowheads="1"/>
          </p:cNvSpPr>
          <p:nvPr/>
        </p:nvSpPr>
        <p:spPr bwMode="auto">
          <a:xfrm>
            <a:off x="6926263" y="3860800"/>
            <a:ext cx="1898650" cy="682625"/>
          </a:xfrm>
          <a:prstGeom prst="rect">
            <a:avLst/>
          </a:prstGeom>
          <a:solidFill>
            <a:srgbClr val="FFCC99"/>
          </a:solidFill>
          <a:ln>
            <a:noFill/>
          </a:ln>
          <a:effectLst>
            <a:prstShdw prst="shdw17" dist="17961" dir="2700000">
              <a:srgbClr val="997A5C"/>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600"/>
              <a:t>Be encouraging.</a:t>
            </a:r>
          </a:p>
        </p:txBody>
      </p:sp>
      <p:sp>
        <p:nvSpPr>
          <p:cNvPr id="52233" name="Rectangle 9"/>
          <p:cNvSpPr>
            <a:spLocks noChangeArrowheads="1"/>
          </p:cNvSpPr>
          <p:nvPr/>
        </p:nvSpPr>
        <p:spPr bwMode="auto">
          <a:xfrm>
            <a:off x="465138" y="4656138"/>
            <a:ext cx="1898650" cy="682625"/>
          </a:xfrm>
          <a:prstGeom prst="rect">
            <a:avLst/>
          </a:prstGeom>
          <a:solidFill>
            <a:srgbClr val="FFCC99"/>
          </a:solidFill>
          <a:ln>
            <a:noFill/>
          </a:ln>
          <a:effectLst>
            <a:prstShdw prst="shdw17" dist="17961" dir="2700000">
              <a:srgbClr val="997A5C"/>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600"/>
              <a:t>Help friends and family reach goals.</a:t>
            </a:r>
          </a:p>
        </p:txBody>
      </p:sp>
      <p:sp>
        <p:nvSpPr>
          <p:cNvPr id="52234" name="Rectangle 10"/>
          <p:cNvSpPr>
            <a:spLocks noChangeArrowheads="1"/>
          </p:cNvSpPr>
          <p:nvPr/>
        </p:nvSpPr>
        <p:spPr bwMode="auto">
          <a:xfrm>
            <a:off x="2617788" y="4656138"/>
            <a:ext cx="1898650" cy="682625"/>
          </a:xfrm>
          <a:prstGeom prst="rect">
            <a:avLst/>
          </a:prstGeom>
          <a:solidFill>
            <a:srgbClr val="FFCC99"/>
          </a:solidFill>
          <a:ln>
            <a:noFill/>
          </a:ln>
          <a:effectLst>
            <a:prstShdw prst="shdw17" dist="17961" dir="2700000">
              <a:srgbClr val="997A5C"/>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600"/>
              <a:t>Show friends and family you care.</a:t>
            </a:r>
          </a:p>
        </p:txBody>
      </p:sp>
      <p:sp>
        <p:nvSpPr>
          <p:cNvPr id="52235" name="Rectangle 11"/>
          <p:cNvSpPr>
            <a:spLocks noChangeArrowheads="1"/>
          </p:cNvSpPr>
          <p:nvPr/>
        </p:nvSpPr>
        <p:spPr bwMode="auto">
          <a:xfrm>
            <a:off x="4772025" y="4656138"/>
            <a:ext cx="1898650" cy="682625"/>
          </a:xfrm>
          <a:prstGeom prst="rect">
            <a:avLst/>
          </a:prstGeom>
          <a:solidFill>
            <a:srgbClr val="FFCC99"/>
          </a:solidFill>
          <a:ln>
            <a:noFill/>
          </a:ln>
          <a:effectLst>
            <a:prstShdw prst="shdw17" dist="17961" dir="2700000">
              <a:srgbClr val="997A5C"/>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600"/>
              <a:t>Be truthful and reliable.</a:t>
            </a:r>
          </a:p>
        </p:txBody>
      </p:sp>
      <p:sp>
        <p:nvSpPr>
          <p:cNvPr id="52236" name="Rectangle 12"/>
          <p:cNvSpPr>
            <a:spLocks noChangeArrowheads="1"/>
          </p:cNvSpPr>
          <p:nvPr/>
        </p:nvSpPr>
        <p:spPr bwMode="auto">
          <a:xfrm>
            <a:off x="6926263" y="4656138"/>
            <a:ext cx="1898650" cy="682625"/>
          </a:xfrm>
          <a:prstGeom prst="rect">
            <a:avLst/>
          </a:prstGeom>
          <a:solidFill>
            <a:srgbClr val="FFCC99"/>
          </a:solidFill>
          <a:ln>
            <a:noFill/>
          </a:ln>
          <a:effectLst>
            <a:prstShdw prst="shdw17" dist="17961" dir="2700000">
              <a:srgbClr val="997A5C"/>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600"/>
              <a:t>Listen carefully.</a:t>
            </a:r>
          </a:p>
        </p:txBody>
      </p:sp>
      <p:sp>
        <p:nvSpPr>
          <p:cNvPr id="52237" name="Rectangle 13"/>
          <p:cNvSpPr>
            <a:spLocks noChangeArrowheads="1"/>
          </p:cNvSpPr>
          <p:nvPr/>
        </p:nvSpPr>
        <p:spPr bwMode="auto">
          <a:xfrm>
            <a:off x="2617788" y="5453063"/>
            <a:ext cx="1898650" cy="682625"/>
          </a:xfrm>
          <a:prstGeom prst="rect">
            <a:avLst/>
          </a:prstGeom>
          <a:solidFill>
            <a:srgbClr val="FFCC99"/>
          </a:solidFill>
          <a:ln>
            <a:noFill/>
          </a:ln>
          <a:effectLst>
            <a:prstShdw prst="shdw17" dist="17961" dir="2700000">
              <a:srgbClr val="997A5C"/>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600"/>
              <a:t>Follow through on promises.</a:t>
            </a:r>
          </a:p>
        </p:txBody>
      </p:sp>
      <p:sp>
        <p:nvSpPr>
          <p:cNvPr id="52238" name="Rectangle 14"/>
          <p:cNvSpPr>
            <a:spLocks noChangeArrowheads="1"/>
          </p:cNvSpPr>
          <p:nvPr/>
        </p:nvSpPr>
        <p:spPr bwMode="auto">
          <a:xfrm>
            <a:off x="4772025" y="5453063"/>
            <a:ext cx="1898650" cy="682625"/>
          </a:xfrm>
          <a:prstGeom prst="rect">
            <a:avLst/>
          </a:prstGeom>
          <a:solidFill>
            <a:srgbClr val="FFCC99"/>
          </a:solidFill>
          <a:ln>
            <a:noFill/>
          </a:ln>
          <a:effectLst>
            <a:prstShdw prst="shdw17" dist="17961" dir="2700000">
              <a:srgbClr val="997A5C"/>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600"/>
              <a:t>Don’t argue when you disagree.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2229"/>
                                        </p:tgtEl>
                                        <p:attrNameLst>
                                          <p:attrName>style.visibility</p:attrName>
                                        </p:attrNameLst>
                                      </p:cBhvr>
                                      <p:to>
                                        <p:strVal val="visible"/>
                                      </p:to>
                                    </p:set>
                                    <p:animEffect transition="in" filter="fade">
                                      <p:cBhvr>
                                        <p:cTn id="7" dur="500"/>
                                        <p:tgtEl>
                                          <p:spTgt spid="522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230"/>
                                        </p:tgtEl>
                                        <p:attrNameLst>
                                          <p:attrName>style.visibility</p:attrName>
                                        </p:attrNameLst>
                                      </p:cBhvr>
                                      <p:to>
                                        <p:strVal val="visible"/>
                                      </p:to>
                                    </p:set>
                                    <p:animEffect transition="in" filter="fade">
                                      <p:cBhvr>
                                        <p:cTn id="10" dur="500"/>
                                        <p:tgtEl>
                                          <p:spTgt spid="522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2231"/>
                                        </p:tgtEl>
                                        <p:attrNameLst>
                                          <p:attrName>style.visibility</p:attrName>
                                        </p:attrNameLst>
                                      </p:cBhvr>
                                      <p:to>
                                        <p:strVal val="visible"/>
                                      </p:to>
                                    </p:set>
                                    <p:animEffect transition="in" filter="fade">
                                      <p:cBhvr>
                                        <p:cTn id="13" dur="500"/>
                                        <p:tgtEl>
                                          <p:spTgt spid="522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2232"/>
                                        </p:tgtEl>
                                        <p:attrNameLst>
                                          <p:attrName>style.visibility</p:attrName>
                                        </p:attrNameLst>
                                      </p:cBhvr>
                                      <p:to>
                                        <p:strVal val="visible"/>
                                      </p:to>
                                    </p:set>
                                    <p:animEffect transition="in" filter="fade">
                                      <p:cBhvr>
                                        <p:cTn id="16" dur="500"/>
                                        <p:tgtEl>
                                          <p:spTgt spid="522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2233"/>
                                        </p:tgtEl>
                                        <p:attrNameLst>
                                          <p:attrName>style.visibility</p:attrName>
                                        </p:attrNameLst>
                                      </p:cBhvr>
                                      <p:to>
                                        <p:strVal val="visible"/>
                                      </p:to>
                                    </p:set>
                                    <p:animEffect transition="in" filter="fade">
                                      <p:cBhvr>
                                        <p:cTn id="19" dur="500"/>
                                        <p:tgtEl>
                                          <p:spTgt spid="522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2234"/>
                                        </p:tgtEl>
                                        <p:attrNameLst>
                                          <p:attrName>style.visibility</p:attrName>
                                        </p:attrNameLst>
                                      </p:cBhvr>
                                      <p:to>
                                        <p:strVal val="visible"/>
                                      </p:to>
                                    </p:set>
                                    <p:animEffect transition="in" filter="fade">
                                      <p:cBhvr>
                                        <p:cTn id="22" dur="500"/>
                                        <p:tgtEl>
                                          <p:spTgt spid="522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2235"/>
                                        </p:tgtEl>
                                        <p:attrNameLst>
                                          <p:attrName>style.visibility</p:attrName>
                                        </p:attrNameLst>
                                      </p:cBhvr>
                                      <p:to>
                                        <p:strVal val="visible"/>
                                      </p:to>
                                    </p:set>
                                    <p:animEffect transition="in" filter="fade">
                                      <p:cBhvr>
                                        <p:cTn id="25" dur="500"/>
                                        <p:tgtEl>
                                          <p:spTgt spid="522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2236"/>
                                        </p:tgtEl>
                                        <p:attrNameLst>
                                          <p:attrName>style.visibility</p:attrName>
                                        </p:attrNameLst>
                                      </p:cBhvr>
                                      <p:to>
                                        <p:strVal val="visible"/>
                                      </p:to>
                                    </p:set>
                                    <p:animEffect transition="in" filter="fade">
                                      <p:cBhvr>
                                        <p:cTn id="28" dur="500"/>
                                        <p:tgtEl>
                                          <p:spTgt spid="522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2237"/>
                                        </p:tgtEl>
                                        <p:attrNameLst>
                                          <p:attrName>style.visibility</p:attrName>
                                        </p:attrNameLst>
                                      </p:cBhvr>
                                      <p:to>
                                        <p:strVal val="visible"/>
                                      </p:to>
                                    </p:set>
                                    <p:animEffect transition="in" filter="fade">
                                      <p:cBhvr>
                                        <p:cTn id="31" dur="500"/>
                                        <p:tgtEl>
                                          <p:spTgt spid="5223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2238"/>
                                        </p:tgtEl>
                                        <p:attrNameLst>
                                          <p:attrName>style.visibility</p:attrName>
                                        </p:attrNameLst>
                                      </p:cBhvr>
                                      <p:to>
                                        <p:strVal val="visible"/>
                                      </p:to>
                                    </p:set>
                                    <p:animEffect transition="in" filter="fade">
                                      <p:cBhvr>
                                        <p:cTn id="34" dur="500"/>
                                        <p:tgtEl>
                                          <p:spTgt spid="52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nimBg="1"/>
      <p:bldP spid="52230" grpId="0" animBg="1"/>
      <p:bldP spid="52231" grpId="0" animBg="1"/>
      <p:bldP spid="52232" grpId="0" animBg="1"/>
      <p:bldP spid="52233" grpId="0" animBg="1"/>
      <p:bldP spid="52234" grpId="0" animBg="1"/>
      <p:bldP spid="52235" grpId="0" animBg="1"/>
      <p:bldP spid="52236" grpId="0" animBg="1"/>
      <p:bldP spid="52237" grpId="0" animBg="1"/>
      <p:bldP spid="522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Your Overall Wellness</a:t>
            </a:r>
          </a:p>
        </p:txBody>
      </p:sp>
      <p:sp>
        <p:nvSpPr>
          <p:cNvPr id="9219" name="Rectangle 3"/>
          <p:cNvSpPr>
            <a:spLocks noGrp="1" noChangeArrowheads="1"/>
          </p:cNvSpPr>
          <p:nvPr>
            <p:ph type="body" idx="1"/>
          </p:nvPr>
        </p:nvSpPr>
        <p:spPr>
          <a:xfrm>
            <a:off x="268288" y="2273300"/>
            <a:ext cx="8596312" cy="1450975"/>
          </a:xfrm>
        </p:spPr>
        <p:txBody>
          <a:bodyPr/>
          <a:lstStyle/>
          <a:p>
            <a:pPr marL="0" indent="0" eaLnBrk="1" hangingPunct="1">
              <a:buFontTx/>
              <a:buNone/>
            </a:pPr>
            <a:r>
              <a:rPr lang="en-US" smtClean="0"/>
              <a:t>You can maintain overall </a:t>
            </a:r>
            <a:r>
              <a:rPr lang="en-US" b="1" smtClean="0">
                <a:solidFill>
                  <a:srgbClr val="990000"/>
                </a:solidFill>
              </a:rPr>
              <a:t>wellness</a:t>
            </a:r>
            <a:r>
              <a:rPr lang="en-US" smtClean="0"/>
              <a:t> by practicing good health habits and making smart choices for your mind and body.</a:t>
            </a:r>
          </a:p>
        </p:txBody>
      </p:sp>
      <p:sp>
        <p:nvSpPr>
          <p:cNvPr id="14340" name="AutoShape 4"/>
          <p:cNvSpPr>
            <a:spLocks noChangeArrowheads="1"/>
          </p:cNvSpPr>
          <p:nvPr/>
        </p:nvSpPr>
        <p:spPr bwMode="auto">
          <a:xfrm>
            <a:off x="1752600" y="4046538"/>
            <a:ext cx="5640388" cy="709612"/>
          </a:xfrm>
          <a:prstGeom prst="roundRect">
            <a:avLst>
              <a:gd name="adj" fmla="val 16667"/>
            </a:avLst>
          </a:prstGeom>
          <a:solidFill>
            <a:schemeClr val="bg1"/>
          </a:solidFill>
          <a:ln w="9525">
            <a:solidFill>
              <a:srgbClr val="003A62"/>
            </a:solidFill>
            <a:round/>
            <a:headEnd/>
            <a:tailEnd/>
          </a:ln>
        </p:spPr>
        <p:txBody>
          <a:bodyPr lIns="640080" anchor="ctr">
            <a:spAutoFit/>
          </a:bodyPr>
          <a:lstStyle/>
          <a:p>
            <a:pPr>
              <a:tabLst>
                <a:tab pos="1149350" algn="l"/>
              </a:tabLst>
            </a:pPr>
            <a:r>
              <a:rPr lang="en-US" b="1">
                <a:solidFill>
                  <a:srgbClr val="990000"/>
                </a:solidFill>
              </a:rPr>
              <a:t>wellness   </a:t>
            </a:r>
            <a:r>
              <a:rPr lang="en-US">
                <a:solidFill>
                  <a:srgbClr val="990000"/>
                </a:solidFill>
              </a:rPr>
              <a:t>A state of well-being or balanced 	health over a longer period of time</a:t>
            </a:r>
          </a:p>
        </p:txBody>
      </p:sp>
      <p:pic>
        <p:nvPicPr>
          <p:cNvPr id="9221" name="Picture 5" descr="book-icon">
            <a:hlinkHover r:id="" action="ppaction://noaction"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8275" y="3967163"/>
            <a:ext cx="950913"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7"/>
          <p:cNvSpPr>
            <a:spLocks noChangeArrowheads="1"/>
          </p:cNvSpPr>
          <p:nvPr/>
        </p:nvSpPr>
        <p:spPr bwMode="auto">
          <a:xfrm>
            <a:off x="268288" y="5072063"/>
            <a:ext cx="8596312"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30000"/>
              </a:spcBef>
              <a:buSzPct val="80000"/>
            </a:pPr>
            <a:r>
              <a:rPr lang="en-US" sz="2800">
                <a:solidFill>
                  <a:srgbClr val="003A62"/>
                </a:solidFill>
              </a:rPr>
              <a:t>The smart choices that you make everyday contribute to your wellness over your lifetime.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500"/>
                                        <p:tgtEl>
                                          <p:spTgt spid="143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43"/>
                                        </p:tgtEl>
                                        <p:attrNameLst>
                                          <p:attrName>style.visibility</p:attrName>
                                        </p:attrNameLst>
                                      </p:cBhvr>
                                      <p:to>
                                        <p:strVal val="visible"/>
                                      </p:to>
                                    </p:set>
                                    <p:animEffect transition="in" filter="fade">
                                      <p:cBhvr>
                                        <p:cTn id="10"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The Mind-Body Connection</a:t>
            </a:r>
          </a:p>
        </p:txBody>
      </p:sp>
      <p:sp>
        <p:nvSpPr>
          <p:cNvPr id="10243" name="Rectangle 3"/>
          <p:cNvSpPr>
            <a:spLocks noGrp="1" noChangeArrowheads="1"/>
          </p:cNvSpPr>
          <p:nvPr>
            <p:ph type="body" idx="1"/>
          </p:nvPr>
        </p:nvSpPr>
        <p:spPr>
          <a:xfrm>
            <a:off x="268288" y="2273300"/>
            <a:ext cx="8596312" cy="1450975"/>
          </a:xfrm>
        </p:spPr>
        <p:txBody>
          <a:bodyPr/>
          <a:lstStyle/>
          <a:p>
            <a:pPr marL="0" indent="0" eaLnBrk="1" hangingPunct="1">
              <a:buFontTx/>
              <a:buNone/>
            </a:pPr>
            <a:r>
              <a:rPr lang="en-US" smtClean="0"/>
              <a:t>The </a:t>
            </a:r>
            <a:r>
              <a:rPr lang="en-US" b="1" smtClean="0">
                <a:solidFill>
                  <a:srgbClr val="990000"/>
                </a:solidFill>
              </a:rPr>
              <a:t>mind-body connection</a:t>
            </a:r>
            <a:r>
              <a:rPr lang="en-US" smtClean="0"/>
              <a:t> shows how important it is to keep the three sides of the health triangle in balance.</a:t>
            </a:r>
          </a:p>
        </p:txBody>
      </p:sp>
      <p:sp>
        <p:nvSpPr>
          <p:cNvPr id="54276" name="AutoShape 4"/>
          <p:cNvSpPr>
            <a:spLocks noChangeArrowheads="1"/>
          </p:cNvSpPr>
          <p:nvPr/>
        </p:nvSpPr>
        <p:spPr bwMode="auto">
          <a:xfrm>
            <a:off x="723900" y="4464050"/>
            <a:ext cx="8089900" cy="1014413"/>
          </a:xfrm>
          <a:prstGeom prst="roundRect">
            <a:avLst>
              <a:gd name="adj" fmla="val 16667"/>
            </a:avLst>
          </a:prstGeom>
          <a:solidFill>
            <a:schemeClr val="bg1"/>
          </a:solidFill>
          <a:ln w="9525">
            <a:solidFill>
              <a:srgbClr val="003A62"/>
            </a:solidFill>
            <a:round/>
            <a:headEnd/>
            <a:tailEnd/>
          </a:ln>
        </p:spPr>
        <p:txBody>
          <a:bodyPr lIns="640080" anchor="ctr">
            <a:spAutoFit/>
          </a:bodyPr>
          <a:lstStyle/>
          <a:p>
            <a:pPr>
              <a:tabLst>
                <a:tab pos="2654300" algn="l"/>
              </a:tabLst>
            </a:pPr>
            <a:r>
              <a:rPr lang="en-US" b="1">
                <a:solidFill>
                  <a:srgbClr val="990000"/>
                </a:solidFill>
              </a:rPr>
              <a:t>mind-body connection   </a:t>
            </a:r>
            <a:r>
              <a:rPr lang="en-US">
                <a:solidFill>
                  <a:srgbClr val="990000"/>
                </a:solidFill>
              </a:rPr>
              <a:t>How your emotions affect your physical and 	overall health and how your overall health 	affects your emotions</a:t>
            </a:r>
          </a:p>
        </p:txBody>
      </p:sp>
      <p:pic>
        <p:nvPicPr>
          <p:cNvPr id="10245" name="Picture 5" descr="book-icon">
            <a:hlinkHover r:id="" action="ppaction://noaction"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863" y="4535488"/>
            <a:ext cx="950912"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fade">
                                      <p:cBhvr>
                                        <p:cTn id="7"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4"/>
          <p:cNvSpPr>
            <a:spLocks noChangeArrowheads="1"/>
          </p:cNvSpPr>
          <p:nvPr/>
        </p:nvSpPr>
        <p:spPr bwMode="auto">
          <a:xfrm>
            <a:off x="3200400" y="2108200"/>
            <a:ext cx="2576513" cy="4192588"/>
          </a:xfrm>
          <a:prstGeom prst="rect">
            <a:avLst/>
          </a:prstGeom>
          <a:solidFill>
            <a:srgbClr val="C0C0C0"/>
          </a:solidFill>
          <a:ln>
            <a:noFill/>
          </a:ln>
          <a:effectLst>
            <a:prstShdw prst="shdw17" dist="17961" dir="2700000">
              <a:srgbClr val="737373"/>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67" name="Line 20"/>
          <p:cNvSpPr>
            <a:spLocks noChangeShapeType="1"/>
          </p:cNvSpPr>
          <p:nvPr/>
        </p:nvSpPr>
        <p:spPr bwMode="auto">
          <a:xfrm>
            <a:off x="4725988" y="3765550"/>
            <a:ext cx="0" cy="1135063"/>
          </a:xfrm>
          <a:prstGeom prst="line">
            <a:avLst/>
          </a:prstGeom>
          <a:noFill/>
          <a:ln w="88900">
            <a:solidFill>
              <a:srgbClr val="80808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1268" name="Line 21"/>
          <p:cNvSpPr>
            <a:spLocks noChangeShapeType="1"/>
          </p:cNvSpPr>
          <p:nvPr/>
        </p:nvSpPr>
        <p:spPr bwMode="auto">
          <a:xfrm>
            <a:off x="4189413" y="3373438"/>
            <a:ext cx="0" cy="1281112"/>
          </a:xfrm>
          <a:prstGeom prst="line">
            <a:avLst/>
          </a:prstGeom>
          <a:noFill/>
          <a:ln w="8890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32" name="Line 12"/>
          <p:cNvSpPr>
            <a:spLocks noChangeShapeType="1"/>
          </p:cNvSpPr>
          <p:nvPr/>
        </p:nvSpPr>
        <p:spPr bwMode="auto">
          <a:xfrm>
            <a:off x="4729163" y="3768725"/>
            <a:ext cx="0" cy="1135063"/>
          </a:xfrm>
          <a:prstGeom prst="line">
            <a:avLst/>
          </a:prstGeom>
          <a:noFill/>
          <a:ln w="88900">
            <a:solidFill>
              <a:srgbClr val="003A6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6331" name="Line 11"/>
          <p:cNvSpPr>
            <a:spLocks noChangeShapeType="1"/>
          </p:cNvSpPr>
          <p:nvPr/>
        </p:nvSpPr>
        <p:spPr bwMode="auto">
          <a:xfrm>
            <a:off x="4192588" y="3376613"/>
            <a:ext cx="0" cy="1281112"/>
          </a:xfrm>
          <a:prstGeom prst="line">
            <a:avLst/>
          </a:prstGeom>
          <a:noFill/>
          <a:ln w="88900">
            <a:solidFill>
              <a:srgbClr val="003A6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1" name="Rectangle 2"/>
          <p:cNvSpPr>
            <a:spLocks noGrp="1" noChangeArrowheads="1"/>
          </p:cNvSpPr>
          <p:nvPr>
            <p:ph type="title"/>
          </p:nvPr>
        </p:nvSpPr>
        <p:spPr/>
        <p:txBody>
          <a:bodyPr/>
          <a:lstStyle/>
          <a:p>
            <a:pPr eaLnBrk="1" hangingPunct="1"/>
            <a:r>
              <a:rPr lang="en-US" smtClean="0"/>
              <a:t>The Mind-Body Connection</a:t>
            </a:r>
          </a:p>
        </p:txBody>
      </p:sp>
      <p:sp>
        <p:nvSpPr>
          <p:cNvPr id="56327" name="AutoShape 7"/>
          <p:cNvSpPr>
            <a:spLocks noChangeArrowheads="1"/>
          </p:cNvSpPr>
          <p:nvPr/>
        </p:nvSpPr>
        <p:spPr bwMode="auto">
          <a:xfrm>
            <a:off x="3378200" y="2332038"/>
            <a:ext cx="2205038" cy="14160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endParaRPr lang="en-US"/>
          </a:p>
        </p:txBody>
      </p:sp>
      <p:sp>
        <p:nvSpPr>
          <p:cNvPr id="11273" name="Text Box 9"/>
          <p:cNvSpPr txBox="1">
            <a:spLocks noChangeArrowheads="1"/>
          </p:cNvSpPr>
          <p:nvPr/>
        </p:nvSpPr>
        <p:spPr bwMode="auto">
          <a:xfrm>
            <a:off x="3879850" y="2849563"/>
            <a:ext cx="1243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solidFill>
                  <a:srgbClr val="003A62"/>
                </a:solidFill>
              </a:rPr>
              <a:t>Emotions</a:t>
            </a:r>
          </a:p>
        </p:txBody>
      </p:sp>
      <p:sp>
        <p:nvSpPr>
          <p:cNvPr id="56333" name="AutoShape 13"/>
          <p:cNvSpPr>
            <a:spLocks noChangeArrowheads="1"/>
          </p:cNvSpPr>
          <p:nvPr/>
        </p:nvSpPr>
        <p:spPr bwMode="auto">
          <a:xfrm rot="10800000">
            <a:off x="3378200" y="4664075"/>
            <a:ext cx="2205038" cy="14160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endParaRPr lang="en-US"/>
          </a:p>
        </p:txBody>
      </p:sp>
      <p:sp>
        <p:nvSpPr>
          <p:cNvPr id="11275" name="Text Box 10"/>
          <p:cNvSpPr txBox="1">
            <a:spLocks noChangeArrowheads="1"/>
          </p:cNvSpPr>
          <p:nvPr/>
        </p:nvSpPr>
        <p:spPr bwMode="auto">
          <a:xfrm>
            <a:off x="3716338" y="4914900"/>
            <a:ext cx="14827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solidFill>
                  <a:srgbClr val="003A62"/>
                </a:solidFill>
              </a:rPr>
              <a:t>Physical</a:t>
            </a:r>
            <a:br>
              <a:rPr lang="en-US" sz="2000">
                <a:solidFill>
                  <a:srgbClr val="003A62"/>
                </a:solidFill>
              </a:rPr>
            </a:br>
            <a:r>
              <a:rPr lang="en-US" sz="2000">
                <a:solidFill>
                  <a:srgbClr val="003A62"/>
                </a:solidFill>
              </a:rPr>
              <a:t>and Overall</a:t>
            </a:r>
            <a:br>
              <a:rPr lang="en-US" sz="2000">
                <a:solidFill>
                  <a:srgbClr val="003A62"/>
                </a:solidFill>
              </a:rPr>
            </a:br>
            <a:r>
              <a:rPr lang="en-US" sz="2000">
                <a:solidFill>
                  <a:srgbClr val="003A62"/>
                </a:solidFill>
              </a:rPr>
              <a:t>Health</a:t>
            </a:r>
          </a:p>
        </p:txBody>
      </p:sp>
      <p:sp>
        <p:nvSpPr>
          <p:cNvPr id="11276" name="Text Box 15"/>
          <p:cNvSpPr txBox="1">
            <a:spLocks noChangeArrowheads="1"/>
          </p:cNvSpPr>
          <p:nvPr/>
        </p:nvSpPr>
        <p:spPr bwMode="auto">
          <a:xfrm>
            <a:off x="465138" y="3724275"/>
            <a:ext cx="21907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3A62"/>
                </a:solidFill>
              </a:rPr>
              <a:t>Your emotional</a:t>
            </a:r>
            <a:br>
              <a:rPr lang="en-US">
                <a:solidFill>
                  <a:srgbClr val="003A62"/>
                </a:solidFill>
              </a:rPr>
            </a:br>
            <a:r>
              <a:rPr lang="en-US">
                <a:solidFill>
                  <a:srgbClr val="003A62"/>
                </a:solidFill>
              </a:rPr>
              <a:t>health affects your</a:t>
            </a:r>
            <a:br>
              <a:rPr lang="en-US">
                <a:solidFill>
                  <a:srgbClr val="003A62"/>
                </a:solidFill>
              </a:rPr>
            </a:br>
            <a:r>
              <a:rPr lang="en-US">
                <a:solidFill>
                  <a:srgbClr val="003A62"/>
                </a:solidFill>
              </a:rPr>
              <a:t>physical and overall</a:t>
            </a:r>
            <a:br>
              <a:rPr lang="en-US">
                <a:solidFill>
                  <a:srgbClr val="003A62"/>
                </a:solidFill>
              </a:rPr>
            </a:br>
            <a:r>
              <a:rPr lang="en-US">
                <a:solidFill>
                  <a:srgbClr val="003A62"/>
                </a:solidFill>
              </a:rPr>
              <a:t>health.</a:t>
            </a:r>
          </a:p>
        </p:txBody>
      </p:sp>
      <p:sp>
        <p:nvSpPr>
          <p:cNvPr id="11277" name="Line 17"/>
          <p:cNvSpPr>
            <a:spLocks noChangeShapeType="1"/>
          </p:cNvSpPr>
          <p:nvPr/>
        </p:nvSpPr>
        <p:spPr bwMode="auto">
          <a:xfrm>
            <a:off x="2598738" y="4337050"/>
            <a:ext cx="1404937" cy="0"/>
          </a:xfrm>
          <a:prstGeom prst="line">
            <a:avLst/>
          </a:prstGeom>
          <a:noFill/>
          <a:ln w="254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8" name="Text Box 18"/>
          <p:cNvSpPr txBox="1">
            <a:spLocks noChangeArrowheads="1"/>
          </p:cNvSpPr>
          <p:nvPr/>
        </p:nvSpPr>
        <p:spPr bwMode="auto">
          <a:xfrm>
            <a:off x="6286500" y="3836988"/>
            <a:ext cx="24320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3A62"/>
                </a:solidFill>
              </a:rPr>
              <a:t>Your physical and </a:t>
            </a:r>
            <a:br>
              <a:rPr lang="en-US">
                <a:solidFill>
                  <a:srgbClr val="003A62"/>
                </a:solidFill>
              </a:rPr>
            </a:br>
            <a:r>
              <a:rPr lang="en-US">
                <a:solidFill>
                  <a:srgbClr val="003A62"/>
                </a:solidFill>
              </a:rPr>
              <a:t>overall health affects</a:t>
            </a:r>
            <a:br>
              <a:rPr lang="en-US">
                <a:solidFill>
                  <a:srgbClr val="003A62"/>
                </a:solidFill>
              </a:rPr>
            </a:br>
            <a:r>
              <a:rPr lang="en-US">
                <a:solidFill>
                  <a:srgbClr val="003A62"/>
                </a:solidFill>
              </a:rPr>
              <a:t>your emotional health.</a:t>
            </a:r>
          </a:p>
        </p:txBody>
      </p:sp>
      <p:sp>
        <p:nvSpPr>
          <p:cNvPr id="11279" name="Line 19"/>
          <p:cNvSpPr>
            <a:spLocks noChangeShapeType="1"/>
          </p:cNvSpPr>
          <p:nvPr/>
        </p:nvSpPr>
        <p:spPr bwMode="auto">
          <a:xfrm>
            <a:off x="4862513" y="4337050"/>
            <a:ext cx="1404937" cy="0"/>
          </a:xfrm>
          <a:prstGeom prst="line">
            <a:avLst/>
          </a:prstGeom>
          <a:noFill/>
          <a:ln w="25400">
            <a:solidFill>
              <a:schemeClr val="tx1"/>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repeatCount="5000" fill="hold" grpId="0" nodeType="withEffect">
                                  <p:stCondLst>
                                    <p:cond delay="0"/>
                                  </p:stCondLst>
                                  <p:childTnLst>
                                    <p:set>
                                      <p:cBhvr>
                                        <p:cTn id="6" dur="1" fill="hold">
                                          <p:stCondLst>
                                            <p:cond delay="0"/>
                                          </p:stCondLst>
                                        </p:cTn>
                                        <p:tgtEl>
                                          <p:spTgt spid="56331"/>
                                        </p:tgtEl>
                                        <p:attrNameLst>
                                          <p:attrName>style.visibility</p:attrName>
                                        </p:attrNameLst>
                                      </p:cBhvr>
                                      <p:to>
                                        <p:strVal val="visible"/>
                                      </p:to>
                                    </p:set>
                                    <p:animEffect transition="in" filter="wipe(up)">
                                      <p:cBhvr>
                                        <p:cTn id="7" dur="3000"/>
                                        <p:tgtEl>
                                          <p:spTgt spid="56331"/>
                                        </p:tgtEl>
                                      </p:cBhvr>
                                    </p:animEffect>
                                  </p:childTnLst>
                                </p:cTn>
                              </p:par>
                              <p:par>
                                <p:cTn id="8" presetID="22" presetClass="entr" presetSubtype="4" repeatCount="5000" fill="hold" grpId="0" nodeType="withEffect">
                                  <p:stCondLst>
                                    <p:cond delay="0"/>
                                  </p:stCondLst>
                                  <p:childTnLst>
                                    <p:set>
                                      <p:cBhvr>
                                        <p:cTn id="9" dur="1" fill="hold">
                                          <p:stCondLst>
                                            <p:cond delay="0"/>
                                          </p:stCondLst>
                                        </p:cTn>
                                        <p:tgtEl>
                                          <p:spTgt spid="56332"/>
                                        </p:tgtEl>
                                        <p:attrNameLst>
                                          <p:attrName>style.visibility</p:attrName>
                                        </p:attrNameLst>
                                      </p:cBhvr>
                                      <p:to>
                                        <p:strVal val="visible"/>
                                      </p:to>
                                    </p:set>
                                    <p:animEffect transition="in" filter="wipe(down)">
                                      <p:cBhvr>
                                        <p:cTn id="10" dur="3000"/>
                                        <p:tgtEl>
                                          <p:spTgt spid="56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2" grpId="0" animBg="1"/>
      <p:bldP spid="56331" grpId="0" animBg="1"/>
    </p:bldLst>
  </p:timing>
</p:sld>
</file>

<file path=ppt/theme/theme1.xml><?xml version="1.0" encoding="utf-8"?>
<a:theme xmlns:a="http://schemas.openxmlformats.org/drawingml/2006/main" name="Ch02_lesson_1">
  <a:themeElements>
    <a:clrScheme name="Ch02_lesson_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02_lesson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02_lesson_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02_lesson_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02_lesson_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02_lesson_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02_lesson_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02_lesson_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02_lesson_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02_lesson_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02_lesson_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02_lesson_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02_lesson_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02_lesson_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Ch02_lesson_1</Template>
  <TotalTime>1359</TotalTime>
  <Words>635</Words>
  <Application>Microsoft Office PowerPoint</Application>
  <PresentationFormat>On-screen Show (4:3)</PresentationFormat>
  <Paragraphs>78</Paragraphs>
  <Slides>10</Slides>
  <Notes>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Arial</vt:lpstr>
      <vt:lpstr>Ch02_lesson_1</vt:lpstr>
      <vt:lpstr>CHAPTER ONE:  LESSON ONE PAGE 4</vt:lpstr>
      <vt:lpstr>Three Parts of Good Health</vt:lpstr>
      <vt:lpstr>Three Parts of Good Health</vt:lpstr>
      <vt:lpstr>Physical Health</vt:lpstr>
      <vt:lpstr>Mental/Emotional Health</vt:lpstr>
      <vt:lpstr>Social Health</vt:lpstr>
      <vt:lpstr>Your Overall Wellness</vt:lpstr>
      <vt:lpstr>The Mind-Body Connection</vt:lpstr>
      <vt:lpstr>The Mind-Body Connection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TEEN HEALTH COURSE 2</dc:title>
  <dc:creator>Tonya DeRosa</dc:creator>
  <cp:lastModifiedBy>Administrator</cp:lastModifiedBy>
  <cp:revision>30</cp:revision>
  <dcterms:created xsi:type="dcterms:W3CDTF">2005-08-21T18:01:37Z</dcterms:created>
  <dcterms:modified xsi:type="dcterms:W3CDTF">2013-01-08T17:03:34Z</dcterms:modified>
</cp:coreProperties>
</file>