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3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3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6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0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6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5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4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6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2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10711-C1C4-422E-AD0E-9B12E966DC4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D5391-169B-4890-9854-AE5A838C6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1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Vocabulary Unit 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18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mock, treat with contempt</a:t>
            </a:r>
          </a:p>
          <a:p>
            <a:pPr marL="0" indent="0">
              <a:buNone/>
            </a:pPr>
            <a:r>
              <a:rPr lang="en-US" dirty="0" smtClean="0"/>
              <a:t>Synonym—sneer at; snicker 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She chose to ignore my advice, not because she wanted to </a:t>
            </a:r>
            <a:r>
              <a:rPr lang="en-US" b="1" u="sng" dirty="0" smtClean="0"/>
              <a:t>flout</a:t>
            </a:r>
            <a:r>
              <a:rPr lang="en-US" dirty="0" smtClean="0"/>
              <a:t> my beliefs, but because she had strong opinions of her 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61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Adj.—tending to be troublesome; unruly; quarrelsome, contrary; unpredictable</a:t>
            </a:r>
          </a:p>
          <a:p>
            <a:pPr marL="0" indent="0">
              <a:buNone/>
            </a:pPr>
            <a:r>
              <a:rPr lang="en-US" dirty="0" smtClean="0"/>
              <a:t>Synonym—peevish; recalcitrant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seems as if even the smoothest-running organizations contain one or two </a:t>
            </a:r>
            <a:r>
              <a:rPr lang="en-US" b="1" u="sng" dirty="0" smtClean="0"/>
              <a:t>fractious</a:t>
            </a:r>
            <a:r>
              <a:rPr lang="en-US" dirty="0" smtClean="0"/>
              <a:t> elements.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n.—a rule of conduct or action</a:t>
            </a:r>
          </a:p>
          <a:p>
            <a:pPr marL="0" indent="0">
              <a:buNone/>
            </a:pPr>
            <a:r>
              <a:rPr lang="en-US" dirty="0" smtClean="0"/>
              <a:t>Synonym—principle; maxim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Many philosophies follow the </a:t>
            </a:r>
            <a:r>
              <a:rPr lang="en-US" b="1" u="sng" dirty="0" smtClean="0"/>
              <a:t>precept</a:t>
            </a:r>
            <a:r>
              <a:rPr lang="en-US" dirty="0" smtClean="0"/>
              <a:t> that it is important to treat others as you would like to be treated.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33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salutary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Adj.—beneficial, helpful; healthful, wholesome</a:t>
            </a:r>
          </a:p>
          <a:p>
            <a:pPr marL="0" indent="0">
              <a:buNone/>
            </a:pPr>
            <a:r>
              <a:rPr lang="en-US" dirty="0" smtClean="0"/>
              <a:t>Synonym—helpful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cute new puppy had a </a:t>
            </a:r>
            <a:r>
              <a:rPr lang="en-US" b="1" u="sng" dirty="0" smtClean="0"/>
              <a:t>salutary</a:t>
            </a:r>
            <a:r>
              <a:rPr lang="en-US" dirty="0" smtClean="0"/>
              <a:t> effect on her health.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58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Adj.—bitterly severe, withering; causing great harm</a:t>
            </a:r>
          </a:p>
          <a:p>
            <a:pPr marL="0" indent="0">
              <a:buNone/>
            </a:pPr>
            <a:r>
              <a:rPr lang="en-US" dirty="0" smtClean="0"/>
              <a:t>Synonym—harsh; savage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Sometimes a reasoned discussion does more to change people’s minds than a </a:t>
            </a:r>
            <a:r>
              <a:rPr lang="en-US" b="1" u="sng" dirty="0" smtClean="0"/>
              <a:t>scathing</a:t>
            </a:r>
            <a:r>
              <a:rPr lang="en-US" dirty="0" smtClean="0"/>
              <a:t> attack.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56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scourge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whip, punish severely</a:t>
            </a:r>
          </a:p>
          <a:p>
            <a:pPr marL="0" indent="0">
              <a:buNone/>
            </a:pPr>
            <a:r>
              <a:rPr lang="en-US" dirty="0" smtClean="0"/>
              <a:t>n.—a cause of affliction or suffering; a source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severe punishment or criticism</a:t>
            </a:r>
          </a:p>
          <a:p>
            <a:pPr marL="0" indent="0">
              <a:buNone/>
            </a:pPr>
            <a:r>
              <a:rPr lang="en-US" dirty="0" smtClean="0"/>
              <a:t>Synonym—flog, beat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Reverend Dimmesdale used a </a:t>
            </a:r>
            <a:r>
              <a:rPr lang="en-US" b="1" u="sng" dirty="0" smtClean="0"/>
              <a:t>scourge</a:t>
            </a:r>
            <a:r>
              <a:rPr lang="en-US" dirty="0" smtClean="0"/>
              <a:t> to punish himself for his sins.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1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epulchral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Adj.—funereal; typical of the tomb; extremely gloomy or dismal</a:t>
            </a:r>
          </a:p>
          <a:p>
            <a:pPr marL="0" indent="0">
              <a:buNone/>
            </a:pPr>
            <a:r>
              <a:rPr lang="en-US" dirty="0" smtClean="0"/>
              <a:t>Synonym—mortuary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a severe and </a:t>
            </a:r>
            <a:r>
              <a:rPr lang="en-US" b="1" u="sng" dirty="0" smtClean="0"/>
              <a:t>sepulchral</a:t>
            </a:r>
            <a:r>
              <a:rPr lang="en-US" dirty="0" smtClean="0"/>
              <a:t> tone of voice, my sister announced that we were out of cookies.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46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soporific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Adj.—tending to cause sleep, relating to sleepiness or lethargy</a:t>
            </a:r>
          </a:p>
          <a:p>
            <a:pPr marL="0" indent="0">
              <a:buNone/>
            </a:pPr>
            <a:r>
              <a:rPr lang="en-US" dirty="0" smtClean="0"/>
              <a:t>N.—something that induces sleep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 claimed that the musical was </a:t>
            </a:r>
            <a:r>
              <a:rPr lang="en-US" b="1" u="sng" dirty="0" smtClean="0"/>
              <a:t>soporific</a:t>
            </a:r>
            <a:r>
              <a:rPr lang="en-US" dirty="0" smtClean="0"/>
              <a:t> and that he had slept through the entire second 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03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straitlaced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Adj.—extremely strict in regard to moral standards and conduct; prudish; puritanical</a:t>
            </a:r>
          </a:p>
          <a:p>
            <a:pPr marL="0" indent="0">
              <a:buNone/>
            </a:pPr>
            <a:r>
              <a:rPr lang="en-US" dirty="0" smtClean="0"/>
              <a:t>Synonym—overly strict; stuffy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Travelers may find people overseas </a:t>
            </a:r>
            <a:r>
              <a:rPr lang="en-US" b="1" u="sng" dirty="0" smtClean="0"/>
              <a:t>straitlaced</a:t>
            </a:r>
            <a:r>
              <a:rPr lang="en-US" dirty="0" smtClean="0"/>
              <a:t> in some ways but surprisingly free in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261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Adj.—lasting only a short time, fleeting</a:t>
            </a:r>
          </a:p>
          <a:p>
            <a:pPr marL="0" indent="0">
              <a:buNone/>
            </a:pPr>
            <a:r>
              <a:rPr lang="en-US" dirty="0"/>
              <a:t>N</a:t>
            </a:r>
            <a:r>
              <a:rPr lang="en-US" dirty="0" smtClean="0"/>
              <a:t>.—one who stays only a short time</a:t>
            </a:r>
          </a:p>
          <a:p>
            <a:pPr marL="0" indent="0">
              <a:buNone/>
            </a:pPr>
            <a:r>
              <a:rPr lang="en-US" dirty="0" smtClean="0"/>
              <a:t>Synonym—evanescent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His bad mood was </a:t>
            </a:r>
            <a:r>
              <a:rPr lang="en-US" b="1" u="sng" dirty="0" smtClean="0"/>
              <a:t>transient</a:t>
            </a:r>
            <a:r>
              <a:rPr lang="en-US" dirty="0" smtClean="0"/>
              <a:t>, and by the time he’d finished his breakfast, he was smiling.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7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amnesty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N.—a general pardon for an offense against a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government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in general, any act of forgiveness or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absolution</a:t>
            </a:r>
          </a:p>
          <a:p>
            <a:pPr marL="0" indent="0">
              <a:buNone/>
            </a:pPr>
            <a:r>
              <a:rPr lang="en-US" dirty="0" smtClean="0"/>
              <a:t>Synonym—reprieve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political prisoners were freed under the </a:t>
            </a:r>
            <a:r>
              <a:rPr lang="en-US" b="1" u="sng" dirty="0" smtClean="0"/>
              <a:t>amnesty</a:t>
            </a:r>
            <a:r>
              <a:rPr lang="en-US" dirty="0" smtClean="0"/>
              <a:t> granted by the new regime.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841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unwieldy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Adj.—not easily carried, handled, or managed because of size or complexity</a:t>
            </a:r>
          </a:p>
          <a:p>
            <a:pPr marL="0" indent="0">
              <a:buNone/>
            </a:pPr>
            <a:r>
              <a:rPr lang="en-US" dirty="0" smtClean="0"/>
              <a:t>Synonym—bulky; clumsy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loaded the truck with the chairs and the coffee table, but the grand piano was too </a:t>
            </a:r>
            <a:r>
              <a:rPr lang="en-US" b="1" u="sng" dirty="0" smtClean="0"/>
              <a:t>unwieldy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35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vapid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Adj.—dull, uninteresting</a:t>
            </a:r>
            <a:r>
              <a:rPr lang="en-US" dirty="0"/>
              <a:t>,</a:t>
            </a:r>
            <a:r>
              <a:rPr lang="en-US" dirty="0" smtClean="0"/>
              <a:t> tiresome; lacking in sharpness, flavor, liveliness, or force</a:t>
            </a:r>
          </a:p>
          <a:p>
            <a:pPr marL="0" indent="0">
              <a:buNone/>
            </a:pPr>
            <a:r>
              <a:rPr lang="en-US" dirty="0" smtClean="0"/>
              <a:t>Synonym—lifeless; colorless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While critics called the movie </a:t>
            </a:r>
            <a:r>
              <a:rPr lang="en-US" b="1" u="sng" dirty="0" smtClean="0"/>
              <a:t>vapid</a:t>
            </a:r>
            <a:r>
              <a:rPr lang="en-US" dirty="0" smtClean="0"/>
              <a:t>, I thought the performers were very compelling.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4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n.—self-government, political control</a:t>
            </a:r>
          </a:p>
          <a:p>
            <a:pPr marL="0" indent="0">
              <a:buNone/>
            </a:pPr>
            <a:r>
              <a:rPr lang="en-US" dirty="0" smtClean="0"/>
              <a:t>Synonym—home rule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After the colonies gained </a:t>
            </a:r>
            <a:r>
              <a:rPr lang="en-US" b="1" u="sng" dirty="0" smtClean="0"/>
              <a:t>autonomy</a:t>
            </a:r>
            <a:r>
              <a:rPr lang="en-US" dirty="0" smtClean="0"/>
              <a:t> from England, many Americans still clung to English traditions.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8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axiomatic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Adj.—self-evident, expressing a universally accepted principle</a:t>
            </a:r>
          </a:p>
          <a:p>
            <a:pPr marL="0" indent="0">
              <a:buNone/>
            </a:pPr>
            <a:r>
              <a:rPr lang="en-US" dirty="0" smtClean="0"/>
              <a:t>Synonym—taken for granted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One should not accept the idea that the camera never lies as an </a:t>
            </a:r>
            <a:r>
              <a:rPr lang="en-US" b="1" u="sng" dirty="0" smtClean="0"/>
              <a:t>axiomatic</a:t>
            </a:r>
            <a:r>
              <a:rPr lang="en-US" dirty="0" smtClean="0"/>
              <a:t> truth.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70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blazon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adorn or embellish; to display conspicuously; to publish or proclaim widely</a:t>
            </a:r>
          </a:p>
          <a:p>
            <a:pPr marL="0" indent="0">
              <a:buNone/>
            </a:pPr>
            <a:r>
              <a:rPr lang="en-US" dirty="0" smtClean="0"/>
              <a:t>Synonym—broadcast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They will </a:t>
            </a:r>
            <a:r>
              <a:rPr lang="en-US" b="1" u="sng" dirty="0" smtClean="0"/>
              <a:t>blazon</a:t>
            </a:r>
            <a:r>
              <a:rPr lang="en-US" dirty="0" smtClean="0"/>
              <a:t> the results of the election across the Internet and every television set in the land.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n.—a warning or caution to prevent misunderstanding or discourage behavior</a:t>
            </a:r>
          </a:p>
          <a:p>
            <a:pPr marL="0" indent="0">
              <a:buNone/>
            </a:pPr>
            <a:r>
              <a:rPr lang="en-US" dirty="0" smtClean="0"/>
              <a:t>Synonym—admonition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well-known Latin phrase “</a:t>
            </a:r>
            <a:r>
              <a:rPr lang="en-US" b="1" u="sng" dirty="0" smtClean="0"/>
              <a:t>caveat</a:t>
            </a:r>
            <a:r>
              <a:rPr lang="en-US" dirty="0" smtClean="0"/>
              <a:t> emptor” means, “Let the buyer beware.”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7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Adj.—fair, just, embodying principles of justice</a:t>
            </a:r>
          </a:p>
          <a:p>
            <a:pPr marL="0" indent="0">
              <a:buNone/>
            </a:pPr>
            <a:r>
              <a:rPr lang="en-US" dirty="0" smtClean="0"/>
              <a:t>Synonym—right; reasonable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 did more work, so a sixty-forty split of the profits seemed an </a:t>
            </a:r>
            <a:r>
              <a:rPr lang="en-US" b="1" u="sng" dirty="0" smtClean="0"/>
              <a:t>equitable</a:t>
            </a:r>
            <a:r>
              <a:rPr lang="en-US" dirty="0" smtClean="0"/>
              <a:t> arrangement.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4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free from entanglements or difficulties; to remove with effort</a:t>
            </a:r>
          </a:p>
          <a:p>
            <a:pPr marL="0" indent="0">
              <a:buNone/>
            </a:pPr>
            <a:r>
              <a:rPr lang="en-US" dirty="0" smtClean="0"/>
              <a:t>Synonym—disentangle; extract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ring must have slid off my finger as I was trying to </a:t>
            </a:r>
            <a:r>
              <a:rPr lang="en-US" b="1" u="sng" dirty="0" smtClean="0"/>
              <a:t>extricate</a:t>
            </a:r>
            <a:r>
              <a:rPr lang="en-US" dirty="0" smtClean="0"/>
              <a:t> the fish from the 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steal, especially in a sneaky way and in petty amounts</a:t>
            </a:r>
          </a:p>
          <a:p>
            <a:pPr marL="0" indent="0">
              <a:buNone/>
            </a:pPr>
            <a:r>
              <a:rPr lang="en-US" dirty="0" smtClean="0"/>
              <a:t>Synonym—pilfer; swipe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</a:t>
            </a:r>
            <a:r>
              <a:rPr lang="en-US" b="1" u="sng" dirty="0" smtClean="0"/>
              <a:t>filch</a:t>
            </a:r>
            <a:r>
              <a:rPr lang="en-US" dirty="0" smtClean="0"/>
              <a:t> pennies from the cash drawer, you will be tempted to steal larger amounts one day.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688</Words>
  <Application>Microsoft Office PowerPoint</Application>
  <PresentationFormat>On-screen Show (4:3)</PresentationFormat>
  <Paragraphs>107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Vocabulary Unit #5</vt:lpstr>
      <vt:lpstr>amnesty</vt:lpstr>
      <vt:lpstr>autonomy</vt:lpstr>
      <vt:lpstr>axiomatic</vt:lpstr>
      <vt:lpstr>blazon</vt:lpstr>
      <vt:lpstr>caveat</vt:lpstr>
      <vt:lpstr>equitable</vt:lpstr>
      <vt:lpstr>extricate</vt:lpstr>
      <vt:lpstr>filch</vt:lpstr>
      <vt:lpstr>flout</vt:lpstr>
      <vt:lpstr>fractious</vt:lpstr>
      <vt:lpstr>precept</vt:lpstr>
      <vt:lpstr>salutary</vt:lpstr>
      <vt:lpstr>scathing</vt:lpstr>
      <vt:lpstr>scourge</vt:lpstr>
      <vt:lpstr>sepulchral</vt:lpstr>
      <vt:lpstr>soporific</vt:lpstr>
      <vt:lpstr>straitlaced</vt:lpstr>
      <vt:lpstr>transient</vt:lpstr>
      <vt:lpstr>unwieldy</vt:lpstr>
      <vt:lpstr>vapid</vt:lpstr>
    </vt:vector>
  </TitlesOfParts>
  <Company>Washington Township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Unit #5</dc:title>
  <dc:creator>Karen Johnson</dc:creator>
  <cp:lastModifiedBy>Karen Johnson</cp:lastModifiedBy>
  <cp:revision>4</cp:revision>
  <dcterms:created xsi:type="dcterms:W3CDTF">2014-11-03T19:19:27Z</dcterms:created>
  <dcterms:modified xsi:type="dcterms:W3CDTF">2014-11-03T19:50:51Z</dcterms:modified>
</cp:coreProperties>
</file>