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6" r:id="rId13"/>
    <p:sldId id="267" r:id="rId14"/>
    <p:sldId id="268" r:id="rId15"/>
    <p:sldId id="269" r:id="rId16"/>
    <p:sldId id="283"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5" r:id="rId30"/>
    <p:sldId id="284"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0-14T15:05:53.81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88,'0'0,"25"0,0 0,-25 0,25 0,-1 0,-24 0,25 0,-25 0,25 0,-25 0,50 0,-26-24,1 24,25 0,-50 0,25 0,-1 0,-24 0,25 0,0 0,-25 0,25 0,24 0,-49 0,25 0,25 0,-25 0,0 0,-1 0,-24 0,25 0,0 0,-25 0,25 0,-25 0,25 0,-1 0,1 0,0 0,0 0,0 0,49 0,-49 0,-25 0,49 0,-49 0,50 0,-50 0,25 0,0 0,-1 0,1 0,-25 0,50 0,-25 0,-1 0,1 0,0 0,-25 0,25 0,-25 0,25 0,-1 0,-24 0,25 0,50 0,-26 0,1 0,24 0,-24 0,0 0,-26 0,26 0,-50 0,0 0,0 0,25 24,-25-24,25 25</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0-14T15:05:57.0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40,'0'0,"0"0,24 0,26 0,-25 0,0 0,-1 0,26 0,0 0,-26 0,26 0,0 0,24 0,-24 0,-1 0,1 0,-25 0,24 0,1 0,0 0,-1 0,1 0,-1 0,1 0,24 0,-24 0,-25 0,24 0,-24 0,50 0,-26 0,-24 0,49 0,-24 0,-25 0,24 0,-24 0,0 0,-25 0,25 0,0 0,0 0,24 0,26 0,-51 0,51 0,-26 0,-24 0,25 0,-1 0,-49 0,25 0,0 0,0 0,-25 0,25 0,-1 0,26 0,-50 0,50 0,-1 0,-49 0,25 0,0 0,0 0,-1 0,1 25,25-25,-50 0,25 0,-25 0,24 0,26 0,-25 0,0 0,0 0,-1 25</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0-14T15:05:59.9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61,'0'0,"25"0,49 0,-74 0,50 0,0 0,-1 0,50 0,26 0,-51 0,50 0,0 0,25 0,-25 0,-25 0,0 0,0 0,1 0,24 0,-50 0,25 0,25 0,0 0,50 0,0 0,-50 0,25 0,-1 0,26 0,-25 0,-50 0,25 0,-50 0,26 0,-1 0,0 0,50 0,-50 0,0 0,1 0,-1 0,25 0,-50 0,1 0,-1 0,1 0,-1 0,0 0,26 0,-1 0,0 0,0 0,0 0,-24 0,24 0,-25 0,1 0,-26 0,1 0,0 0,-25 0,24 0,1 0,24 0,1 0,-26 0,26 0,-26 0,26 25,24 0,-25-25,25 0,1 0,-1 0,25 0,-50 0,1 0,-1 0,1 0,-26 0,26 0,-26 0,26 0,-26 0,-24 24,49-24,-24 0,-25 0,49 0,-49 0,50 0,-1 0,25 0,-24 0,98 25,-49 0,0 0,50-25,-50 0,25 0,-25 0,25 0,-50 0,25 0,0 0,0 0,-25 0,-25 0,26 0,-26 0,-24 0,49 0,-49 0,24 0,0 0,1 0,-1 0,1 0,24 0,-25 0,1 0,-26 0,1 0,24 0,26 0,-1 0,-25 0,25 0,-49 0,49 0,-24 0,-26 0,26 0,24 0,-25 0,1 0,-1-25,1 25,-1 0,0 0,1 0,-1 0,50 0,-49 0,-26 0,26 0,-1 0,-24 0,24 0,-49 0,49 0,-24 0,0 0,24 0,-24 0,-26 0,26 0,-25 0,24 0,-24 0,0 0,25-25,-1 25,1 0,-25 0,49 0,25 0,25 0,-25 0,-24 0,-1 0,1 0,-1 0,-74 0,25 0,-25 0,25 0,24 0,-24 0,25 0,-1 0,26 0,-26 0,1 0,-25 0,0 0,-25 0,24 0,26 0,-25 0,0 0,24 0,-49 0,-25 0,-74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0-14T15:06:03.3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6,'25'0,"49"0,-24 0,49 0,-25 0,1 0,24 0,25 0,25 0,-25 0,49 0,-73 0,48 0,1 0,0 0,-25 0,50 0,-50 0,99 25,-25-25,26 0,-26 24,25-24,25 0,-24 0,-1 0,25 0,-50 25,26-25,24 0,-99 0,99 0,-50 0,-49 0,99 0,-99 0,24 0,1 0,0 0,-26 0,26 0,-50 0,0 0,0 0,0 0,25 0,-50 0,0 0,50 0,-50 0,1 0,-1 0,0 0,-24 0,-1 0,-24 0,24 0,-24 0,-1 0,1 0,-25 0,74 0,-25 0,25 0,25 0,-24 0,-1 0,25 0,0 0,-50 0,50 0,-24 0,-26 0,25 0,-24 0,24 0,0 0,0 0,1 0,-26 0,25 0,0 0,-24 0,-1 0,25 0,-49 0,24 0,-49 0,0 0,25 0,-1 0,-24 0,0 0,0 0,0 0,-1 0,26 0,24-25,-49 25,50 0,-1 0,-24 0,-1 0,1 0,-1 0,1 0,24-24,-74-1,25 25,50 0,-51 0,1 0,0 0,-25 0,25 0,-25 0,25 0,-1 0,1 0,0 0,50 0,-51 0,26 0,-50 0,25 0,0 0,-25 0,24 0,1 0,25 0,24 0,25 0,-24 49,-1-24,1-25,-26 0,-24 0,25 0,-26 0,1 0,-25 0,25 0,0 0,-25 0,25 0,-1 0,-24 0,25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DEEEEA-1562-4DEB-92BA-18BC9E0C4B50}" type="datetimeFigureOut">
              <a:rPr lang="en-US" smtClean="0"/>
              <a:pPr/>
              <a:t>10/19/2015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5E6AC6F-35A8-411C-8EC2-B02B71F1898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DEEEEA-1562-4DEB-92BA-18BC9E0C4B50}" type="datetimeFigureOut">
              <a:rPr lang="en-US" smtClean="0"/>
              <a:pPr/>
              <a:t>10/19/2015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5E6AC6F-35A8-411C-8EC2-B02B71F1898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DEEEEA-1562-4DEB-92BA-18BC9E0C4B50}" type="datetimeFigureOut">
              <a:rPr lang="en-US" smtClean="0"/>
              <a:pPr/>
              <a:t>10/19/2015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5E6AC6F-35A8-411C-8EC2-B02B71F1898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DEEEEA-1562-4DEB-92BA-18BC9E0C4B50}" type="datetimeFigureOut">
              <a:rPr lang="en-US" smtClean="0"/>
              <a:pPr/>
              <a:t>10/19/2015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5E6AC6F-35A8-411C-8EC2-B02B71F1898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DEEEEA-1562-4DEB-92BA-18BC9E0C4B50}" type="datetimeFigureOut">
              <a:rPr lang="en-US" smtClean="0"/>
              <a:pPr/>
              <a:t>10/19/2015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5E6AC6F-35A8-411C-8EC2-B02B71F1898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DEEEEA-1562-4DEB-92BA-18BC9E0C4B50}" type="datetimeFigureOut">
              <a:rPr lang="en-US" smtClean="0"/>
              <a:pPr/>
              <a:t>10/19/2015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5E6AC6F-35A8-411C-8EC2-B02B71F1898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DEEEEA-1562-4DEB-92BA-18BC9E0C4B50}" type="datetimeFigureOut">
              <a:rPr lang="en-US" smtClean="0"/>
              <a:pPr/>
              <a:t>10/19/2015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5E6AC6F-35A8-411C-8EC2-B02B71F1898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DEEEEA-1562-4DEB-92BA-18BC9E0C4B50}" type="datetimeFigureOut">
              <a:rPr lang="en-US" smtClean="0"/>
              <a:pPr/>
              <a:t>10/19/2015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5E6AC6F-35A8-411C-8EC2-B02B71F1898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DEEEEA-1562-4DEB-92BA-18BC9E0C4B50}" type="datetimeFigureOut">
              <a:rPr lang="en-US" smtClean="0"/>
              <a:pPr/>
              <a:t>10/19/2015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5E6AC6F-35A8-411C-8EC2-B02B71F1898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DEEEEA-1562-4DEB-92BA-18BC9E0C4B50}" type="datetimeFigureOut">
              <a:rPr lang="en-US" smtClean="0"/>
              <a:pPr/>
              <a:t>10/19/2015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5E6AC6F-35A8-411C-8EC2-B02B71F1898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DEEEEA-1562-4DEB-92BA-18BC9E0C4B50}" type="datetimeFigureOut">
              <a:rPr lang="en-US" smtClean="0"/>
              <a:pPr/>
              <a:t>10/19/2015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5E6AC6F-35A8-411C-8EC2-B02B71F1898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DEEEEA-1562-4DEB-92BA-18BC9E0C4B50}" type="datetimeFigureOut">
              <a:rPr lang="en-US" smtClean="0"/>
              <a:pPr/>
              <a:t>10/19/2015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5E6AC6F-35A8-411C-8EC2-B02B71F1898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0.emf"/><Relationship Id="rId4" Type="http://schemas.openxmlformats.org/officeDocument/2006/relationships/customXml" Target="../ink/ink2.xml"/><Relationship Id="rId9"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419599"/>
          </a:xfrm>
        </p:spPr>
        <p:txBody>
          <a:bodyPr>
            <a:normAutofit/>
          </a:bodyPr>
          <a:lstStyle/>
          <a:p>
            <a:pPr algn="ctr"/>
            <a:r>
              <a:rPr lang="en-US" dirty="0" smtClean="0"/>
              <a:t>Chapter 22 </a:t>
            </a:r>
            <a:br>
              <a:rPr lang="en-US" dirty="0" smtClean="0"/>
            </a:br>
            <a:r>
              <a:rPr lang="en-US" dirty="0" smtClean="0"/>
              <a:t> The Battle for National Reform</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lliam_howard_taft.jpg"/>
          <p:cNvPicPr>
            <a:picLocks noChangeAspect="1"/>
          </p:cNvPicPr>
          <p:nvPr/>
        </p:nvPicPr>
        <p:blipFill>
          <a:blip r:embed="rId2" cstate="print"/>
          <a:stretch>
            <a:fillRect/>
          </a:stretch>
        </p:blipFill>
        <p:spPr>
          <a:xfrm>
            <a:off x="2167904" y="0"/>
            <a:ext cx="480819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382000" cy="5778691"/>
          </a:xfrm>
        </p:spPr>
        <p:txBody>
          <a:bodyPr/>
          <a:lstStyle/>
          <a:p>
            <a:pPr marL="624078" indent="-514350">
              <a:buSzPct val="100000"/>
              <a:buFont typeface="+mj-lt"/>
              <a:buAutoNum type="alphaUcPeriod" startAt="2"/>
            </a:pPr>
            <a:r>
              <a:rPr lang="en-US" sz="3000" dirty="0" smtClean="0"/>
              <a:t>Roosevelt broke w/ Taft over the Pinchot controversy &amp; he campaigned for progressive Republicans who opposed Taft in the 1910 congressional elections.</a:t>
            </a:r>
            <a:endParaRPr lang="en-US" sz="2600" dirty="0" smtClean="0"/>
          </a:p>
          <a:p>
            <a:pPr marL="1088136" lvl="2" indent="-457200">
              <a:buFont typeface="+mj-lt"/>
              <a:buAutoNum type="arabicPeriod"/>
            </a:pPr>
            <a:r>
              <a:rPr lang="en-US" dirty="0" smtClean="0"/>
              <a:t>In congress after the progressives won a majority of seats they joined forces under </a:t>
            </a:r>
            <a:r>
              <a:rPr lang="en-US" dirty="0" smtClean="0">
                <a:solidFill>
                  <a:srgbClr val="FF0000"/>
                </a:solidFill>
              </a:rPr>
              <a:t>GEORGE NORRIS</a:t>
            </a:r>
            <a:r>
              <a:rPr lang="en-US" dirty="0" smtClean="0"/>
              <a:t> OF NEBRASKA &amp; ousted Speaker of the House “Uncle Joe” Cannon.</a:t>
            </a:r>
          </a:p>
          <a:p>
            <a:pPr marL="1371600" lvl="3" indent="-457200">
              <a:buFont typeface="+mj-lt"/>
              <a:buAutoNum type="alphaLcParenR"/>
            </a:pPr>
            <a:r>
              <a:rPr lang="en-US" dirty="0" smtClean="0"/>
              <a:t>Uncle Joe was the leader of the </a:t>
            </a:r>
            <a:r>
              <a:rPr lang="en-US" u="heavy" dirty="0" smtClean="0">
                <a:uFill>
                  <a:solidFill>
                    <a:schemeClr val="accent3"/>
                  </a:solidFill>
                </a:uFill>
              </a:rPr>
              <a:t>Old Guard </a:t>
            </a:r>
            <a:r>
              <a:rPr lang="en-US" dirty="0" smtClean="0"/>
              <a:t>in the House of Representatives &amp; tried to block Progressive reforms from his position as Chairman of the House Rules committee.</a:t>
            </a:r>
          </a:p>
          <a:p>
            <a:pPr marL="1371600" lvl="3" indent="-457200">
              <a:buFont typeface="+mj-lt"/>
              <a:buAutoNum type="alphaLcParenR"/>
            </a:pPr>
            <a:r>
              <a:rPr lang="en-US" dirty="0" smtClean="0"/>
              <a:t>As part of the insurgency the Speaker lost the power to appoint members to certain committee &amp; to appoint chairmen. This is now done by a policy of seniority &amp; majority rule in the House.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cle Joe Cannon - 1923 retirement.jpg"/>
          <p:cNvPicPr>
            <a:picLocks noGrp="1" noChangeAspect="1"/>
          </p:cNvPicPr>
          <p:nvPr>
            <p:ph idx="1"/>
          </p:nvPr>
        </p:nvPicPr>
        <p:blipFill>
          <a:blip r:embed="rId2" cstate="print"/>
          <a:stretch>
            <a:fillRect/>
          </a:stretch>
        </p:blipFill>
        <p:spPr>
          <a:xfrm>
            <a:off x="3657600" y="-175846"/>
            <a:ext cx="5715000" cy="7033846"/>
          </a:xfrm>
        </p:spPr>
      </p:pic>
      <p:sp>
        <p:nvSpPr>
          <p:cNvPr id="3" name="Title 2"/>
          <p:cNvSpPr>
            <a:spLocks noGrp="1"/>
          </p:cNvSpPr>
          <p:nvPr>
            <p:ph type="title"/>
          </p:nvPr>
        </p:nvSpPr>
        <p:spPr>
          <a:xfrm>
            <a:off x="457200" y="274638"/>
            <a:ext cx="3276600" cy="4830762"/>
          </a:xfrm>
        </p:spPr>
        <p:txBody>
          <a:bodyPr/>
          <a:lstStyle/>
          <a:p>
            <a:r>
              <a:rPr lang="en-US" dirty="0" smtClean="0"/>
              <a:t>“Uncle” Joe Cannon – upon his retirement from Congress</a:t>
            </a:r>
            <a:br>
              <a:rPr lang="en-US" dirty="0" smtClean="0"/>
            </a:br>
            <a:r>
              <a:rPr lang="en-US" dirty="0" smtClean="0"/>
              <a:t>1923</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867400"/>
          </a:xfrm>
        </p:spPr>
        <p:txBody>
          <a:bodyPr/>
          <a:lstStyle/>
          <a:p>
            <a:pPr marL="624078" indent="-514350">
              <a:buSzPct val="100000"/>
              <a:buFont typeface="+mj-lt"/>
              <a:buAutoNum type="alphaUcPeriod"/>
            </a:pPr>
            <a:r>
              <a:rPr lang="en-US" sz="2800" dirty="0" smtClean="0"/>
              <a:t>By 1912 the conservative &amp; progressive wing of the Republican Party were deeply divided.</a:t>
            </a:r>
            <a:endParaRPr lang="en-US" sz="2800" b="1" i="1" dirty="0" smtClean="0"/>
          </a:p>
          <a:p>
            <a:pPr marL="1088136" lvl="2" indent="-457200">
              <a:buFont typeface="+mj-lt"/>
              <a:buAutoNum type="arabicPeriod"/>
            </a:pPr>
            <a:r>
              <a:rPr lang="en-US" dirty="0" smtClean="0"/>
              <a:t>In the Primary elections Teddy Roosevelt won every state including Taft’s own of Ohio.</a:t>
            </a:r>
          </a:p>
          <a:p>
            <a:pPr marL="1088136" lvl="2" indent="-457200">
              <a:buFont typeface="+mj-lt"/>
              <a:buAutoNum type="arabicPeriod"/>
            </a:pPr>
            <a:r>
              <a:rPr lang="en-US" dirty="0" smtClean="0"/>
              <a:t>At the Republican National Convention Taft’s forces refused to seat Roosevelt’s delegates. TR left the convention w/ his delegates &amp; Taft won the nomination.</a:t>
            </a:r>
          </a:p>
          <a:p>
            <a:pPr marL="1485900" lvl="4" indent="-342900">
              <a:buFont typeface="+mj-lt"/>
              <a:buAutoNum type="alphaLcParenR"/>
            </a:pPr>
            <a:r>
              <a:rPr lang="en-US" dirty="0" smtClean="0"/>
              <a:t>Roosevelt held his own convention a few weeks later &amp; became the nominee of the </a:t>
            </a:r>
            <a:r>
              <a:rPr lang="en-US" dirty="0" smtClean="0">
                <a:solidFill>
                  <a:srgbClr val="FF0000"/>
                </a:solidFill>
              </a:rPr>
              <a:t>BULL MOOSE PARTY</a:t>
            </a:r>
          </a:p>
          <a:p>
            <a:pPr marL="1485900" lvl="4" indent="-342900">
              <a:buFont typeface="+mj-lt"/>
              <a:buAutoNum type="alphaLcParenR"/>
            </a:pPr>
            <a:r>
              <a:rPr lang="en-US" dirty="0" smtClean="0"/>
              <a:t>Oct. 14, 1912 – a man shot TR in the chest. His eyeglass case, muscular chest &amp; folded speech in his pocket saved his life. He went on to finish his speech </a:t>
            </a:r>
            <a:r>
              <a:rPr lang="en-US" u="heavy" dirty="0" smtClean="0">
                <a:uFill>
                  <a:solidFill>
                    <a:schemeClr val="accent3"/>
                  </a:solidFill>
                </a:uFill>
              </a:rPr>
              <a:t>“with a bullet in my chest” </a:t>
            </a:r>
            <a:r>
              <a:rPr lang="en-US" dirty="0" smtClean="0"/>
              <a:t>and reinforced his image as a hero of the American people.</a:t>
            </a:r>
          </a:p>
          <a:p>
            <a:pPr marL="1485900" lvl="4" indent="-342900">
              <a:buFont typeface="+mj-lt"/>
              <a:buAutoNum type="alphaLcParenR"/>
            </a:pPr>
            <a:r>
              <a:rPr lang="en-US" dirty="0" smtClean="0">
                <a:solidFill>
                  <a:srgbClr val="FF0000"/>
                </a:solidFill>
              </a:rPr>
              <a:t>“New Nationalism”</a:t>
            </a:r>
            <a:r>
              <a:rPr lang="en-US" dirty="0" smtClean="0"/>
              <a:t> – graduated income &amp; inheritance taxes, workers compensation for industrial accidents, regulation of the labor of women &amp; children, tariff revision &amp; firmer regulation of corporations.</a:t>
            </a:r>
          </a:p>
          <a:p>
            <a:endParaRPr lang="en-US" dirty="0"/>
          </a:p>
        </p:txBody>
      </p:sp>
      <p:sp>
        <p:nvSpPr>
          <p:cNvPr id="3" name="Title 2"/>
          <p:cNvSpPr>
            <a:spLocks noGrp="1"/>
          </p:cNvSpPr>
          <p:nvPr>
            <p:ph type="title"/>
          </p:nvPr>
        </p:nvSpPr>
        <p:spPr>
          <a:xfrm>
            <a:off x="0" y="0"/>
            <a:ext cx="9144000" cy="731838"/>
          </a:xfrm>
        </p:spPr>
        <p:txBody>
          <a:bodyPr>
            <a:normAutofit fontScale="90000"/>
          </a:bodyPr>
          <a:lstStyle/>
          <a:p>
            <a:pPr lvl="0"/>
            <a:r>
              <a:rPr lang="en-US" dirty="0" smtClean="0">
                <a:solidFill>
                  <a:srgbClr val="FF0000"/>
                </a:solidFill>
              </a:rPr>
              <a:t/>
            </a:r>
            <a:br>
              <a:rPr lang="en-US" dirty="0" smtClean="0">
                <a:solidFill>
                  <a:srgbClr val="FF0000"/>
                </a:solidFill>
              </a:rPr>
            </a:br>
            <a:r>
              <a:rPr lang="en-US" dirty="0" smtClean="0">
                <a:solidFill>
                  <a:srgbClr val="FF0000"/>
                </a:solidFill>
              </a:rPr>
              <a:t>II. Roosevelt versus Taft</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lide(fromBottom)">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lide(fromBottom)">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lide(fromBottom)">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lide(fromBottom)">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slide(fromBottom)">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534400" cy="5778691"/>
          </a:xfrm>
        </p:spPr>
        <p:txBody>
          <a:bodyPr>
            <a:normAutofit/>
          </a:bodyPr>
          <a:lstStyle/>
          <a:p>
            <a:pPr marL="624078" indent="-514350">
              <a:buSzPct val="100000"/>
              <a:buFont typeface="+mj-lt"/>
              <a:buAutoNum type="alphaUcPeriod" startAt="2"/>
            </a:pPr>
            <a:r>
              <a:rPr lang="en-US" sz="2800" dirty="0" smtClean="0"/>
              <a:t>With the Republican Party split between Taft &amp; TR the Democratic Party joined forces &amp; backed the progressive governor of New Jersey, WOODROW WILSON.</a:t>
            </a:r>
          </a:p>
          <a:p>
            <a:pPr marL="624078" indent="-514350">
              <a:buSzPct val="100000"/>
              <a:buFont typeface="+mj-lt"/>
              <a:buAutoNum type="arabicPeriod"/>
            </a:pPr>
            <a:r>
              <a:rPr lang="en-US" sz="2800" dirty="0" smtClean="0"/>
              <a:t>Wilson's background:</a:t>
            </a:r>
          </a:p>
          <a:p>
            <a:pPr marL="973836" lvl="2" indent="-342900">
              <a:buFont typeface="+mj-lt"/>
              <a:buAutoNum type="alphaLcParenR"/>
            </a:pPr>
            <a:r>
              <a:rPr lang="en-US" sz="2200" dirty="0" smtClean="0"/>
              <a:t>Wilson was born in post Civil War Virginia; </a:t>
            </a:r>
          </a:p>
          <a:p>
            <a:pPr marL="1088136" lvl="2" indent="-457200">
              <a:buFont typeface="+mj-lt"/>
              <a:buAutoNum type="alphaLcParenR"/>
            </a:pPr>
            <a:r>
              <a:rPr lang="en-US" sz="2200" dirty="0" smtClean="0"/>
              <a:t>his father was a minister. </a:t>
            </a:r>
          </a:p>
          <a:p>
            <a:pPr marL="1088136" lvl="2" indent="-457200">
              <a:buFont typeface="+mj-lt"/>
              <a:buAutoNum type="alphaLcParenR"/>
            </a:pPr>
            <a:r>
              <a:rPr lang="en-US" sz="2200" dirty="0" smtClean="0"/>
              <a:t>He graduated from Princeton, received his Masters from the University of Virginia &amp; earned a PH.D. from Johns Hopkins University. </a:t>
            </a:r>
          </a:p>
          <a:p>
            <a:pPr marL="1088136" lvl="2" indent="-457200">
              <a:buFont typeface="+mj-lt"/>
              <a:buAutoNum type="alphaLcParenR"/>
            </a:pPr>
            <a:r>
              <a:rPr lang="en-US" sz="2200" dirty="0" smtClean="0"/>
              <a:t>He was a professor of History at Bryn Mawr &amp; Princeton. </a:t>
            </a:r>
          </a:p>
          <a:p>
            <a:pPr marL="1088136" lvl="2" indent="-457200">
              <a:buFont typeface="+mj-lt"/>
              <a:buAutoNum type="alphaLcParenR"/>
            </a:pPr>
            <a:r>
              <a:rPr lang="en-US" sz="2200" dirty="0" smtClean="0"/>
              <a:t>In 1902 he was elected Pres. of Princeton University </a:t>
            </a:r>
          </a:p>
          <a:p>
            <a:pPr marL="1088136" lvl="2" indent="-457200">
              <a:buFont typeface="+mj-lt"/>
              <a:buAutoNum type="alphaLcParenR"/>
            </a:pPr>
            <a:r>
              <a:rPr lang="en-US" sz="2200" dirty="0" smtClean="0"/>
              <a:t>&amp; in 1910 he was elected governor of New Jersey.</a:t>
            </a:r>
          </a:p>
          <a:p>
            <a:pPr marL="850392" lvl="1" indent="-457200">
              <a:buFont typeface="+mj-lt"/>
              <a:buAutoNum type="arabicPeriod"/>
            </a:pPr>
            <a:endParaRPr lang="en-US" sz="24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odrow-wilson.jpg"/>
          <p:cNvPicPr>
            <a:picLocks noGrp="1" noChangeAspect="1"/>
          </p:cNvPicPr>
          <p:nvPr>
            <p:ph idx="1"/>
          </p:nvPr>
        </p:nvPicPr>
        <p:blipFill>
          <a:blip r:embed="rId2" cstate="print"/>
          <a:stretch>
            <a:fillRect/>
          </a:stretch>
        </p:blipFill>
        <p:spPr>
          <a:xfrm>
            <a:off x="0" y="-61395"/>
            <a:ext cx="5454478" cy="691939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850392" lvl="1" indent="-457200">
              <a:buFont typeface="+mj-lt"/>
              <a:buAutoNum type="arabicPeriod" startAt="2"/>
            </a:pPr>
            <a:r>
              <a:rPr lang="en-US" sz="2400" dirty="0" smtClean="0"/>
              <a:t>As governor he began a direct primary in NJ, stopped corrupt business practices, &amp; regulated public utility companies.</a:t>
            </a:r>
          </a:p>
          <a:p>
            <a:pPr marL="850392" lvl="1" indent="-457200">
              <a:buFont typeface="+mj-lt"/>
              <a:buAutoNum type="arabicPeriod" startAt="2"/>
            </a:pPr>
            <a:r>
              <a:rPr lang="en-US" sz="2400" dirty="0" smtClean="0"/>
              <a:t>Eugene V. Debs, President of the American Railway ran for President on the Socialist Party ticket (last chapter)</a:t>
            </a:r>
          </a:p>
          <a:p>
            <a:pPr marL="850392" lvl="1" indent="-457200">
              <a:buFont typeface="+mj-lt"/>
              <a:buAutoNum type="arabicPeriod" startAt="2"/>
            </a:pPr>
            <a:r>
              <a:rPr lang="en-US" sz="2400" dirty="0" smtClean="0"/>
              <a:t>Results of the election:</a:t>
            </a:r>
          </a:p>
          <a:p>
            <a:pPr marL="1371600" lvl="3" indent="-457200">
              <a:buFont typeface="+mj-lt"/>
              <a:buAutoNum type="alphaLcParenR"/>
            </a:pPr>
            <a:r>
              <a:rPr lang="en-US" sz="2400" dirty="0" smtClean="0"/>
              <a:t>Wilson = 435 electoral votes</a:t>
            </a:r>
          </a:p>
          <a:p>
            <a:pPr marL="1371600" lvl="3" indent="-457200">
              <a:buFont typeface="+mj-lt"/>
              <a:buAutoNum type="alphaLcParenR"/>
            </a:pPr>
            <a:r>
              <a:rPr lang="en-US" sz="2400" dirty="0" smtClean="0"/>
              <a:t>Roosevelt = 88 electoral votes</a:t>
            </a:r>
          </a:p>
          <a:p>
            <a:pPr marL="1371600" lvl="3" indent="-457200">
              <a:buFont typeface="+mj-lt"/>
              <a:buAutoNum type="alphaLcParenR"/>
            </a:pPr>
            <a:r>
              <a:rPr lang="en-US" sz="2400" dirty="0" smtClean="0"/>
              <a:t>Taft = 8 electoral votes (he carried Utah &amp; Vermont)</a:t>
            </a:r>
          </a:p>
          <a:p>
            <a:pPr marL="1371600" lvl="3" indent="-457200">
              <a:buFont typeface="+mj-lt"/>
              <a:buAutoNum type="alphaLcParenR"/>
            </a:pPr>
            <a:r>
              <a:rPr lang="en-US" sz="2400" dirty="0" smtClean="0"/>
              <a:t>Debs won over 1 million popular votes but did not get any electoral votes.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amond(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amond(i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linds(horizont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odrow-Wilson-008.jpg"/>
          <p:cNvPicPr>
            <a:picLocks noGrp="1" noChangeAspect="1"/>
          </p:cNvPicPr>
          <p:nvPr>
            <p:ph idx="1"/>
          </p:nvPr>
        </p:nvPicPr>
        <p:blipFill>
          <a:blip r:embed="rId2" cstate="print"/>
          <a:stretch>
            <a:fillRect/>
          </a:stretch>
        </p:blipFill>
        <p:spPr>
          <a:xfrm>
            <a:off x="0" y="169005"/>
            <a:ext cx="9144000" cy="668899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763000" cy="4525963"/>
          </a:xfrm>
        </p:spPr>
        <p:txBody>
          <a:bodyPr>
            <a:normAutofit fontScale="92500"/>
          </a:bodyPr>
          <a:lstStyle/>
          <a:p>
            <a:pPr marL="850392" lvl="1" indent="-457200">
              <a:buFont typeface="+mj-lt"/>
              <a:buAutoNum type="alphaUcPeriod"/>
            </a:pPr>
            <a:r>
              <a:rPr lang="en-US" sz="2200" dirty="0" smtClean="0"/>
              <a:t>Wilson, </a:t>
            </a:r>
            <a:r>
              <a:rPr lang="en-US" sz="2200" smtClean="0"/>
              <a:t>like Brandeis, </a:t>
            </a:r>
            <a:r>
              <a:rPr lang="en-US" sz="2200" dirty="0" smtClean="0"/>
              <a:t>believed that bigness was both unjust &amp; inefficient, that the proper response to monopoly was not to regulate big business but to destroy it.</a:t>
            </a:r>
          </a:p>
          <a:p>
            <a:pPr marL="1371600" lvl="3" indent="-457200">
              <a:buFont typeface="+mj-lt"/>
              <a:buAutoNum type="arabicPeriod"/>
            </a:pPr>
            <a:r>
              <a:rPr lang="en-US" sz="2000" dirty="0" smtClean="0"/>
              <a:t>1913 – </a:t>
            </a:r>
            <a:r>
              <a:rPr lang="en-US" sz="2000" dirty="0" smtClean="0">
                <a:solidFill>
                  <a:srgbClr val="FF0000"/>
                </a:solidFill>
              </a:rPr>
              <a:t>UNDERWOOD TARIFF ACT </a:t>
            </a:r>
            <a:r>
              <a:rPr lang="en-US" sz="2000" dirty="0" smtClean="0"/>
              <a:t>– reduced tariffs to their lowest levels in 50 years. To make up for the revenue lost the bill imposed a graduated income tax. (Those with more pay more to the gov’t.)</a:t>
            </a:r>
            <a:endParaRPr lang="en-US" sz="1800" dirty="0" smtClean="0"/>
          </a:p>
          <a:p>
            <a:pPr marL="1371600" lvl="3" indent="-457200">
              <a:buFont typeface="+mj-lt"/>
              <a:buAutoNum type="arabicPeriod"/>
            </a:pPr>
            <a:r>
              <a:rPr lang="en-US" sz="2000" dirty="0" smtClean="0"/>
              <a:t>1913 – </a:t>
            </a:r>
            <a:r>
              <a:rPr lang="en-US" sz="2000" dirty="0" smtClean="0">
                <a:solidFill>
                  <a:srgbClr val="FF0000"/>
                </a:solidFill>
              </a:rPr>
              <a:t>FEDERAL RESERVE ACT </a:t>
            </a:r>
            <a:r>
              <a:rPr lang="en-US" sz="2000" dirty="0" smtClean="0"/>
              <a:t>– created a three tiered banking system.</a:t>
            </a:r>
            <a:endParaRPr lang="en-US" sz="1800" dirty="0" smtClean="0"/>
          </a:p>
          <a:p>
            <a:pPr marL="1485900" lvl="4" indent="-342900">
              <a:buFont typeface="+mj-lt"/>
              <a:buAutoNum type="alphaLcParenR"/>
            </a:pPr>
            <a:r>
              <a:rPr lang="en-US" u="heavy" dirty="0" smtClean="0">
                <a:uFill>
                  <a:solidFill>
                    <a:schemeClr val="accent3"/>
                  </a:solidFill>
                </a:uFill>
              </a:rPr>
              <a:t>Federal Reserve Board</a:t>
            </a:r>
            <a:r>
              <a:rPr lang="en-US" dirty="0" smtClean="0"/>
              <a:t>, a group appt. by the President and charged w/ running the system,</a:t>
            </a:r>
            <a:r>
              <a:rPr lang="en-US" sz="1600" dirty="0" smtClean="0"/>
              <a:t> setting interest rates &amp; controlling the amount of $$ in circulation.</a:t>
            </a:r>
          </a:p>
          <a:p>
            <a:pPr marL="1485900" lvl="4" indent="-342900">
              <a:buFont typeface="+mj-lt"/>
              <a:buAutoNum type="alphaLcParenR"/>
            </a:pPr>
            <a:r>
              <a:rPr lang="en-US" u="heavy" dirty="0" smtClean="0">
                <a:uFill>
                  <a:solidFill>
                    <a:schemeClr val="accent3"/>
                  </a:solidFill>
                </a:uFill>
              </a:rPr>
              <a:t>12 Federal Reserve Banks </a:t>
            </a:r>
            <a:r>
              <a:rPr lang="en-US" dirty="0" smtClean="0"/>
              <a:t>– that are “bankers” banks</a:t>
            </a:r>
            <a:endParaRPr lang="en-US" sz="1600" dirty="0" smtClean="0"/>
          </a:p>
          <a:p>
            <a:pPr marL="1485900" lvl="4" indent="-342900">
              <a:buFont typeface="+mj-lt"/>
              <a:buAutoNum type="alphaLcParenR"/>
            </a:pPr>
            <a:r>
              <a:rPr lang="en-US" u="heavy" dirty="0" smtClean="0">
                <a:uFill>
                  <a:solidFill>
                    <a:schemeClr val="accent3"/>
                  </a:solidFill>
                </a:uFill>
              </a:rPr>
              <a:t>Private Banks </a:t>
            </a:r>
            <a:r>
              <a:rPr lang="en-US" dirty="0" smtClean="0"/>
              <a:t>that could borrow from the Federal Reserve at interest rates set by the Board.</a:t>
            </a:r>
            <a:endParaRPr lang="en-US" sz="1600" dirty="0" smtClean="0"/>
          </a:p>
          <a:p>
            <a:endParaRPr lang="en-US" dirty="0"/>
          </a:p>
        </p:txBody>
      </p:sp>
      <p:sp>
        <p:nvSpPr>
          <p:cNvPr id="3" name="Title 2"/>
          <p:cNvSpPr>
            <a:spLocks noGrp="1"/>
          </p:cNvSpPr>
          <p:nvPr>
            <p:ph type="title"/>
          </p:nvPr>
        </p:nvSpPr>
        <p:spPr/>
        <p:txBody>
          <a:bodyPr>
            <a:normAutofit/>
          </a:bodyPr>
          <a:lstStyle/>
          <a:p>
            <a:r>
              <a:rPr lang="en-US" sz="2400" dirty="0" smtClean="0">
                <a:solidFill>
                  <a:srgbClr val="FF0000"/>
                </a:solidFill>
              </a:rPr>
              <a:t>Section 3 – Woodrow Wilson &amp; the New Freedom</a:t>
            </a:r>
            <a:br>
              <a:rPr lang="en-US" sz="2400" dirty="0" smtClean="0">
                <a:solidFill>
                  <a:srgbClr val="FF0000"/>
                </a:solidFill>
              </a:rPr>
            </a:br>
            <a:r>
              <a:rPr lang="en-US" sz="2400" dirty="0" smtClean="0">
                <a:solidFill>
                  <a:srgbClr val="FF0000"/>
                </a:solidFill>
              </a:rPr>
              <a:t>I.  Woodrow Wilson’s New Freedom</a:t>
            </a:r>
            <a:endParaRPr lang="en-US" sz="2400" dirty="0">
              <a:solidFill>
                <a:srgbClr val="FF0000"/>
              </a:solidFill>
            </a:endParaRPr>
          </a:p>
        </p:txBody>
      </p:sp>
      <mc:AlternateContent xmlns:mc="http://schemas.openxmlformats.org/markup-compatibility/2006">
        <mc:Choice xmlns:p14="http://schemas.microsoft.com/office/powerpoint/2010/main" Requires="p14">
          <p:contentPart p14:bwMode="auto" r:id="rId2">
            <p14:nvContentPartPr>
              <p14:cNvPr id="1026" name="Ink 2"/>
              <p14:cNvContentPartPr>
                <a14:cpLocks xmlns:a14="http://schemas.microsoft.com/office/drawing/2010/main" noRot="1" noChangeAspect="1" noEditPoints="1" noChangeArrowheads="1" noChangeShapeType="1"/>
              </p14:cNvContentPartPr>
              <p14:nvPr/>
            </p14:nvContentPartPr>
            <p14:xfrm>
              <a:off x="1133475" y="1616075"/>
              <a:ext cx="671513" cy="19050"/>
            </p14:xfrm>
          </p:contentPart>
        </mc:Choice>
        <mc:Fallback>
          <p:pic>
            <p:nvPicPr>
              <p:cNvPr id="1026" name="Ink 2"/>
              <p:cNvPicPr>
                <a:picLocks noRot="1" noChangeAspect="1" noEditPoints="1" noChangeArrowheads="1" noChangeShapeType="1"/>
              </p:cNvPicPr>
              <p:nvPr/>
            </p:nvPicPr>
            <p:blipFill>
              <a:blip r:embed="rId3"/>
              <a:stretch>
                <a:fillRect/>
              </a:stretch>
            </p:blipFill>
            <p:spPr>
              <a:xfrm>
                <a:off x="1117607" y="1586236"/>
                <a:ext cx="703249" cy="7872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27" name="Ink 3"/>
              <p14:cNvContentPartPr>
                <a14:cpLocks xmlns:a14="http://schemas.microsoft.com/office/drawing/2010/main" noRot="1" noChangeAspect="1" noEditPoints="1" noChangeArrowheads="1" noChangeShapeType="1"/>
              </p14:cNvContentPartPr>
              <p14:nvPr/>
            </p14:nvContentPartPr>
            <p14:xfrm>
              <a:off x="3813175" y="1643063"/>
              <a:ext cx="973138" cy="19050"/>
            </p14:xfrm>
          </p:contentPart>
        </mc:Choice>
        <mc:Fallback>
          <p:pic>
            <p:nvPicPr>
              <p:cNvPr id="1027" name="Ink 3"/>
              <p:cNvPicPr>
                <a:picLocks noRot="1" noChangeAspect="1" noEditPoints="1" noChangeArrowheads="1" noChangeShapeType="1"/>
              </p:cNvPicPr>
              <p:nvPr/>
            </p:nvPicPr>
            <p:blipFill>
              <a:blip r:embed="rId5"/>
              <a:stretch>
                <a:fillRect/>
              </a:stretch>
            </p:blipFill>
            <p:spPr>
              <a:xfrm>
                <a:off x="3797340" y="1606219"/>
                <a:ext cx="1004808" cy="92738"/>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28" name="Ink 4"/>
              <p14:cNvContentPartPr>
                <a14:cpLocks xmlns:a14="http://schemas.microsoft.com/office/drawing/2010/main" noRot="1" noChangeAspect="1" noEditPoints="1" noChangeArrowheads="1" noChangeShapeType="1"/>
              </p14:cNvContentPartPr>
              <p14:nvPr/>
            </p14:nvContentPartPr>
            <p14:xfrm>
              <a:off x="3098800" y="1963738"/>
              <a:ext cx="5394325" cy="55562"/>
            </p14:xfrm>
          </p:contentPart>
        </mc:Choice>
        <mc:Fallback>
          <p:pic>
            <p:nvPicPr>
              <p:cNvPr id="1028" name="Ink 4"/>
              <p:cNvPicPr>
                <a:picLocks noRot="1" noChangeAspect="1" noEditPoints="1" noChangeArrowheads="1" noChangeShapeType="1"/>
              </p:cNvPicPr>
              <p:nvPr/>
            </p:nvPicPr>
            <p:blipFill>
              <a:blip r:embed="rId7"/>
              <a:stretch>
                <a:fillRect/>
              </a:stretch>
            </p:blipFill>
            <p:spPr>
              <a:xfrm>
                <a:off x="3082932" y="1919085"/>
                <a:ext cx="5426061" cy="144867"/>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29" name="Ink 5"/>
              <p14:cNvContentPartPr>
                <a14:cpLocks xmlns:a14="http://schemas.microsoft.com/office/drawing/2010/main" noRot="1" noChangeAspect="1" noEditPoints="1" noChangeArrowheads="1" noChangeShapeType="1"/>
              </p14:cNvContentPartPr>
              <p14:nvPr/>
            </p14:nvContentPartPr>
            <p14:xfrm>
              <a:off x="1152525" y="2251075"/>
              <a:ext cx="4732338" cy="26988"/>
            </p14:xfrm>
          </p:contentPart>
        </mc:Choice>
        <mc:Fallback>
          <p:pic>
            <p:nvPicPr>
              <p:cNvPr id="1029" name="Ink 5"/>
              <p:cNvPicPr>
                <a:picLocks noRot="1" noChangeAspect="1" noEditPoints="1" noChangeArrowheads="1" noChangeShapeType="1"/>
              </p:cNvPicPr>
              <p:nvPr/>
            </p:nvPicPr>
            <p:blipFill>
              <a:blip r:embed="rId9"/>
              <a:stretch>
                <a:fillRect/>
              </a:stretch>
            </p:blipFill>
            <p:spPr>
              <a:xfrm>
                <a:off x="1136687" y="2208424"/>
                <a:ext cx="4764014" cy="11228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57200"/>
            <a:ext cx="8458200" cy="5550091"/>
          </a:xfrm>
        </p:spPr>
        <p:txBody>
          <a:bodyPr/>
          <a:lstStyle/>
          <a:p>
            <a:pPr marL="850392" lvl="1" indent="-457200">
              <a:buFont typeface="+mj-lt"/>
              <a:buAutoNum type="arabicPeriod" startAt="3"/>
            </a:pPr>
            <a:r>
              <a:rPr lang="en-US" sz="2400" dirty="0" smtClean="0"/>
              <a:t>1914- </a:t>
            </a:r>
            <a:r>
              <a:rPr lang="en-US" sz="2400" dirty="0" smtClean="0">
                <a:solidFill>
                  <a:srgbClr val="FF0000"/>
                </a:solidFill>
              </a:rPr>
              <a:t>THE CLAYTON ANTI-TRUST ACT </a:t>
            </a:r>
            <a:r>
              <a:rPr lang="en-US" sz="2400" dirty="0" smtClean="0"/>
              <a:t>– this act extended the Sherman Antitrust Act of 1890 by using clearly stated terms.</a:t>
            </a:r>
            <a:endParaRPr lang="en-US" sz="2200" dirty="0" smtClean="0"/>
          </a:p>
          <a:p>
            <a:pPr marL="1088136" lvl="2" indent="-457200">
              <a:buFont typeface="+mj-lt"/>
              <a:buAutoNum type="alphaLcParenR"/>
            </a:pPr>
            <a:r>
              <a:rPr lang="en-US" dirty="0" smtClean="0"/>
              <a:t>Companies can not sell goods below cost to drive competitors out of business</a:t>
            </a:r>
          </a:p>
          <a:p>
            <a:pPr marL="1088136" lvl="2" indent="-457200">
              <a:buFont typeface="+mj-lt"/>
              <a:buAutoNum type="alphaLcParenR"/>
            </a:pPr>
            <a:r>
              <a:rPr lang="en-US" dirty="0" smtClean="0"/>
              <a:t>Nor could companies buy competing companies stock to create a monopoly</a:t>
            </a:r>
          </a:p>
          <a:p>
            <a:pPr marL="1088136" lvl="2" indent="-457200">
              <a:buFont typeface="+mj-lt"/>
              <a:buAutoNum type="alphaLcParenR"/>
            </a:pPr>
            <a:r>
              <a:rPr lang="en-US" dirty="0" smtClean="0"/>
              <a:t>Provided that labor had the right to strike so long as property was not irreparably damaged.</a:t>
            </a:r>
          </a:p>
          <a:p>
            <a:pPr marL="850392" lvl="1" indent="-457200">
              <a:buFont typeface="+mj-lt"/>
              <a:buAutoNum type="arabicPeriod" startAt="3"/>
            </a:pPr>
            <a:r>
              <a:rPr lang="en-US" sz="2400" dirty="0" smtClean="0"/>
              <a:t>1914 – </a:t>
            </a:r>
            <a:r>
              <a:rPr lang="en-US" sz="2400" dirty="0" smtClean="0">
                <a:solidFill>
                  <a:srgbClr val="FF0000"/>
                </a:solidFill>
              </a:rPr>
              <a:t>FEDERAL TRADE COMMISSION (FTC) </a:t>
            </a:r>
            <a:r>
              <a:rPr lang="en-US" sz="2400" dirty="0" smtClean="0"/>
              <a:t>– authorized to investigate corporations &amp; issue </a:t>
            </a:r>
            <a:r>
              <a:rPr lang="en-US" sz="2400" u="heavy" dirty="0" smtClean="0">
                <a:uFill>
                  <a:solidFill>
                    <a:schemeClr val="accent3"/>
                  </a:solidFill>
                </a:uFill>
              </a:rPr>
              <a:t>“cease &amp; desist order” </a:t>
            </a:r>
            <a:r>
              <a:rPr lang="en-US" sz="2400" dirty="0" smtClean="0"/>
              <a:t>to those engaged in unfair or fraudulent practices &amp; use the courts to enforce its rulings.</a:t>
            </a:r>
            <a:endParaRPr lang="en-US" sz="2200" dirty="0" smtClean="0"/>
          </a:p>
          <a:p>
            <a:pPr marL="1088136" lvl="2" indent="-457200">
              <a:buFont typeface="+mj-lt"/>
              <a:buAutoNum type="alphaLcParenR"/>
            </a:pPr>
            <a:r>
              <a:rPr lang="en-US" dirty="0" smtClean="0"/>
              <a:t>FTC – targeted mislabeled products &amp; false claims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i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144000" cy="4483291"/>
          </a:xfrm>
        </p:spPr>
        <p:txBody>
          <a:bodyPr/>
          <a:lstStyle/>
          <a:p>
            <a:pPr marL="681228" indent="-571500">
              <a:buFont typeface="+mj-lt"/>
              <a:buAutoNum type="romanUcPeriod"/>
            </a:pPr>
            <a:r>
              <a:rPr lang="en-US" dirty="0" smtClean="0">
                <a:solidFill>
                  <a:srgbClr val="FF0000"/>
                </a:solidFill>
              </a:rPr>
              <a:t>The Accidental President</a:t>
            </a:r>
            <a:endParaRPr lang="en-US" b="1" dirty="0" smtClean="0">
              <a:solidFill>
                <a:srgbClr val="FF0000"/>
              </a:solidFill>
            </a:endParaRPr>
          </a:p>
          <a:p>
            <a:pPr marL="624078" indent="-514350">
              <a:buFont typeface="+mj-lt"/>
              <a:buAutoNum type="alphaUcPeriod"/>
            </a:pPr>
            <a:r>
              <a:rPr lang="en-US" sz="2000" dirty="0" smtClean="0"/>
              <a:t>On September 6, 1901 an anarchist Leon Czolgosz assassinated Pres. William McKinley and Vice President Theodore Roosevelt became the nation’s youngest President at the age of 42.</a:t>
            </a:r>
            <a:endParaRPr lang="en-US" sz="2000" b="1" i="1" dirty="0" smtClean="0"/>
          </a:p>
          <a:p>
            <a:pPr marL="822960" lvl="1" indent="-457200">
              <a:buFont typeface="+mj-lt"/>
              <a:buAutoNum type="arabicPeriod"/>
            </a:pPr>
            <a:r>
              <a:rPr lang="en-US" sz="1800" dirty="0" smtClean="0"/>
              <a:t>Mark Hanna the Republican Party Boss said “Now look, that damned cowboy is President of the United States!”</a:t>
            </a:r>
            <a:endParaRPr lang="en-US" sz="1800" b="1" dirty="0" smtClean="0"/>
          </a:p>
          <a:p>
            <a:pPr marL="822960" lvl="1" indent="-457200">
              <a:buFont typeface="+mj-lt"/>
              <a:buAutoNum type="arabicPeriod"/>
            </a:pPr>
            <a:r>
              <a:rPr lang="en-US" sz="1800" dirty="0" smtClean="0"/>
              <a:t>Teddy Roosevelt’s upbringing &amp; education were very different compared to his political contemporaries.</a:t>
            </a:r>
            <a:endParaRPr lang="en-US" sz="1800" b="1" dirty="0" smtClean="0"/>
          </a:p>
          <a:p>
            <a:pPr marL="880110" lvl="1" indent="-514350">
              <a:buNone/>
            </a:pPr>
            <a:endParaRPr lang="en-US" dirty="0"/>
          </a:p>
        </p:txBody>
      </p:sp>
      <p:sp>
        <p:nvSpPr>
          <p:cNvPr id="3" name="Title 2"/>
          <p:cNvSpPr>
            <a:spLocks noGrp="1"/>
          </p:cNvSpPr>
          <p:nvPr>
            <p:ph type="title"/>
          </p:nvPr>
        </p:nvSpPr>
        <p:spPr>
          <a:xfrm>
            <a:off x="0" y="152400"/>
            <a:ext cx="8991600" cy="1143000"/>
          </a:xfrm>
        </p:spPr>
        <p:txBody>
          <a:bodyPr>
            <a:normAutofit fontScale="90000"/>
          </a:bodyPr>
          <a:lstStyle/>
          <a:p>
            <a:r>
              <a:rPr lang="en-US" sz="3600" dirty="0" smtClean="0"/>
              <a:t/>
            </a:r>
            <a:br>
              <a:rPr lang="en-US" sz="3600" dirty="0" smtClean="0"/>
            </a:br>
            <a:r>
              <a:rPr lang="en-US" sz="3600" dirty="0" smtClean="0">
                <a:solidFill>
                  <a:srgbClr val="FF0000"/>
                </a:solidFill>
              </a:rPr>
              <a:t>Section 1 – Theodore Roosevelt &amp; the Modern Presidency</a:t>
            </a:r>
            <a:r>
              <a:rPr lang="en-US" dirty="0" smtClean="0"/>
              <a:t/>
            </a:r>
            <a:br>
              <a:rPr lang="en-US" dirty="0" smtClean="0"/>
            </a:br>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
            <a:ext cx="8382000" cy="5854891"/>
          </a:xfrm>
        </p:spPr>
        <p:txBody>
          <a:bodyPr>
            <a:normAutofit fontScale="85000" lnSpcReduction="20000"/>
          </a:bodyPr>
          <a:lstStyle/>
          <a:p>
            <a:pPr marL="624078" indent="-514350">
              <a:buSzPct val="100000"/>
              <a:buFont typeface="+mj-lt"/>
              <a:buAutoNum type="alphaUcPeriod" startAt="2"/>
            </a:pPr>
            <a:r>
              <a:rPr lang="en-US" sz="3000" dirty="0" smtClean="0"/>
              <a:t>The democrats suffered major loses in the House in the Congressional Elections of 1914. Afraid of the movement away from Progressivism, Wilson began to push for even more reforms.</a:t>
            </a:r>
            <a:endParaRPr lang="en-US" sz="2600" dirty="0" smtClean="0"/>
          </a:p>
          <a:p>
            <a:pPr marL="850392" lvl="1" indent="-457200">
              <a:buFont typeface="+mj-lt"/>
              <a:buAutoNum type="arabicPeriod"/>
            </a:pPr>
            <a:r>
              <a:rPr lang="en-US" sz="2400" dirty="0" smtClean="0"/>
              <a:t>He appointed </a:t>
            </a:r>
            <a:r>
              <a:rPr lang="en-US" sz="2400" dirty="0" smtClean="0">
                <a:solidFill>
                  <a:srgbClr val="FF0000"/>
                </a:solidFill>
              </a:rPr>
              <a:t>LOUIS BRANDEIS </a:t>
            </a:r>
            <a:r>
              <a:rPr lang="en-US" sz="2400" dirty="0" smtClean="0"/>
              <a:t>to the Supreme Court (he was the first Jew but also the most progressive to serve there.</a:t>
            </a:r>
            <a:endParaRPr lang="en-US" sz="2200" dirty="0" smtClean="0"/>
          </a:p>
          <a:p>
            <a:pPr marL="850392" lvl="1" indent="-457200">
              <a:buFont typeface="+mj-lt"/>
              <a:buAutoNum type="arabicPeriod"/>
            </a:pPr>
            <a:r>
              <a:rPr lang="en-US" sz="2400" dirty="0" smtClean="0">
                <a:solidFill>
                  <a:srgbClr val="FF0000"/>
                </a:solidFill>
              </a:rPr>
              <a:t>FEDERAL FARM LOAN ACT </a:t>
            </a:r>
            <a:r>
              <a:rPr lang="en-US" sz="2400" dirty="0" smtClean="0"/>
              <a:t>– provided low interest loans to farmers</a:t>
            </a:r>
            <a:endParaRPr lang="en-US" sz="2200" dirty="0" smtClean="0"/>
          </a:p>
          <a:p>
            <a:pPr marL="850392" lvl="1" indent="-457200">
              <a:buFont typeface="+mj-lt"/>
              <a:buAutoNum type="arabicPeriod"/>
            </a:pPr>
            <a:r>
              <a:rPr lang="en-US" sz="2400" dirty="0" smtClean="0">
                <a:solidFill>
                  <a:srgbClr val="FF0000"/>
                </a:solidFill>
              </a:rPr>
              <a:t>THE ADAMSON ACT </a:t>
            </a:r>
            <a:r>
              <a:rPr lang="en-US" sz="2400" dirty="0" smtClean="0"/>
              <a:t>– reduced the workday for RR workers from 10 to 8 hours w/ no cut in pay</a:t>
            </a:r>
            <a:endParaRPr lang="en-US" sz="2200" dirty="0" smtClean="0"/>
          </a:p>
          <a:p>
            <a:pPr marL="850392" lvl="1" indent="-457200">
              <a:buFont typeface="+mj-lt"/>
              <a:buAutoNum type="arabicPeriod"/>
            </a:pPr>
            <a:r>
              <a:rPr lang="en-US" sz="2400" dirty="0" smtClean="0">
                <a:solidFill>
                  <a:srgbClr val="FF0000"/>
                </a:solidFill>
              </a:rPr>
              <a:t>FEDERAL WORKMEN’S COMPENSATION ACT </a:t>
            </a:r>
            <a:r>
              <a:rPr lang="en-US" sz="2400" dirty="0" smtClean="0"/>
              <a:t>– provided benefits to federal workers injured on the job</a:t>
            </a:r>
            <a:endParaRPr lang="en-US" sz="2200" dirty="0" smtClean="0"/>
          </a:p>
          <a:p>
            <a:pPr marL="850392" lvl="1" indent="-457200">
              <a:buFont typeface="+mj-lt"/>
              <a:buAutoNum type="arabicPeriod"/>
            </a:pPr>
            <a:r>
              <a:rPr lang="en-US" sz="2400" dirty="0" smtClean="0">
                <a:solidFill>
                  <a:srgbClr val="FF0000"/>
                </a:solidFill>
              </a:rPr>
              <a:t>KEATING OWEN CHILD LABOR ACT </a:t>
            </a:r>
            <a:r>
              <a:rPr lang="en-US" sz="2400" dirty="0" smtClean="0"/>
              <a:t>– outlawed the interstate sale of products produced by child labor</a:t>
            </a:r>
            <a:endParaRPr lang="en-US" sz="2200" dirty="0" smtClean="0"/>
          </a:p>
          <a:p>
            <a:pPr marL="1088136" lvl="2" indent="-457200">
              <a:buFont typeface="+mj-lt"/>
              <a:buAutoNum type="alphaLcParenR"/>
            </a:pPr>
            <a:r>
              <a:rPr lang="en-US" dirty="0" smtClean="0"/>
              <a:t>1918 – The Supreme Court ruled this law unconstitutional because it restricted commerce instead of directly outlawing child labor.</a:t>
            </a:r>
          </a:p>
          <a:p>
            <a:pPr marL="1088136" lvl="2" indent="-457200">
              <a:buFont typeface="+mj-lt"/>
              <a:buAutoNum type="alphaLcParenR"/>
            </a:pPr>
            <a:r>
              <a:rPr lang="en-US" dirty="0" smtClean="0"/>
              <a:t>It was not until the 1930’s &amp; Franklin Roosevelt that a law was passed outlawing child labor in the USA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anim calcmode="lin" valueType="num">
                                      <p:cBhvr>
                                        <p:cTn id="15" dur="5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anim calcmode="lin" valueType="num">
                                      <p:cBhvr>
                                        <p:cTn id="22" dur="5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3"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anim calcmode="lin" valueType="num">
                                      <p:cBhvr>
                                        <p:cTn id="29" dur="5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30"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anim calcmode="lin" valueType="num">
                                      <p:cBhvr>
                                        <p:cTn id="36" dur="5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7"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iterate type="lt">
                                    <p:tmPct val="10000"/>
                                  </p:iterate>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anim calcmode="lin" valueType="num">
                                      <p:cBhvr>
                                        <p:cTn id="43" dur="5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44" dur="5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500"/>
                                        <p:tgtEl>
                                          <p:spTgt spid="2">
                                            <p:txEl>
                                              <p:pRg st="6" end="6"/>
                                            </p:txEl>
                                          </p:spTgt>
                                        </p:tgtEl>
                                      </p:cBhvr>
                                    </p:animEffect>
                                    <p:anim calcmode="lin" valueType="num">
                                      <p:cBhvr>
                                        <p:cTn id="50" dur="5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51" dur="5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iterate type="lt">
                                    <p:tmPct val="10000"/>
                                  </p:iterate>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500"/>
                                        <p:tgtEl>
                                          <p:spTgt spid="2">
                                            <p:txEl>
                                              <p:pRg st="7" end="7"/>
                                            </p:txEl>
                                          </p:spTgt>
                                        </p:tgtEl>
                                      </p:cBhvr>
                                    </p:animEffect>
                                    <p:anim calcmode="lin" valueType="num">
                                      <p:cBhvr>
                                        <p:cTn id="57" dur="5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58" dur="5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534400" cy="5778691"/>
          </a:xfrm>
        </p:spPr>
        <p:txBody>
          <a:bodyPr>
            <a:normAutofit fontScale="92500" lnSpcReduction="20000"/>
          </a:bodyPr>
          <a:lstStyle/>
          <a:p>
            <a:pPr marL="624078" indent="-514350">
              <a:buSzPct val="100000"/>
              <a:buFont typeface="+mj-lt"/>
              <a:buAutoNum type="alphaUcPeriod" startAt="3"/>
            </a:pPr>
            <a:r>
              <a:rPr lang="en-US" sz="3000" dirty="0" smtClean="0"/>
              <a:t>Wilson refused to support the national woman suffrage movement.</a:t>
            </a:r>
            <a:endParaRPr lang="en-US" sz="2600" dirty="0" smtClean="0"/>
          </a:p>
          <a:p>
            <a:pPr marL="850392" lvl="1" indent="-457200">
              <a:buFont typeface="+mj-lt"/>
              <a:buAutoNum type="arabicPeriod"/>
            </a:pPr>
            <a:r>
              <a:rPr lang="en-US" sz="2400" dirty="0" smtClean="0"/>
              <a:t>In 1916 at his second inauguration the </a:t>
            </a:r>
            <a:r>
              <a:rPr lang="en-US" sz="2400" u="heavy" dirty="0" smtClean="0">
                <a:uFill>
                  <a:solidFill>
                    <a:schemeClr val="accent3"/>
                  </a:solidFill>
                </a:uFill>
              </a:rPr>
              <a:t>National Woman’s Party</a:t>
            </a:r>
            <a:r>
              <a:rPr lang="en-US" sz="2400" dirty="0" smtClean="0"/>
              <a:t> w/ </a:t>
            </a:r>
            <a:r>
              <a:rPr lang="en-US" sz="2400" b="1" dirty="0" smtClean="0">
                <a:solidFill>
                  <a:srgbClr val="FF0000"/>
                </a:solidFill>
              </a:rPr>
              <a:t>Alice Paul </a:t>
            </a:r>
            <a:r>
              <a:rPr lang="en-US" sz="2400" dirty="0" smtClean="0"/>
              <a:t>as their leader (a Jersey Girl) they women chained themselves to the gate of the White House in protest.</a:t>
            </a:r>
            <a:endParaRPr lang="en-US" sz="2200" dirty="0" smtClean="0"/>
          </a:p>
          <a:p>
            <a:pPr marL="1088136" lvl="2" indent="-457200">
              <a:buFont typeface="+mj-lt"/>
              <a:buAutoNum type="alphaLcParenR"/>
            </a:pPr>
            <a:r>
              <a:rPr lang="en-US" dirty="0" smtClean="0"/>
              <a:t>These women were arrested and brutalized in jail.</a:t>
            </a:r>
          </a:p>
          <a:p>
            <a:pPr marL="1088136" lvl="2" indent="-457200">
              <a:buFont typeface="+mj-lt"/>
              <a:buAutoNum type="alphaLcParenR"/>
            </a:pPr>
            <a:r>
              <a:rPr lang="en-US" dirty="0" smtClean="0"/>
              <a:t>See film </a:t>
            </a:r>
            <a:r>
              <a:rPr lang="en-US" b="1" i="1" dirty="0" smtClean="0"/>
              <a:t>“Iron Jawed Angels”</a:t>
            </a:r>
            <a:r>
              <a:rPr lang="en-US" dirty="0" smtClean="0"/>
              <a:t> for example</a:t>
            </a:r>
          </a:p>
          <a:p>
            <a:pPr marL="850392" lvl="1" indent="-457200">
              <a:buFont typeface="+mj-lt"/>
              <a:buAutoNum type="arabicPeriod"/>
            </a:pPr>
            <a:r>
              <a:rPr lang="en-US" sz="2400" dirty="0" smtClean="0"/>
              <a:t>During WWI, women took over many jobs that were once held by men &amp; it was at this time the opposition to women’s suffrage was weakened.</a:t>
            </a:r>
            <a:endParaRPr lang="en-US" sz="2200" dirty="0" smtClean="0"/>
          </a:p>
          <a:p>
            <a:pPr marL="850392" lvl="1" indent="-457200">
              <a:buFont typeface="+mj-lt"/>
              <a:buAutoNum type="arabicPeriod"/>
            </a:pPr>
            <a:r>
              <a:rPr lang="en-US" sz="2400" b="1" dirty="0" smtClean="0">
                <a:solidFill>
                  <a:srgbClr val="FF0000"/>
                </a:solidFill>
              </a:rPr>
              <a:t>19</a:t>
            </a:r>
            <a:r>
              <a:rPr lang="en-US" sz="2400" b="1" baseline="30000" dirty="0" smtClean="0">
                <a:solidFill>
                  <a:srgbClr val="FF0000"/>
                </a:solidFill>
              </a:rPr>
              <a:t>TH</a:t>
            </a:r>
            <a:r>
              <a:rPr lang="en-US" sz="2400" b="1" dirty="0" smtClean="0">
                <a:solidFill>
                  <a:srgbClr val="FF0000"/>
                </a:solidFill>
              </a:rPr>
              <a:t> AMENDMENT</a:t>
            </a:r>
            <a:r>
              <a:rPr lang="en-US" sz="2400" dirty="0" smtClean="0">
                <a:solidFill>
                  <a:srgbClr val="FF0000"/>
                </a:solidFill>
              </a:rPr>
              <a:t> </a:t>
            </a:r>
            <a:r>
              <a:rPr lang="en-US" sz="2400" dirty="0" smtClean="0"/>
              <a:t>– gave women the right to vote in 1920</a:t>
            </a:r>
            <a:endParaRPr lang="en-US" sz="2200" dirty="0" smtClean="0"/>
          </a:p>
          <a:p>
            <a:pPr>
              <a:buNone/>
            </a:pPr>
            <a:r>
              <a:rPr lang="en-US" sz="2800" dirty="0" smtClean="0"/>
              <a:t> </a:t>
            </a:r>
            <a:endParaRPr lang="en-US" sz="2400" dirty="0" smtClean="0"/>
          </a:p>
          <a:p>
            <a:pPr lvl="1"/>
            <a:r>
              <a:rPr lang="en-US" sz="2000" dirty="0" smtClean="0"/>
              <a:t>**** Note: WORLD WAR I BROUGHT AN END TO THE PROGRESSIVE MOVEMENT IN THE US. ANOTHER PERIOD OF REFORM DID NOT EMERGE IN OUR SOCIETY UNTIL THE GREAT DEPRESSION &amp; THE PRESIDENCY OF FRANKLIN DELANO ROOSEVELT.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amond(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amond(in)">
                                      <p:cBhvr>
                                        <p:cTn id="32" dur="2000"/>
                                        <p:tgtEl>
                                          <p:spTgt spid="2">
                                            <p:txEl>
                                              <p:pRg st="5" end="5"/>
                                            </p:txEl>
                                          </p:spTgt>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diamond(in)">
                                      <p:cBhvr>
                                        <p:cTn id="35" dur="20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diamond(in)">
                                      <p:cBhvr>
                                        <p:cTn id="40"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8686800" cy="5397691"/>
          </a:xfrm>
        </p:spPr>
        <p:txBody>
          <a:bodyPr>
            <a:normAutofit lnSpcReduction="10000"/>
          </a:bodyPr>
          <a:lstStyle/>
          <a:p>
            <a:pPr>
              <a:buNone/>
            </a:pPr>
            <a:r>
              <a:rPr lang="en-US" sz="2800" dirty="0" smtClean="0">
                <a:solidFill>
                  <a:srgbClr val="FF0000"/>
                </a:solidFill>
              </a:rPr>
              <a:t>SEC. 4 – The “Big Stick”: America &amp; the World, 1901 – 1917 </a:t>
            </a:r>
            <a:endParaRPr lang="en-US" sz="2400" dirty="0" smtClean="0">
              <a:solidFill>
                <a:srgbClr val="FF0000"/>
              </a:solidFill>
            </a:endParaRPr>
          </a:p>
          <a:p>
            <a:pPr lvl="0">
              <a:buNone/>
            </a:pPr>
            <a:r>
              <a:rPr lang="en-US" sz="2800" dirty="0" smtClean="0">
                <a:solidFill>
                  <a:srgbClr val="FF0000"/>
                </a:solidFill>
              </a:rPr>
              <a:t>I. Roosevelt &amp; “civilization”</a:t>
            </a:r>
            <a:endParaRPr lang="en-US" sz="2400" dirty="0" smtClean="0">
              <a:solidFill>
                <a:srgbClr val="FF0000"/>
              </a:solidFill>
            </a:endParaRPr>
          </a:p>
          <a:p>
            <a:pPr marL="1088136" lvl="2" indent="-457200">
              <a:buFont typeface="+mj-lt"/>
              <a:buAutoNum type="alphaUcPeriod"/>
            </a:pPr>
            <a:r>
              <a:rPr lang="en-US" sz="2400" dirty="0" smtClean="0"/>
              <a:t>Teddy believed that an important distinction existed between the “civilized &amp; “uncivilized” nations of the world.</a:t>
            </a:r>
            <a:endParaRPr lang="en-US" sz="2000" dirty="0" smtClean="0"/>
          </a:p>
          <a:p>
            <a:pPr marL="1371600" lvl="3" indent="-457200">
              <a:buFont typeface="+mj-lt"/>
              <a:buAutoNum type="arabicPeriod"/>
            </a:pPr>
            <a:r>
              <a:rPr lang="en-US" sz="2000" u="sng" dirty="0" smtClean="0"/>
              <a:t>Civilized Nations </a:t>
            </a:r>
            <a:r>
              <a:rPr lang="en-US" sz="2000" dirty="0" smtClean="0"/>
              <a:t>were: dominantly white, Anglo Saxon or Teutonic; they produced industrial goods and had the right to intervene in the affairs of a “backward” nation to preserve order &amp; stability.</a:t>
            </a:r>
            <a:endParaRPr lang="en-US" sz="1800" dirty="0" smtClean="0"/>
          </a:p>
          <a:p>
            <a:pPr marL="1371600" lvl="3" indent="-457200">
              <a:buFont typeface="+mj-lt"/>
              <a:buAutoNum type="arabicPeriod"/>
            </a:pPr>
            <a:r>
              <a:rPr lang="en-US" sz="2000" u="sng" dirty="0" smtClean="0"/>
              <a:t>“Uncivilized Nations” </a:t>
            </a:r>
            <a:r>
              <a:rPr lang="en-US" sz="2000" dirty="0" smtClean="0"/>
              <a:t>were: generally nonwhite, Latin or Slavic (African &amp; Asian, too) , behind in economic development, suppliers of raw materials &amp; markets for the industrial nations.</a:t>
            </a:r>
            <a:endParaRPr lang="en-US" sz="1800" dirty="0" smtClean="0"/>
          </a:p>
          <a:p>
            <a:pPr marL="1485900" lvl="4" indent="-342900">
              <a:buFont typeface="+mj-lt"/>
              <a:buAutoNum type="alphaLcParenR"/>
            </a:pPr>
            <a:r>
              <a:rPr lang="en-US" dirty="0" smtClean="0"/>
              <a:t>According to TR </a:t>
            </a:r>
            <a:r>
              <a:rPr lang="en-US" i="1" u="heavy" dirty="0" smtClean="0">
                <a:uFill>
                  <a:solidFill>
                    <a:schemeClr val="accent3"/>
                  </a:solidFill>
                </a:uFill>
              </a:rPr>
              <a:t>Japan</a:t>
            </a:r>
            <a:r>
              <a:rPr lang="en-US" dirty="0" smtClean="0"/>
              <a:t> was a “civilized” nation because it was a rapidly industrializing society.</a:t>
            </a:r>
            <a:endParaRPr lang="en-US" sz="1600" dirty="0" smtClean="0"/>
          </a:p>
          <a:p>
            <a:endParaRPr lang="en-US" dirty="0"/>
          </a:p>
        </p:txBody>
      </p:sp>
      <p:sp>
        <p:nvSpPr>
          <p:cNvPr id="3" name="Title 2"/>
          <p:cNvSpPr>
            <a:spLocks noGrp="1"/>
          </p:cNvSpPr>
          <p:nvPr>
            <p:ph type="title"/>
          </p:nvPr>
        </p:nvSpPr>
        <p:spPr>
          <a:xfrm>
            <a:off x="0" y="0"/>
            <a:ext cx="8229600" cy="411162"/>
          </a:xfrm>
        </p:spPr>
        <p:txBody>
          <a:bodyPr>
            <a:normAutofit/>
          </a:bodyPr>
          <a:lstStyle/>
          <a:p>
            <a:r>
              <a:rPr lang="en-US" sz="1400" dirty="0" smtClean="0"/>
              <a:t>The 2</a:t>
            </a:r>
            <a:r>
              <a:rPr lang="en-US" sz="1400" baseline="30000" dirty="0" smtClean="0"/>
              <a:t>nd</a:t>
            </a:r>
            <a:r>
              <a:rPr lang="en-US" sz="1400" dirty="0" smtClean="0"/>
              <a:t> ½ of the chapter deals w/ foreign affairs under these Presidents.</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lide(fromBottom)">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lide(fromBottom)">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lide(fromBottom)">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lide(fromBottom)">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slide(fromBottom)">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g stick.gif"/>
          <p:cNvPicPr>
            <a:picLocks noGrp="1" noChangeAspect="1"/>
          </p:cNvPicPr>
          <p:nvPr>
            <p:ph idx="1"/>
          </p:nvPr>
        </p:nvPicPr>
        <p:blipFill>
          <a:blip r:embed="rId2" cstate="print"/>
          <a:stretch>
            <a:fillRect/>
          </a:stretch>
        </p:blipFill>
        <p:spPr>
          <a:xfrm>
            <a:off x="0" y="-1"/>
            <a:ext cx="6172200" cy="4128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Roosevelt  big stick.png"/>
          <p:cNvPicPr>
            <a:picLocks noChangeAspect="1"/>
          </p:cNvPicPr>
          <p:nvPr/>
        </p:nvPicPr>
        <p:blipFill>
          <a:blip r:embed="rId3" cstate="print"/>
          <a:stretch>
            <a:fillRect/>
          </a:stretch>
        </p:blipFill>
        <p:spPr>
          <a:xfrm>
            <a:off x="4552460" y="3276600"/>
            <a:ext cx="4591540" cy="3581400"/>
          </a:xfrm>
          <a:prstGeom prst="ellipse">
            <a:avLst/>
          </a:prstGeom>
          <a:ln>
            <a:noFill/>
          </a:ln>
          <a:effectLst>
            <a:softEdge rad="112500"/>
          </a:effectLst>
        </p:spPr>
      </p:pic>
      <p:sp>
        <p:nvSpPr>
          <p:cNvPr id="6" name="TextBox 5"/>
          <p:cNvSpPr txBox="1"/>
          <p:nvPr/>
        </p:nvSpPr>
        <p:spPr>
          <a:xfrm>
            <a:off x="6400800" y="609600"/>
            <a:ext cx="2362200" cy="646331"/>
          </a:xfrm>
          <a:prstGeom prst="rect">
            <a:avLst/>
          </a:prstGeom>
          <a:noFill/>
        </p:spPr>
        <p:txBody>
          <a:bodyPr wrap="square" rtlCol="0">
            <a:spAutoFit/>
          </a:bodyPr>
          <a:lstStyle/>
          <a:p>
            <a:r>
              <a:rPr lang="en-US" dirty="0" smtClean="0"/>
              <a:t>Teddy portrayed with his Big Stick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534400" cy="6248400"/>
          </a:xfrm>
        </p:spPr>
        <p:txBody>
          <a:bodyPr>
            <a:normAutofit lnSpcReduction="10000"/>
          </a:bodyPr>
          <a:lstStyle/>
          <a:p>
            <a:pPr marL="880110" lvl="1" indent="-514350">
              <a:buSzPct val="100000"/>
              <a:buFont typeface="+mj-lt"/>
              <a:buAutoNum type="alphaUcPeriod" startAt="2"/>
            </a:pPr>
            <a:r>
              <a:rPr lang="en-US" sz="2200" dirty="0" smtClean="0">
                <a:solidFill>
                  <a:srgbClr val="FF0000"/>
                </a:solidFill>
              </a:rPr>
              <a:t>RUSSO-JAPANESE WAR OF 1904-1905 </a:t>
            </a:r>
            <a:r>
              <a:rPr lang="en-US" sz="2200" dirty="0" smtClean="0"/>
              <a:t>– Japan defeated Russia &amp; the treaty ending the war was brokered by Teddy Roosevelt at Portsmouth, New Hampshire.</a:t>
            </a:r>
          </a:p>
          <a:p>
            <a:pPr marL="1088136" lvl="2" indent="-457200">
              <a:buFont typeface="+mj-lt"/>
              <a:buAutoNum type="arabicPeriod"/>
            </a:pPr>
            <a:r>
              <a:rPr lang="en-US" sz="2200" dirty="0" smtClean="0"/>
              <a:t>Following the war, the Japanese began to block American trade with the territories it controlled.</a:t>
            </a:r>
            <a:endParaRPr lang="en-US" sz="2000" dirty="0" smtClean="0"/>
          </a:p>
          <a:p>
            <a:pPr marL="1088136" lvl="2" indent="-457200">
              <a:buFont typeface="+mj-lt"/>
              <a:buAutoNum type="arabicPeriod"/>
            </a:pPr>
            <a:r>
              <a:rPr lang="en-US" sz="2200" dirty="0" smtClean="0"/>
              <a:t>Teddy sent 16 battleships on a world wide tour </a:t>
            </a:r>
            <a:r>
              <a:rPr lang="en-US" sz="2200" dirty="0" smtClean="0">
                <a:solidFill>
                  <a:srgbClr val="FF0000"/>
                </a:solidFill>
              </a:rPr>
              <a:t>(The Great White Fleet)</a:t>
            </a:r>
            <a:r>
              <a:rPr lang="en-US" sz="2200" dirty="0" smtClean="0"/>
              <a:t> to remind the Japanese of the potential might of the US.</a:t>
            </a:r>
            <a:endParaRPr lang="en-US" sz="2000" dirty="0" smtClean="0"/>
          </a:p>
          <a:p>
            <a:pPr marL="681228" lvl="0" indent="-571500">
              <a:buClr>
                <a:schemeClr val="accent3"/>
              </a:buClr>
              <a:buSzPct val="100000"/>
              <a:buFont typeface="+mj-lt"/>
              <a:buAutoNum type="romanUcPeriod" startAt="2"/>
            </a:pPr>
            <a:r>
              <a:rPr lang="en-US" sz="2800" dirty="0" smtClean="0">
                <a:solidFill>
                  <a:srgbClr val="FF0000"/>
                </a:solidFill>
              </a:rPr>
              <a:t>The Iron Fisted Neighbor &amp; the Panama Canal</a:t>
            </a:r>
            <a:endParaRPr lang="en-US" sz="2400" dirty="0" smtClean="0">
              <a:solidFill>
                <a:srgbClr val="FF0000"/>
              </a:solidFill>
            </a:endParaRPr>
          </a:p>
          <a:p>
            <a:pPr marL="907542" lvl="1" indent="-514350">
              <a:buFont typeface="+mj-lt"/>
              <a:buAutoNum type="alphaUcPeriod"/>
            </a:pPr>
            <a:r>
              <a:rPr lang="en-US" sz="2600" dirty="0" smtClean="0"/>
              <a:t>When Venezuela defaulted on some loans navies from Germany, Britain &amp; Italy landed off the coast &amp; the German navy began firing on the Venezuelan port.</a:t>
            </a:r>
            <a:endParaRPr lang="en-US" sz="2200" dirty="0" smtClean="0"/>
          </a:p>
          <a:p>
            <a:pPr marL="1371600" lvl="3" indent="-457200">
              <a:buFont typeface="+mj-lt"/>
              <a:buAutoNum type="arabicPeriod"/>
            </a:pPr>
            <a:r>
              <a:rPr lang="en-US" sz="2000" dirty="0" smtClean="0"/>
              <a:t>US threatened military involvement &amp; forced the European Navies to withdraw. </a:t>
            </a:r>
            <a:endParaRPr lang="en-US" sz="1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458200" cy="5854891"/>
          </a:xfrm>
        </p:spPr>
        <p:txBody>
          <a:bodyPr>
            <a:normAutofit fontScale="70000" lnSpcReduction="20000"/>
          </a:bodyPr>
          <a:lstStyle/>
          <a:p>
            <a:pPr marL="624078" indent="-514350">
              <a:buSzPct val="100000"/>
              <a:buFont typeface="+mj-lt"/>
              <a:buAutoNum type="alphaUcPeriod" startAt="2"/>
            </a:pPr>
            <a:r>
              <a:rPr lang="en-US" sz="3000" dirty="0" smtClean="0"/>
              <a:t>Roosevelt issued the </a:t>
            </a:r>
            <a:r>
              <a:rPr lang="en-US" sz="3000" b="1" i="1" dirty="0" smtClean="0">
                <a:solidFill>
                  <a:srgbClr val="FF0000"/>
                </a:solidFill>
              </a:rPr>
              <a:t>Roosevelt Corollary</a:t>
            </a:r>
            <a:r>
              <a:rPr lang="en-US" sz="3000" dirty="0" smtClean="0">
                <a:solidFill>
                  <a:srgbClr val="FF0000"/>
                </a:solidFill>
              </a:rPr>
              <a:t> </a:t>
            </a:r>
            <a:r>
              <a:rPr lang="en-US" sz="3000" dirty="0" smtClean="0"/>
              <a:t>to the Monroe Doctrine. It said:</a:t>
            </a:r>
            <a:endParaRPr lang="en-US" sz="2600" dirty="0" smtClean="0"/>
          </a:p>
          <a:p>
            <a:pPr marL="850392" lvl="1" indent="-457200">
              <a:buFont typeface="+mj-lt"/>
              <a:buAutoNum type="arabicPeriod"/>
            </a:pPr>
            <a:r>
              <a:rPr lang="en-US" sz="2400" dirty="0" smtClean="0"/>
              <a:t>The US would oppose any European intervention in the Western Hemisphere</a:t>
            </a:r>
            <a:endParaRPr lang="en-US" sz="2200" dirty="0" smtClean="0"/>
          </a:p>
          <a:p>
            <a:pPr marL="850392" lvl="1" indent="-457200">
              <a:buFont typeface="+mj-lt"/>
              <a:buAutoNum type="arabicPeriod"/>
            </a:pPr>
            <a:r>
              <a:rPr lang="en-US" sz="2400" dirty="0" smtClean="0"/>
              <a:t>The US would intervene itself in the domestic affairs of its neighbors if those neighbors proved unable to maintain order &amp; national sovereignty on their own.</a:t>
            </a:r>
            <a:endParaRPr lang="en-US" sz="2200" dirty="0" smtClean="0"/>
          </a:p>
          <a:p>
            <a:pPr marL="624078" indent="-514350">
              <a:buSzPct val="100000"/>
              <a:buFont typeface="+mj-lt"/>
              <a:buAutoNum type="alphaUcPeriod" startAt="3"/>
            </a:pPr>
            <a:r>
              <a:rPr lang="en-US" sz="3000" dirty="0" smtClean="0"/>
              <a:t>AS a result of the Roosevelt Corollary the US began to interfere in Latin American countries on a regular basis.</a:t>
            </a:r>
            <a:endParaRPr lang="en-US" sz="2600" dirty="0" smtClean="0"/>
          </a:p>
          <a:p>
            <a:pPr marL="850392" lvl="1" indent="-457200">
              <a:buFont typeface="+mj-lt"/>
              <a:buAutoNum type="arabicPeriod"/>
            </a:pPr>
            <a:r>
              <a:rPr lang="en-US" sz="2400" dirty="0" smtClean="0"/>
              <a:t>1903 – </a:t>
            </a:r>
            <a:r>
              <a:rPr lang="en-US" sz="2400" dirty="0" smtClean="0">
                <a:solidFill>
                  <a:srgbClr val="FF0000"/>
                </a:solidFill>
              </a:rPr>
              <a:t>Dominican Republic </a:t>
            </a:r>
            <a:r>
              <a:rPr lang="en-US" sz="2400" dirty="0" smtClean="0"/>
              <a:t>– could not pay $22 million in debts. US takes over their custom houses &amp; begins paying off their debts. (over 30 years US troops were in DR)</a:t>
            </a:r>
            <a:endParaRPr lang="en-US" sz="2200" dirty="0" smtClean="0"/>
          </a:p>
          <a:p>
            <a:pPr marL="850392" lvl="1" indent="-457200">
              <a:buFont typeface="+mj-lt"/>
              <a:buAutoNum type="arabicPeriod"/>
            </a:pPr>
            <a:r>
              <a:rPr lang="en-US" sz="2400" dirty="0" smtClean="0"/>
              <a:t>1902 – </a:t>
            </a:r>
            <a:r>
              <a:rPr lang="en-US" sz="2400" dirty="0" smtClean="0">
                <a:solidFill>
                  <a:srgbClr val="FF0000"/>
                </a:solidFill>
              </a:rPr>
              <a:t>CUBA</a:t>
            </a:r>
            <a:r>
              <a:rPr lang="en-US" sz="2400" dirty="0" smtClean="0"/>
              <a:t> –had to agree to the Platt Amendment which gave the US the right to prevent any other power from intruding in Cuba.</a:t>
            </a:r>
            <a:endParaRPr lang="en-US" sz="2200" dirty="0" smtClean="0"/>
          </a:p>
          <a:p>
            <a:pPr marL="1088136" lvl="2" indent="-457200">
              <a:buFont typeface="+mj-lt"/>
              <a:buAutoNum type="alphaLcParenR"/>
            </a:pPr>
            <a:r>
              <a:rPr lang="en-US" dirty="0" smtClean="0"/>
              <a:t>1906 – American troops landed in Cuba to quell fighting there and stayed for 3 years.</a:t>
            </a:r>
          </a:p>
          <a:p>
            <a:pPr marL="850392" lvl="1" indent="-457200">
              <a:buFont typeface="+mj-lt"/>
              <a:buAutoNum type="arabicPeriod"/>
            </a:pPr>
            <a:r>
              <a:rPr lang="en-US" sz="2400" dirty="0" smtClean="0"/>
              <a:t>1903 – With US backing (troops from the U.S.S. Nashville) </a:t>
            </a:r>
            <a:r>
              <a:rPr lang="en-US" sz="2400" dirty="0" smtClean="0">
                <a:solidFill>
                  <a:srgbClr val="FF0000"/>
                </a:solidFill>
              </a:rPr>
              <a:t>Panama</a:t>
            </a:r>
            <a:r>
              <a:rPr lang="en-US" sz="2400" dirty="0" smtClean="0"/>
              <a:t> succeeded in breaking off from Colombia</a:t>
            </a:r>
            <a:endParaRPr lang="en-US" sz="2200" dirty="0" smtClean="0"/>
          </a:p>
          <a:p>
            <a:pPr marL="1088136" lvl="2" indent="-457200">
              <a:buFont typeface="+mj-lt"/>
              <a:buAutoNum type="alphaLcParenR"/>
            </a:pPr>
            <a:r>
              <a:rPr lang="en-US" dirty="0" smtClean="0"/>
              <a:t>US immediately recognized the new republic &amp; started negotiations on building a canal</a:t>
            </a:r>
          </a:p>
          <a:p>
            <a:pPr marL="1088136" lvl="2" indent="-457200">
              <a:buFont typeface="+mj-lt"/>
              <a:buAutoNum type="alphaLcParenR"/>
            </a:pPr>
            <a:r>
              <a:rPr lang="en-US" dirty="0" smtClean="0"/>
              <a:t>1904-1914 – the Canal was built.</a:t>
            </a:r>
          </a:p>
          <a:p>
            <a:pPr marL="1088136" lvl="2" indent="-457200">
              <a:buFont typeface="+mj-lt"/>
              <a:buAutoNum type="alphaLcParenR"/>
            </a:pPr>
            <a:r>
              <a:rPr lang="en-US" dirty="0" smtClean="0"/>
              <a:t>Panama Canal Zone remained in US hands until the 1970’s.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2">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p:cTn id="70" dur="1000" fill="hold"/>
                                        <p:tgtEl>
                                          <p:spTgt spid="2">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2">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2">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 calcmode="lin" valueType="num">
                                      <p:cBhvr>
                                        <p:cTn id="77" dur="1000" fill="hold"/>
                                        <p:tgtEl>
                                          <p:spTgt spid="2">
                                            <p:txEl>
                                              <p:pRg st="10" end="10"/>
                                            </p:txEl>
                                          </p:spTgt>
                                        </p:tgtEl>
                                        <p:attrNameLst>
                                          <p:attrName>ppt_w</p:attrName>
                                        </p:attrNameLst>
                                      </p:cBhvr>
                                      <p:tavLst>
                                        <p:tav tm="0">
                                          <p:val>
                                            <p:strVal val="#ppt_w*0.70"/>
                                          </p:val>
                                        </p:tav>
                                        <p:tav tm="100000">
                                          <p:val>
                                            <p:strVal val="#ppt_w"/>
                                          </p:val>
                                        </p:tav>
                                      </p:tavLst>
                                    </p:anim>
                                    <p:anim calcmode="lin" valueType="num">
                                      <p:cBhvr>
                                        <p:cTn id="78" dur="1000" fill="hold"/>
                                        <p:tgtEl>
                                          <p:spTgt spid="2">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8686800" cy="4864291"/>
          </a:xfrm>
        </p:spPr>
        <p:txBody>
          <a:bodyPr>
            <a:normAutofit/>
          </a:bodyPr>
          <a:lstStyle/>
          <a:p>
            <a:pPr marL="850392" lvl="1" indent="-457200">
              <a:buFont typeface="+mj-lt"/>
              <a:buAutoNum type="alphaUcPeriod"/>
            </a:pPr>
            <a:r>
              <a:rPr lang="en-US" sz="2200" dirty="0" smtClean="0"/>
              <a:t>William Howard Taft worked to advance the nation’s economic interests overseas. His Sec. of state – </a:t>
            </a:r>
            <a:r>
              <a:rPr lang="en-US" sz="2200" u="heavy" dirty="0" smtClean="0">
                <a:uFill>
                  <a:solidFill>
                    <a:schemeClr val="accent3"/>
                  </a:solidFill>
                </a:uFill>
              </a:rPr>
              <a:t>Philander C. Knox </a:t>
            </a:r>
            <a:r>
              <a:rPr lang="en-US" sz="2200" dirty="0" smtClean="0"/>
              <a:t>– worked aggressively to extend American investments into less- developed regions.</a:t>
            </a:r>
          </a:p>
          <a:p>
            <a:pPr marL="1371600" lvl="3" indent="-457200">
              <a:buFont typeface="+mj-lt"/>
              <a:buAutoNum type="arabicPeriod"/>
            </a:pPr>
            <a:r>
              <a:rPr lang="en-US" sz="2000" dirty="0" smtClean="0"/>
              <a:t>1909 – </a:t>
            </a:r>
            <a:r>
              <a:rPr lang="en-US" sz="2000" dirty="0" smtClean="0">
                <a:solidFill>
                  <a:srgbClr val="FF0000"/>
                </a:solidFill>
              </a:rPr>
              <a:t>Nicaragua</a:t>
            </a:r>
            <a:r>
              <a:rPr lang="en-US" sz="2000" dirty="0" smtClean="0"/>
              <a:t> – revolution broke out in N. &amp; the US quickly sided w/ the insurgents. American troops were sent in to seize the customs houses.</a:t>
            </a:r>
            <a:endParaRPr lang="en-US" sz="1800" dirty="0" smtClean="0"/>
          </a:p>
          <a:p>
            <a:pPr marL="1371600" lvl="3" indent="-457200">
              <a:buFont typeface="+mj-lt"/>
              <a:buAutoNum type="arabicPeriod"/>
            </a:pPr>
            <a:r>
              <a:rPr lang="en-US" sz="2000" dirty="0" smtClean="0"/>
              <a:t>US banks loaned $$ to the new country to keep the financial leverage over it.</a:t>
            </a:r>
            <a:endParaRPr lang="en-US" sz="1800" dirty="0" smtClean="0"/>
          </a:p>
          <a:p>
            <a:pPr marL="1371600" lvl="3" indent="-457200">
              <a:buFont typeface="+mj-lt"/>
              <a:buAutoNum type="arabicPeriod"/>
            </a:pPr>
            <a:r>
              <a:rPr lang="en-US" sz="2000" dirty="0" smtClean="0"/>
              <a:t>2 years later the Pro-American gov’t. faced an insurrection; American troops were landed again &amp; this time remained there for more than a decade.</a:t>
            </a:r>
            <a:endParaRPr lang="en-US" sz="1800" dirty="0" smtClean="0"/>
          </a:p>
          <a:p>
            <a:endParaRPr lang="en-US" dirty="0"/>
          </a:p>
        </p:txBody>
      </p:sp>
      <p:sp>
        <p:nvSpPr>
          <p:cNvPr id="3" name="Title 2"/>
          <p:cNvSpPr>
            <a:spLocks noGrp="1"/>
          </p:cNvSpPr>
          <p:nvPr>
            <p:ph type="title"/>
          </p:nvPr>
        </p:nvSpPr>
        <p:spPr>
          <a:xfrm>
            <a:off x="0" y="0"/>
            <a:ext cx="8686800" cy="1066800"/>
          </a:xfrm>
        </p:spPr>
        <p:txBody>
          <a:bodyPr>
            <a:normAutofit fontScale="90000"/>
          </a:bodyPr>
          <a:lstStyle/>
          <a:p>
            <a:pPr lvl="0"/>
            <a:r>
              <a:rPr lang="en-US" dirty="0" smtClean="0"/>
              <a:t/>
            </a:r>
            <a:br>
              <a:rPr lang="en-US" dirty="0" smtClean="0"/>
            </a:br>
            <a:r>
              <a:rPr lang="en-US" dirty="0" smtClean="0">
                <a:solidFill>
                  <a:srgbClr val="FF0000"/>
                </a:solidFill>
              </a:rPr>
              <a:t>III. Taft &amp; “Dollar Diplomacy”</a:t>
            </a:r>
            <a:br>
              <a:rPr lang="en-US" dirty="0" smtClean="0">
                <a:solidFill>
                  <a:srgbClr val="FF0000"/>
                </a:solidFill>
              </a:rPr>
            </a:b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534400" cy="4635691"/>
          </a:xfrm>
        </p:spPr>
        <p:txBody>
          <a:bodyPr/>
          <a:lstStyle/>
          <a:p>
            <a:pPr marL="907542" lvl="1" indent="-514350">
              <a:buFont typeface="+mj-lt"/>
              <a:buAutoNum type="alphaUcPeriod"/>
            </a:pPr>
            <a:r>
              <a:rPr lang="en-US" sz="2600" dirty="0" smtClean="0"/>
              <a:t>Wilson faced international challenges of a scope &amp; gravity unmatched by those of any president before him.</a:t>
            </a:r>
            <a:endParaRPr lang="en-US" sz="2200" dirty="0" smtClean="0"/>
          </a:p>
          <a:p>
            <a:pPr marL="1371600" lvl="3" indent="-457200">
              <a:buFont typeface="+mj-lt"/>
              <a:buAutoNum type="arabicPeriod"/>
            </a:pPr>
            <a:r>
              <a:rPr lang="en-US" sz="2000" dirty="0" smtClean="0"/>
              <a:t>1916 – when the </a:t>
            </a:r>
            <a:r>
              <a:rPr lang="en-US" sz="2000" dirty="0" smtClean="0">
                <a:solidFill>
                  <a:srgbClr val="FF0000"/>
                </a:solidFill>
              </a:rPr>
              <a:t>Dominicans</a:t>
            </a:r>
            <a:r>
              <a:rPr lang="en-US" sz="2000" dirty="0" smtClean="0"/>
              <a:t> refused to accept a treaty w/ the US Wilson sent in the military and they stayed there for 8years.</a:t>
            </a:r>
            <a:endParaRPr lang="en-US" sz="1800" dirty="0" smtClean="0"/>
          </a:p>
          <a:p>
            <a:pPr marL="1371600" lvl="3" indent="-457200">
              <a:buFont typeface="+mj-lt"/>
              <a:buAutoNum type="arabicPeriod"/>
            </a:pPr>
            <a:r>
              <a:rPr lang="en-US" sz="2000" dirty="0" smtClean="0"/>
              <a:t>1915 – Marines landed in </a:t>
            </a:r>
            <a:r>
              <a:rPr lang="en-US" sz="2000" dirty="0" smtClean="0">
                <a:solidFill>
                  <a:srgbClr val="FF0000"/>
                </a:solidFill>
              </a:rPr>
              <a:t>Haiti</a:t>
            </a:r>
            <a:r>
              <a:rPr lang="en-US" sz="2000" dirty="0" smtClean="0"/>
              <a:t> to quell a revolution – American troops remained there until 1934.</a:t>
            </a:r>
            <a:endParaRPr lang="en-US" sz="1800" dirty="0" smtClean="0"/>
          </a:p>
          <a:p>
            <a:pPr marL="1371600" lvl="3" indent="-457200">
              <a:buFont typeface="+mj-lt"/>
              <a:buAutoNum type="arabicPeriod"/>
            </a:pPr>
            <a:r>
              <a:rPr lang="en-US" sz="2000" dirty="0" smtClean="0"/>
              <a:t>1918 – when the Germans were in position to take the </a:t>
            </a:r>
            <a:r>
              <a:rPr lang="en-US" sz="2000" dirty="0" smtClean="0">
                <a:solidFill>
                  <a:srgbClr val="FF0000"/>
                </a:solidFill>
              </a:rPr>
              <a:t>Danish West Indies </a:t>
            </a:r>
            <a:r>
              <a:rPr lang="en-US" sz="2000" dirty="0" smtClean="0"/>
              <a:t>– Wilson bought them and renamed them the Virgin Islands.</a:t>
            </a:r>
            <a:endParaRPr lang="en-US" sz="1800" dirty="0" smtClean="0"/>
          </a:p>
          <a:p>
            <a:endParaRPr lang="en-US" dirty="0"/>
          </a:p>
        </p:txBody>
      </p:sp>
      <p:sp>
        <p:nvSpPr>
          <p:cNvPr id="3" name="Title 2"/>
          <p:cNvSpPr>
            <a:spLocks noGrp="1"/>
          </p:cNvSpPr>
          <p:nvPr>
            <p:ph type="title"/>
          </p:nvPr>
        </p:nvSpPr>
        <p:spPr>
          <a:xfrm>
            <a:off x="152400" y="304800"/>
            <a:ext cx="8534400" cy="762000"/>
          </a:xfrm>
        </p:spPr>
        <p:txBody>
          <a:bodyPr>
            <a:noAutofit/>
          </a:bodyPr>
          <a:lstStyle/>
          <a:p>
            <a:pPr lvl="0"/>
            <a:r>
              <a:rPr lang="en-US" sz="3600" dirty="0" smtClean="0">
                <a:solidFill>
                  <a:srgbClr val="FF0000"/>
                </a:solidFill>
              </a:rPr>
              <a:t/>
            </a:r>
            <a:br>
              <a:rPr lang="en-US" sz="3600" dirty="0" smtClean="0">
                <a:solidFill>
                  <a:srgbClr val="FF0000"/>
                </a:solidFill>
              </a:rPr>
            </a:br>
            <a:r>
              <a:rPr lang="en-US" sz="3600" dirty="0" smtClean="0">
                <a:solidFill>
                  <a:srgbClr val="FF0000"/>
                </a:solidFill>
              </a:rPr>
              <a:t>IV. Diplomacy &amp; Morality in Foreign Affairs under Wilson</a:t>
            </a:r>
            <a:br>
              <a:rPr lang="en-US" sz="3600" dirty="0" smtClean="0">
                <a:solidFill>
                  <a:srgbClr val="FF0000"/>
                </a:solidFill>
              </a:rPr>
            </a:b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8600"/>
            <a:ext cx="8686800" cy="6096000"/>
          </a:xfrm>
        </p:spPr>
        <p:txBody>
          <a:bodyPr>
            <a:normAutofit/>
          </a:bodyPr>
          <a:lstStyle/>
          <a:p>
            <a:pPr>
              <a:buNone/>
            </a:pPr>
            <a:r>
              <a:rPr lang="en-US" sz="3000" dirty="0" smtClean="0"/>
              <a:t>B. Wilson’s Moral Diplomacy was evident in his dealings with Mexico.</a:t>
            </a:r>
            <a:endParaRPr lang="en-US" sz="2600" dirty="0" smtClean="0"/>
          </a:p>
          <a:p>
            <a:pPr marL="850392" lvl="1" indent="-457200">
              <a:buFont typeface="+mj-lt"/>
              <a:buAutoNum type="arabicPeriod"/>
            </a:pPr>
            <a:r>
              <a:rPr lang="en-US" sz="2400" dirty="0" smtClean="0"/>
              <a:t>For many years American businessmen had been establishing an enormous economic presence in Mexico under Mexican dictator </a:t>
            </a:r>
            <a:r>
              <a:rPr lang="en-US" sz="2400" u="heavy" dirty="0" smtClean="0">
                <a:uFill>
                  <a:solidFill>
                    <a:schemeClr val="accent3"/>
                  </a:solidFill>
                </a:uFill>
              </a:rPr>
              <a:t>Porfirio Diaz.</a:t>
            </a:r>
            <a:endParaRPr lang="en-US" sz="2200" u="heavy" dirty="0" smtClean="0">
              <a:uFill>
                <a:solidFill>
                  <a:schemeClr val="accent3"/>
                </a:solidFill>
              </a:uFill>
            </a:endParaRPr>
          </a:p>
          <a:p>
            <a:pPr marL="850392" lvl="1" indent="-457200">
              <a:buFont typeface="+mj-lt"/>
              <a:buAutoNum type="arabicPeriod"/>
            </a:pPr>
            <a:r>
              <a:rPr lang="en-US" sz="2400" dirty="0" smtClean="0"/>
              <a:t>1910 – Diaz was overthrown by the popular </a:t>
            </a:r>
            <a:r>
              <a:rPr lang="en-US" sz="2400" dirty="0" smtClean="0">
                <a:solidFill>
                  <a:srgbClr val="FF0000"/>
                </a:solidFill>
              </a:rPr>
              <a:t>Francisco Madero </a:t>
            </a:r>
            <a:r>
              <a:rPr lang="en-US" sz="2400" dirty="0" smtClean="0"/>
              <a:t>who promised democratic reform but who was hostile to American businesses in Mexico.</a:t>
            </a:r>
            <a:endParaRPr lang="en-US" sz="2200" dirty="0" smtClean="0"/>
          </a:p>
          <a:p>
            <a:pPr marL="1088136" lvl="2" indent="-457200">
              <a:buFont typeface="+mj-lt"/>
              <a:buAutoNum type="alphaLcParenR"/>
            </a:pPr>
            <a:r>
              <a:rPr lang="en-US" dirty="0" smtClean="0"/>
              <a:t>The US encouraged a reactionary </a:t>
            </a:r>
            <a:r>
              <a:rPr lang="en-US" dirty="0" smtClean="0">
                <a:solidFill>
                  <a:srgbClr val="FF0000"/>
                </a:solidFill>
              </a:rPr>
              <a:t>General</a:t>
            </a:r>
            <a:r>
              <a:rPr lang="en-US" dirty="0" smtClean="0"/>
              <a:t> </a:t>
            </a:r>
            <a:r>
              <a:rPr lang="en-US" dirty="0" smtClean="0">
                <a:solidFill>
                  <a:srgbClr val="FF0000"/>
                </a:solidFill>
              </a:rPr>
              <a:t>VICTORIANO HUERTA </a:t>
            </a:r>
            <a:r>
              <a:rPr lang="en-US" dirty="0" smtClean="0"/>
              <a:t>to depose Madero.</a:t>
            </a:r>
          </a:p>
          <a:p>
            <a:pPr marL="1088136" lvl="2" indent="-457200">
              <a:buFont typeface="+mj-lt"/>
              <a:buAutoNum type="alphaLcParenR"/>
            </a:pPr>
            <a:r>
              <a:rPr lang="en-US" dirty="0" smtClean="0"/>
              <a:t>Taft administration supported Huerta even though Madero was brutally murdered but he was leaving office before he could recognize the Huerta government.</a:t>
            </a:r>
          </a:p>
          <a:p>
            <a:pPr marL="1088136" lvl="2" indent="-457200">
              <a:buFont typeface="+mj-lt"/>
              <a:buAutoNum type="alphaLcParenR"/>
            </a:pPr>
            <a:r>
              <a:rPr lang="en-US" dirty="0" smtClean="0"/>
              <a:t>Upon taking office Wilson announced that he would NEVER recognize Huerta’s “government of butchers”.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rfirio Diaz.jpg"/>
          <p:cNvPicPr>
            <a:picLocks noGrp="1" noChangeAspect="1"/>
          </p:cNvPicPr>
          <p:nvPr>
            <p:ph idx="1"/>
          </p:nvPr>
        </p:nvPicPr>
        <p:blipFill>
          <a:blip r:embed="rId2" cstate="print"/>
          <a:stretch>
            <a:fillRect/>
          </a:stretch>
        </p:blipFill>
        <p:spPr>
          <a:xfrm>
            <a:off x="0" y="228600"/>
            <a:ext cx="3124200" cy="4921855"/>
          </a:xfrm>
        </p:spPr>
      </p:pic>
      <p:pic>
        <p:nvPicPr>
          <p:cNvPr id="5" name="Picture 4" descr="madero.gif"/>
          <p:cNvPicPr>
            <a:picLocks noChangeAspect="1"/>
          </p:cNvPicPr>
          <p:nvPr/>
        </p:nvPicPr>
        <p:blipFill>
          <a:blip r:embed="rId3" cstate="print"/>
          <a:stretch>
            <a:fillRect/>
          </a:stretch>
        </p:blipFill>
        <p:spPr>
          <a:xfrm>
            <a:off x="2971800" y="1387416"/>
            <a:ext cx="3276600" cy="4451230"/>
          </a:xfrm>
          <a:prstGeom prst="rect">
            <a:avLst/>
          </a:prstGeom>
        </p:spPr>
      </p:pic>
      <p:pic>
        <p:nvPicPr>
          <p:cNvPr id="6" name="Picture 5" descr="General VICTORIANO HUERTA.jpg"/>
          <p:cNvPicPr>
            <a:picLocks noChangeAspect="1"/>
          </p:cNvPicPr>
          <p:nvPr/>
        </p:nvPicPr>
        <p:blipFill>
          <a:blip r:embed="rId4" cstate="print"/>
          <a:stretch>
            <a:fillRect/>
          </a:stretch>
        </p:blipFill>
        <p:spPr>
          <a:xfrm>
            <a:off x="6270297" y="0"/>
            <a:ext cx="2873704" cy="3886200"/>
          </a:xfrm>
          <a:prstGeom prst="rect">
            <a:avLst/>
          </a:prstGeom>
        </p:spPr>
      </p:pic>
      <p:sp>
        <p:nvSpPr>
          <p:cNvPr id="9" name="TextBox 8"/>
          <p:cNvSpPr txBox="1"/>
          <p:nvPr/>
        </p:nvSpPr>
        <p:spPr>
          <a:xfrm>
            <a:off x="228600" y="5410200"/>
            <a:ext cx="2209800" cy="369332"/>
          </a:xfrm>
          <a:prstGeom prst="rect">
            <a:avLst/>
          </a:prstGeom>
          <a:noFill/>
        </p:spPr>
        <p:txBody>
          <a:bodyPr wrap="square" rtlCol="0">
            <a:spAutoFit/>
          </a:bodyPr>
          <a:lstStyle/>
          <a:p>
            <a:r>
              <a:rPr lang="en-US" u="heavy" dirty="0" err="1" smtClean="0">
                <a:uFill>
                  <a:solidFill>
                    <a:schemeClr val="accent3"/>
                  </a:solidFill>
                </a:uFill>
              </a:rPr>
              <a:t>Porfirio</a:t>
            </a:r>
            <a:r>
              <a:rPr lang="en-US" u="heavy" dirty="0" smtClean="0">
                <a:uFill>
                  <a:solidFill>
                    <a:schemeClr val="accent3"/>
                  </a:solidFill>
                </a:uFill>
              </a:rPr>
              <a:t> Diaz</a:t>
            </a:r>
            <a:endParaRPr lang="en-US" dirty="0"/>
          </a:p>
        </p:txBody>
      </p:sp>
      <p:sp>
        <p:nvSpPr>
          <p:cNvPr id="10" name="TextBox 9"/>
          <p:cNvSpPr txBox="1"/>
          <p:nvPr/>
        </p:nvSpPr>
        <p:spPr>
          <a:xfrm>
            <a:off x="3200400" y="6096000"/>
            <a:ext cx="3048000" cy="369332"/>
          </a:xfrm>
          <a:prstGeom prst="rect">
            <a:avLst/>
          </a:prstGeom>
          <a:noFill/>
        </p:spPr>
        <p:txBody>
          <a:bodyPr wrap="square" rtlCol="0">
            <a:spAutoFit/>
          </a:bodyPr>
          <a:lstStyle/>
          <a:p>
            <a:r>
              <a:rPr lang="en-US" dirty="0" smtClean="0">
                <a:solidFill>
                  <a:srgbClr val="FF0000"/>
                </a:solidFill>
              </a:rPr>
              <a:t>Francisco Madero</a:t>
            </a:r>
            <a:endParaRPr lang="en-US" dirty="0"/>
          </a:p>
        </p:txBody>
      </p:sp>
      <p:sp>
        <p:nvSpPr>
          <p:cNvPr id="11" name="TextBox 10"/>
          <p:cNvSpPr txBox="1"/>
          <p:nvPr/>
        </p:nvSpPr>
        <p:spPr>
          <a:xfrm>
            <a:off x="6324600" y="4191000"/>
            <a:ext cx="2819400" cy="369332"/>
          </a:xfrm>
          <a:prstGeom prst="rect">
            <a:avLst/>
          </a:prstGeom>
          <a:noFill/>
        </p:spPr>
        <p:txBody>
          <a:bodyPr wrap="square" rtlCol="0">
            <a:spAutoFit/>
          </a:bodyPr>
          <a:lstStyle/>
          <a:p>
            <a:r>
              <a:rPr lang="en-US" dirty="0" smtClean="0">
                <a:solidFill>
                  <a:srgbClr val="FF0000"/>
                </a:solidFill>
              </a:rPr>
              <a:t>VICTORIANO HUERTA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382000" cy="5702491"/>
          </a:xfrm>
        </p:spPr>
        <p:txBody>
          <a:bodyPr>
            <a:normAutofit fontScale="77500" lnSpcReduction="20000"/>
          </a:bodyPr>
          <a:lstStyle/>
          <a:p>
            <a:pPr marL="624078" lvl="0" indent="-514350">
              <a:buFont typeface="+mj-lt"/>
              <a:buAutoNum type="alphaLcParenR"/>
            </a:pPr>
            <a:r>
              <a:rPr lang="en-US" dirty="0" smtClean="0"/>
              <a:t>He was the youngest President at 42 (JFK was the youngest ELECTED Pres at 43 followed by Bill Clinton at 44)</a:t>
            </a:r>
          </a:p>
          <a:p>
            <a:pPr marL="624078" lvl="0" indent="-514350">
              <a:buFont typeface="+mj-lt"/>
              <a:buAutoNum type="alphaLcParenR"/>
            </a:pPr>
            <a:r>
              <a:rPr lang="en-US" dirty="0" smtClean="0"/>
              <a:t>He was from a very wealthy New York family (old money)</a:t>
            </a:r>
          </a:p>
          <a:p>
            <a:pPr marL="624078" lvl="0" indent="-514350">
              <a:buFont typeface="+mj-lt"/>
              <a:buAutoNum type="alphaLcParenR"/>
            </a:pPr>
            <a:r>
              <a:rPr lang="en-US" dirty="0" smtClean="0"/>
              <a:t>He was a Harvard graduate</a:t>
            </a:r>
          </a:p>
          <a:p>
            <a:pPr marL="624078" lvl="0" indent="-514350">
              <a:buFont typeface="+mj-lt"/>
              <a:buAutoNum type="alphaLcParenR"/>
            </a:pPr>
            <a:r>
              <a:rPr lang="en-US" dirty="0" smtClean="0"/>
              <a:t>He wrote books on history, political science, nature &amp; he wrote an autobiography.</a:t>
            </a:r>
          </a:p>
          <a:p>
            <a:pPr marL="624078" lvl="0" indent="-514350">
              <a:buFont typeface="+mj-lt"/>
              <a:buAutoNum type="alphaLcParenR"/>
            </a:pPr>
            <a:r>
              <a:rPr lang="en-US" dirty="0" smtClean="0"/>
              <a:t>He was elected New York state Legislature, Governor of NY &amp; Vice President of the US</a:t>
            </a:r>
          </a:p>
          <a:p>
            <a:pPr marL="624078" lvl="0" indent="-514350">
              <a:buFont typeface="+mj-lt"/>
              <a:buAutoNum type="alphaLcParenR"/>
            </a:pPr>
            <a:r>
              <a:rPr lang="en-US" dirty="0" smtClean="0"/>
              <a:t>He was appointed NY city police commissioner, civil Service Commissioner, &amp; assistant Secretary of the Navy.</a:t>
            </a:r>
          </a:p>
          <a:p>
            <a:pPr marL="624078" lvl="0" indent="-514350">
              <a:buFont typeface="+mj-lt"/>
              <a:buAutoNum type="alphaLcParenR"/>
            </a:pPr>
            <a:r>
              <a:rPr lang="en-US" dirty="0" smtClean="0"/>
              <a:t>In 1898 he resigned as Assistant Secretary of the Navy &amp; formed the Cavalry group </a:t>
            </a:r>
            <a:r>
              <a:rPr lang="en-US" dirty="0" smtClean="0">
                <a:solidFill>
                  <a:srgbClr val="FF0000"/>
                </a:solidFill>
              </a:rPr>
              <a:t>The Rough Riders</a:t>
            </a:r>
            <a:r>
              <a:rPr lang="en-US" dirty="0" smtClean="0"/>
              <a:t>, he became a hero in the Spanish American War.</a:t>
            </a:r>
          </a:p>
          <a:p>
            <a:pPr marL="624078" lvl="0" indent="-514350">
              <a:buFont typeface="+mj-lt"/>
              <a:buAutoNum type="alphaLcParenR"/>
            </a:pPr>
            <a:r>
              <a:rPr lang="en-US" dirty="0" smtClean="0"/>
              <a:t>He was a champion of cautious, moderate change. Reform he believed was a vehicle for remaking American society and for protecting it against more radical challenges.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274320"/>
            <a:ext cx="8991600" cy="6202680"/>
          </a:xfrm>
        </p:spPr>
        <p:txBody>
          <a:bodyPr>
            <a:normAutofit fontScale="92500" lnSpcReduction="20000"/>
          </a:bodyPr>
          <a:lstStyle/>
          <a:p>
            <a:pPr marL="594360" indent="-457200">
              <a:buFont typeface="+mj-lt"/>
              <a:buAutoNum type="arabicPeriod" startAt="3"/>
            </a:pPr>
            <a:r>
              <a:rPr lang="en-US" dirty="0" smtClean="0"/>
              <a:t>1914 – Mexican forces arrested 14 sailors from the </a:t>
            </a:r>
            <a:r>
              <a:rPr lang="en-US" i="1" dirty="0" smtClean="0"/>
              <a:t>USS Dolphin</a:t>
            </a:r>
            <a:r>
              <a:rPr lang="en-US" dirty="0" smtClean="0"/>
              <a:t>; Wilson used this as an excuse for capturing the port of </a:t>
            </a:r>
            <a:r>
              <a:rPr lang="en-US" u="sng" dirty="0" smtClean="0"/>
              <a:t>Veracruz</a:t>
            </a:r>
            <a:r>
              <a:rPr lang="en-US" dirty="0" smtClean="0"/>
              <a:t>. At the same time Rebel forces under </a:t>
            </a:r>
            <a:r>
              <a:rPr lang="en-US" u="heavy" dirty="0" smtClean="0">
                <a:uFill>
                  <a:solidFill>
                    <a:schemeClr val="accent3"/>
                  </a:solidFill>
                </a:uFill>
              </a:rPr>
              <a:t>VENUSTIANO CARRANZA </a:t>
            </a:r>
            <a:r>
              <a:rPr lang="en-US" dirty="0" smtClean="0"/>
              <a:t>took Mexico City &amp; Huerta fled the country.</a:t>
            </a:r>
            <a:endParaRPr lang="en-US" sz="2600" dirty="0" smtClean="0"/>
          </a:p>
          <a:p>
            <a:pPr marL="594360" indent="-457200">
              <a:buFont typeface="+mj-lt"/>
              <a:buAutoNum type="arabicPeriod" startAt="3"/>
            </a:pPr>
            <a:r>
              <a:rPr lang="en-US" dirty="0" smtClean="0"/>
              <a:t>1915 - after much debate Wilson recognized the new government under Carranza causing Mexican Rebel </a:t>
            </a:r>
            <a:r>
              <a:rPr lang="en-US" dirty="0" smtClean="0">
                <a:solidFill>
                  <a:srgbClr val="FF0000"/>
                </a:solidFill>
              </a:rPr>
              <a:t>PANCHO VILLA </a:t>
            </a:r>
            <a:r>
              <a:rPr lang="en-US" dirty="0" smtClean="0"/>
              <a:t>to attach American cities along the border.</a:t>
            </a:r>
            <a:endParaRPr lang="en-US" sz="2600" dirty="0" smtClean="0"/>
          </a:p>
          <a:p>
            <a:pPr marL="973836" lvl="2" indent="-342900">
              <a:buFont typeface="+mj-lt"/>
              <a:buAutoNum type="alphaLcParenR"/>
            </a:pPr>
            <a:r>
              <a:rPr lang="en-US" dirty="0" smtClean="0">
                <a:solidFill>
                  <a:srgbClr val="FF0000"/>
                </a:solidFill>
              </a:rPr>
              <a:t>General John J. Pershing </a:t>
            </a:r>
            <a:r>
              <a:rPr lang="en-US" dirty="0" smtClean="0"/>
              <a:t>led an American army into Mexico to hunt for Pancho Villa</a:t>
            </a:r>
          </a:p>
          <a:p>
            <a:pPr marL="973836" lvl="2" indent="-342900">
              <a:buFont typeface="+mj-lt"/>
              <a:buAutoNum type="alphaLcParenR"/>
            </a:pPr>
            <a:r>
              <a:rPr lang="en-US" dirty="0" smtClean="0"/>
              <a:t>US army never found Villa and with </a:t>
            </a:r>
            <a:r>
              <a:rPr lang="en-US" i="1" u="sng" dirty="0" smtClean="0"/>
              <a:t>World War I </a:t>
            </a:r>
            <a:r>
              <a:rPr lang="en-US" dirty="0" smtClean="0"/>
              <a:t>being fought all over Europe – American troops were pulled out of Mexico.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amond(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seback-Pancho-Villa.jpg"/>
          <p:cNvPicPr>
            <a:picLocks noChangeAspect="1"/>
          </p:cNvPicPr>
          <p:nvPr/>
        </p:nvPicPr>
        <p:blipFill>
          <a:blip r:embed="rId3" cstate="print"/>
          <a:stretch>
            <a:fillRect/>
          </a:stretch>
        </p:blipFill>
        <p:spPr>
          <a:xfrm>
            <a:off x="0" y="0"/>
            <a:ext cx="9144000" cy="7543800"/>
          </a:xfrm>
          <a:prstGeom prst="rect">
            <a:avLst/>
          </a:prstGeom>
        </p:spPr>
      </p:pic>
      <p:sp>
        <p:nvSpPr>
          <p:cNvPr id="3" name="TextBox 2"/>
          <p:cNvSpPr txBox="1"/>
          <p:nvPr/>
        </p:nvSpPr>
        <p:spPr>
          <a:xfrm>
            <a:off x="5943600" y="6019800"/>
            <a:ext cx="2819400" cy="369332"/>
          </a:xfrm>
          <a:prstGeom prst="rect">
            <a:avLst/>
          </a:prstGeom>
          <a:noFill/>
        </p:spPr>
        <p:txBody>
          <a:bodyPr wrap="square" rtlCol="0">
            <a:spAutoFit/>
          </a:bodyPr>
          <a:lstStyle/>
          <a:p>
            <a:r>
              <a:rPr lang="en-US" dirty="0" smtClean="0">
                <a:solidFill>
                  <a:srgbClr val="FF0000"/>
                </a:solidFill>
              </a:rPr>
              <a:t>PANCHO VILLA</a:t>
            </a:r>
            <a:endParaRPr lang="en-US" dirty="0"/>
          </a:p>
        </p:txBody>
      </p:sp>
    </p:spTree>
  </p:cSld>
  <p:clrMapOvr>
    <a:masterClrMapping/>
  </p:clrMapOvr>
  <p:transition>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ddyRoosevelt.jpg"/>
          <p:cNvPicPr>
            <a:picLocks noGrp="1" noChangeAspect="1"/>
          </p:cNvPicPr>
          <p:nvPr>
            <p:ph idx="1"/>
          </p:nvPr>
        </p:nvPicPr>
        <p:blipFill>
          <a:blip r:embed="rId2" cstate="print"/>
          <a:stretch>
            <a:fillRect/>
          </a:stretch>
        </p:blipFill>
        <p:spPr>
          <a:xfrm>
            <a:off x="0" y="0"/>
            <a:ext cx="4343400" cy="601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teddy_roosevelt.jpg"/>
          <p:cNvPicPr>
            <a:picLocks noChangeAspect="1"/>
          </p:cNvPicPr>
          <p:nvPr/>
        </p:nvPicPr>
        <p:blipFill>
          <a:blip r:embed="rId3" cstate="print"/>
          <a:stretch>
            <a:fillRect/>
          </a:stretch>
        </p:blipFill>
        <p:spPr>
          <a:xfrm>
            <a:off x="4396129" y="0"/>
            <a:ext cx="4747871"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5245291"/>
          </a:xfrm>
        </p:spPr>
        <p:txBody>
          <a:bodyPr>
            <a:normAutofit fontScale="92500"/>
          </a:bodyPr>
          <a:lstStyle/>
          <a:p>
            <a:pPr marL="566928" lvl="1" indent="-457200">
              <a:spcBef>
                <a:spcPts val="400"/>
              </a:spcBef>
              <a:buSzPct val="68000"/>
              <a:buFont typeface="+mj-lt"/>
              <a:buAutoNum type="alphaUcPeriod"/>
            </a:pPr>
            <a:r>
              <a:rPr lang="en-US" sz="2400" dirty="0" smtClean="0"/>
              <a:t>Roosevelt pledged a Square Deal to all Americans, which means fair treatment for business, workers &amp; the public.</a:t>
            </a:r>
          </a:p>
          <a:p>
            <a:pPr marL="804672" lvl="2" indent="-457200">
              <a:spcBef>
                <a:spcPts val="400"/>
              </a:spcBef>
              <a:buFont typeface="+mj-lt"/>
              <a:buAutoNum type="arabicPeriod"/>
            </a:pPr>
            <a:r>
              <a:rPr lang="en-US" sz="1800" dirty="0" smtClean="0">
                <a:solidFill>
                  <a:srgbClr val="FF0000"/>
                </a:solidFill>
              </a:rPr>
              <a:t>The 1902 Coal Strike </a:t>
            </a:r>
            <a:r>
              <a:rPr lang="en-US" sz="1800" dirty="0" smtClean="0"/>
              <a:t>– TR demanded that the owners meet with the union leaders at a White House conference. He threatened the owners that if they did not meet he would nationalize the mines.</a:t>
            </a:r>
          </a:p>
          <a:p>
            <a:pPr marL="1088136" lvl="3" indent="-457200">
              <a:spcBef>
                <a:spcPts val="400"/>
              </a:spcBef>
              <a:buSzPct val="100000"/>
              <a:buFont typeface="+mj-lt"/>
              <a:buAutoNum type="alphaLcParenR"/>
            </a:pPr>
            <a:r>
              <a:rPr lang="en-US" sz="1600" dirty="0" smtClean="0"/>
              <a:t>The outcome of the conference was that the workers got a 9 hours day, a 10% wage increase &amp; safer working conditions.</a:t>
            </a:r>
          </a:p>
          <a:p>
            <a:pPr marL="804672" lvl="2" indent="-457200">
              <a:spcBef>
                <a:spcPts val="400"/>
              </a:spcBef>
              <a:buFont typeface="+mj-lt"/>
              <a:buAutoNum type="arabicPeriod"/>
            </a:pPr>
            <a:r>
              <a:rPr lang="en-US" sz="1800" dirty="0" smtClean="0"/>
              <a:t>Teddy didn’t want to destroy corporations but he did want them to serve the public good. During his time in office he sent 44 anti-trust cases to court. The biggest of his cases was the </a:t>
            </a:r>
            <a:r>
              <a:rPr lang="en-US" sz="1800" dirty="0" smtClean="0">
                <a:solidFill>
                  <a:srgbClr val="FF0000"/>
                </a:solidFill>
              </a:rPr>
              <a:t>NORTHERN SECURITIES COMPANY CASE</a:t>
            </a:r>
          </a:p>
          <a:p>
            <a:pPr marL="1088136" lvl="3" indent="-457200">
              <a:spcBef>
                <a:spcPts val="400"/>
              </a:spcBef>
              <a:buSzPct val="100000"/>
              <a:buFont typeface="+mj-lt"/>
              <a:buAutoNum type="alphaLcParenR"/>
            </a:pPr>
            <a:r>
              <a:rPr lang="en-US" sz="1600" dirty="0" smtClean="0"/>
              <a:t>The NSC was a RR monopoly owned by JP Morgan, James T. Hill, EH Harriman &amp; the banking house of Kuhn &amp; Loeb. They owned all of the RR’s from Chicago West to the Pacific Ocean.</a:t>
            </a:r>
          </a:p>
          <a:p>
            <a:pPr marL="1771650" lvl="5" indent="-400050">
              <a:buFont typeface="+mj-lt"/>
              <a:buAutoNum type="romanLcPeriod"/>
            </a:pPr>
            <a:r>
              <a:rPr lang="en-US" dirty="0" smtClean="0"/>
              <a:t>Supreme Court ruled in 1904 that the NSC DID restrain trade &amp; was illegal under the Sherman Anti-</a:t>
            </a:r>
            <a:br>
              <a:rPr lang="en-US" dirty="0" smtClean="0"/>
            </a:br>
            <a:r>
              <a:rPr lang="en-US" dirty="0" smtClean="0"/>
              <a:t>Trust Act of 1890. </a:t>
            </a:r>
          </a:p>
          <a:p>
            <a:pPr marL="1771650" lvl="5" indent="-400050">
              <a:buFont typeface="+mj-lt"/>
              <a:buAutoNum type="romanLcPeriod"/>
            </a:pPr>
            <a:r>
              <a:rPr lang="en-US" dirty="0" smtClean="0"/>
              <a:t>Supreme court also stated in its ruling that the Sherman anti-trust act should say “All unreasonable combinations of trade are illegal”</a:t>
            </a:r>
          </a:p>
          <a:p>
            <a:pPr marL="1316736" lvl="4" indent="-457200">
              <a:spcBef>
                <a:spcPts val="400"/>
              </a:spcBef>
              <a:buSzPct val="68000"/>
              <a:buFont typeface="+mj-lt"/>
              <a:buAutoNum type="romanLcPeriod"/>
            </a:pPr>
            <a:endParaRPr lang="en-US" sz="1500" dirty="0" smtClean="0"/>
          </a:p>
          <a:p>
            <a:pPr marL="1088136" lvl="3" indent="-457200">
              <a:spcBef>
                <a:spcPts val="400"/>
              </a:spcBef>
              <a:buSzPct val="68000"/>
              <a:buFont typeface="+mj-lt"/>
              <a:buAutoNum type="alphaLcParenR"/>
            </a:pPr>
            <a:endParaRPr lang="en-US" sz="1600" dirty="0" smtClean="0">
              <a:solidFill>
                <a:srgbClr val="FF0000"/>
              </a:solidFill>
            </a:endParaRPr>
          </a:p>
          <a:p>
            <a:pPr marL="804672" lvl="2" indent="-457200">
              <a:spcBef>
                <a:spcPts val="400"/>
              </a:spcBef>
              <a:buSzPct val="68000"/>
              <a:buNone/>
            </a:pPr>
            <a:endParaRPr lang="en-US" sz="1800" dirty="0" smtClean="0"/>
          </a:p>
          <a:p>
            <a:pPr marL="566928" lvl="1" indent="-457200">
              <a:spcBef>
                <a:spcPts val="400"/>
              </a:spcBef>
              <a:buSzPct val="68000"/>
              <a:buFont typeface="+mj-lt"/>
              <a:buAutoNum type="alphaUcPeriod"/>
            </a:pPr>
            <a:endParaRPr lang="en-US" sz="2000" dirty="0" smtClean="0"/>
          </a:p>
          <a:p>
            <a:endParaRPr lang="en-US" dirty="0"/>
          </a:p>
        </p:txBody>
      </p:sp>
      <p:sp>
        <p:nvSpPr>
          <p:cNvPr id="3" name="Title 2"/>
          <p:cNvSpPr>
            <a:spLocks noGrp="1"/>
          </p:cNvSpPr>
          <p:nvPr>
            <p:ph type="title"/>
          </p:nvPr>
        </p:nvSpPr>
        <p:spPr>
          <a:xfrm>
            <a:off x="0" y="0"/>
            <a:ext cx="9144000" cy="685800"/>
          </a:xfrm>
        </p:spPr>
        <p:txBody>
          <a:bodyPr>
            <a:noAutofit/>
          </a:bodyPr>
          <a:lstStyle/>
          <a:p>
            <a:pPr marL="857250" indent="-857250"/>
            <a:r>
              <a:rPr lang="en-US" sz="3100" dirty="0" smtClean="0">
                <a:solidFill>
                  <a:srgbClr val="FF0000"/>
                </a:solidFill>
              </a:rPr>
              <a:t/>
            </a:r>
            <a:br>
              <a:rPr lang="en-US" sz="3100" dirty="0" smtClean="0">
                <a:solidFill>
                  <a:srgbClr val="FF0000"/>
                </a:solidFill>
              </a:rPr>
            </a:br>
            <a:r>
              <a:rPr lang="en-US" sz="3100" dirty="0" smtClean="0">
                <a:solidFill>
                  <a:srgbClr val="FF0000"/>
                </a:solidFill>
              </a:rPr>
              <a:t/>
            </a:r>
            <a:br>
              <a:rPr lang="en-US" sz="3100" dirty="0" smtClean="0">
                <a:solidFill>
                  <a:srgbClr val="FF0000"/>
                </a:solidFill>
              </a:rPr>
            </a:br>
            <a:r>
              <a:rPr lang="en-US" sz="2800" dirty="0" smtClean="0">
                <a:solidFill>
                  <a:srgbClr val="FF0000"/>
                </a:solidFill>
              </a:rPr>
              <a:t>II. Government, Capital, Labor &amp; the Square Deal</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amond(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amond(i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amond(i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8600"/>
            <a:ext cx="9144000" cy="6629400"/>
          </a:xfrm>
        </p:spPr>
        <p:txBody>
          <a:bodyPr>
            <a:normAutofit lnSpcReduction="10000"/>
          </a:bodyPr>
          <a:lstStyle/>
          <a:p>
            <a:pPr marL="1024128" lvl="5" indent="-457200">
              <a:spcBef>
                <a:spcPts val="400"/>
              </a:spcBef>
              <a:buClr>
                <a:schemeClr val="accent1"/>
              </a:buClr>
              <a:buSzPct val="100000"/>
              <a:buFont typeface="+mj-lt"/>
              <a:buAutoNum type="arabicPeriod" startAt="3"/>
            </a:pPr>
            <a:r>
              <a:rPr lang="en-US" dirty="0" smtClean="0"/>
              <a:t>The passing of the EXPEDITION ACT OF 1903 gave anti-trust cases priority over other court cases.</a:t>
            </a:r>
          </a:p>
          <a:p>
            <a:pPr marL="594360" indent="-457200">
              <a:buSzPct val="100000"/>
              <a:buFont typeface="+mj-lt"/>
              <a:buAutoNum type="alphaUcPeriod" startAt="2"/>
            </a:pPr>
            <a:r>
              <a:rPr lang="en-US" sz="2800" dirty="0" smtClean="0"/>
              <a:t>With Roosevelt’s support Congress passed laws to strengthen the Interstate Commerce Act &amp; laws to protect Public Health.</a:t>
            </a:r>
          </a:p>
          <a:p>
            <a:pPr marL="1371600" lvl="3" indent="-457200">
              <a:buFont typeface="+mj-lt"/>
              <a:buAutoNum type="arabicPeriod"/>
            </a:pPr>
            <a:r>
              <a:rPr lang="en-US" sz="2000" dirty="0" smtClean="0"/>
              <a:t>1903 – </a:t>
            </a:r>
            <a:r>
              <a:rPr lang="en-US" sz="2000" dirty="0" smtClean="0">
                <a:solidFill>
                  <a:srgbClr val="FF0000"/>
                </a:solidFill>
              </a:rPr>
              <a:t>THE ELKINS ACT </a:t>
            </a:r>
            <a:r>
              <a:rPr lang="en-US" sz="2000" dirty="0" smtClean="0"/>
              <a:t>– forbade shippers from accepting rebates</a:t>
            </a:r>
          </a:p>
          <a:p>
            <a:pPr marL="1371600" lvl="3" indent="-457200">
              <a:buFont typeface="+mj-lt"/>
              <a:buAutoNum type="arabicPeriod"/>
            </a:pPr>
            <a:r>
              <a:rPr lang="en-US" sz="2000" dirty="0" smtClean="0"/>
              <a:t>1906 – </a:t>
            </a:r>
            <a:r>
              <a:rPr lang="en-US" sz="2000" dirty="0" smtClean="0">
                <a:solidFill>
                  <a:srgbClr val="FF0000"/>
                </a:solidFill>
              </a:rPr>
              <a:t>THE HEPBURN ACT </a:t>
            </a:r>
            <a:r>
              <a:rPr lang="en-US" sz="2000" dirty="0" smtClean="0"/>
              <a:t>– authorized the ICC to set RR rates &amp; to regulate other companies engaged in interstate commerce, such as pipelines, &amp; ferries.</a:t>
            </a:r>
          </a:p>
          <a:p>
            <a:pPr marL="1371600" lvl="3" indent="-457200">
              <a:buFont typeface="+mj-lt"/>
              <a:buAutoNum type="arabicPeriod"/>
            </a:pPr>
            <a:r>
              <a:rPr lang="en-US" sz="2000" dirty="0" smtClean="0"/>
              <a:t>1906- </a:t>
            </a:r>
            <a:r>
              <a:rPr lang="en-US" sz="2000" dirty="0" smtClean="0">
                <a:solidFill>
                  <a:srgbClr val="FF0000"/>
                </a:solidFill>
              </a:rPr>
              <a:t>MEAT INSPECTION ACT </a:t>
            </a:r>
            <a:r>
              <a:rPr lang="en-US" sz="2000" dirty="0" smtClean="0"/>
              <a:t>– required government inspection of meat shipped from one state to another</a:t>
            </a:r>
          </a:p>
          <a:p>
            <a:pPr marL="1371600" lvl="3" indent="-457200">
              <a:buFont typeface="+mj-lt"/>
              <a:buAutoNum type="arabicPeriod"/>
            </a:pPr>
            <a:r>
              <a:rPr lang="en-US" sz="2000" dirty="0" smtClean="0"/>
              <a:t>1906 – </a:t>
            </a:r>
            <a:r>
              <a:rPr lang="en-US" sz="2000" dirty="0" smtClean="0">
                <a:solidFill>
                  <a:srgbClr val="FF0000"/>
                </a:solidFill>
              </a:rPr>
              <a:t>THE PURE FOOD &amp; DRUG ACT </a:t>
            </a:r>
            <a:r>
              <a:rPr lang="en-US" sz="2000" dirty="0" smtClean="0"/>
              <a:t>– forbad the manufacture, sale or transportation of food &amp; patent medicine containing harmful ingredients. The laws also required that container of food &amp; medicines carry ingredient labels.</a:t>
            </a:r>
          </a:p>
          <a:p>
            <a:pPr marL="1371600" lvl="3" indent="-457200">
              <a:buFont typeface="+mj-lt"/>
              <a:buAutoNum type="arabicPeriod"/>
            </a:pPr>
            <a:r>
              <a:rPr lang="en-US" sz="2000" dirty="0" smtClean="0"/>
              <a:t>1910 – </a:t>
            </a:r>
            <a:r>
              <a:rPr lang="en-US" sz="2000" dirty="0" smtClean="0">
                <a:solidFill>
                  <a:srgbClr val="FF0000"/>
                </a:solidFill>
              </a:rPr>
              <a:t>MANN-ELKINS ACT </a:t>
            </a:r>
            <a:r>
              <a:rPr lang="en-US" sz="2000" dirty="0" smtClean="0"/>
              <a:t>– placed telephone telegraph, cable, &amp; wireless companies under the jurisdiction of the ICC (actually became law under Taft)</a:t>
            </a:r>
          </a:p>
          <a:p>
            <a:pPr marL="566928" lvl="3" indent="-457200">
              <a:spcBef>
                <a:spcPts val="400"/>
              </a:spcBef>
              <a:buClr>
                <a:schemeClr val="accent1"/>
              </a:buClr>
              <a:buSzPct val="100000"/>
              <a:buNone/>
            </a:pPr>
            <a:endParaRPr lang="en-US" dirty="0" smtClean="0"/>
          </a:p>
          <a:p>
            <a:pPr marL="566928" lvl="3" indent="-457200">
              <a:spcBef>
                <a:spcPts val="400"/>
              </a:spcBef>
              <a:buClr>
                <a:schemeClr val="accent1"/>
              </a:buClr>
              <a:buSzPct val="100000"/>
              <a:buFont typeface="+mj-lt"/>
              <a:buAutoNum type="alphaUcPeriod" startAt="2"/>
            </a:pPr>
            <a:endParaRPr lang="en-US" sz="2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i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ox(i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normAutofit fontScale="70000" lnSpcReduction="20000"/>
          </a:bodyPr>
          <a:lstStyle/>
          <a:p>
            <a:pPr marL="624078" lvl="0" indent="-514350">
              <a:buSzPct val="100000"/>
              <a:buFont typeface="+mj-lt"/>
              <a:buAutoNum type="alphaUcPeriod"/>
            </a:pPr>
            <a:r>
              <a:rPr lang="en-US" sz="2800" dirty="0" smtClean="0"/>
              <a:t>Roosevelt who found solace &amp; reinvigoration in the West pushed hard to save the natural resources and put millions of acres of forests and water power sites on the National Parks list to protect them from development.</a:t>
            </a:r>
            <a:endParaRPr lang="en-US" sz="2400" dirty="0" smtClean="0"/>
          </a:p>
          <a:p>
            <a:pPr marL="1088136" lvl="2" indent="-457200">
              <a:buFont typeface="+mj-lt"/>
              <a:buAutoNum type="arabicPeriod"/>
            </a:pPr>
            <a:r>
              <a:rPr lang="en-US" sz="2400" dirty="0" smtClean="0"/>
              <a:t>1902 – </a:t>
            </a:r>
            <a:r>
              <a:rPr lang="en-US" sz="2400" dirty="0" smtClean="0">
                <a:solidFill>
                  <a:srgbClr val="FF0000"/>
                </a:solidFill>
              </a:rPr>
              <a:t>THE NEWLANDS RECLAMATION ACT </a:t>
            </a:r>
            <a:r>
              <a:rPr lang="en-US" sz="2400" dirty="0" smtClean="0"/>
              <a:t>– provided that money from the sale of public lands was to be used to build irrigation projects that would reclaim wasteland. Money from the sale of this reclaimed land &amp; water from dams that were built would go into a fund to finance more reclamation projects.</a:t>
            </a:r>
            <a:endParaRPr lang="en-US" sz="2000" dirty="0" smtClean="0"/>
          </a:p>
          <a:p>
            <a:pPr marL="1714500" lvl="5" indent="-342900">
              <a:buFont typeface="+mj-lt"/>
              <a:buAutoNum type="alphaLcParenR"/>
            </a:pPr>
            <a:r>
              <a:rPr lang="en-US" sz="2300" dirty="0" smtClean="0"/>
              <a:t>By 1911 the SHOSHONE DAM &amp; ROOSEVELT DAMS were built and over 200,000 acres of desert land were turned into rich farmland.</a:t>
            </a:r>
          </a:p>
          <a:p>
            <a:pPr marL="1088136" lvl="2" indent="-457200">
              <a:buFont typeface="+mj-lt"/>
              <a:buAutoNum type="arabicPeriod"/>
            </a:pPr>
            <a:r>
              <a:rPr lang="en-US" sz="2400" dirty="0" smtClean="0"/>
              <a:t>1908 – </a:t>
            </a:r>
            <a:r>
              <a:rPr lang="en-US" sz="2400" dirty="0" smtClean="0">
                <a:solidFill>
                  <a:srgbClr val="FF0000"/>
                </a:solidFill>
              </a:rPr>
              <a:t>THE WHITE HOUSE CONSERVATION CONFERENCE </a:t>
            </a:r>
            <a:r>
              <a:rPr lang="en-US" sz="2400" dirty="0" smtClean="0"/>
              <a:t>– was held in May &amp; had very successful results that included the formation of:</a:t>
            </a:r>
            <a:endParaRPr lang="en-US" sz="2000" dirty="0" smtClean="0"/>
          </a:p>
          <a:p>
            <a:pPr marL="1714500" lvl="5" indent="-342900">
              <a:buFont typeface="+mj-lt"/>
              <a:buAutoNum type="alphaLcParenR"/>
            </a:pPr>
            <a:r>
              <a:rPr lang="en-US" sz="2300" dirty="0" smtClean="0"/>
              <a:t>The National Conservation Commission</a:t>
            </a:r>
          </a:p>
          <a:p>
            <a:pPr marL="1714500" lvl="5" indent="-342900">
              <a:buFont typeface="+mj-lt"/>
              <a:buAutoNum type="alphaLcParenR"/>
            </a:pPr>
            <a:r>
              <a:rPr lang="en-US" sz="2300" dirty="0" smtClean="0"/>
              <a:t>And the public was made aware of the need to conserve our natural resources. (History has shown that this topic has come up again in the 1970’s &amp; once again in your lifetime.)</a:t>
            </a:r>
          </a:p>
          <a:p>
            <a:pPr>
              <a:buNone/>
            </a:pPr>
            <a:r>
              <a:rPr lang="en-US" sz="2800" dirty="0" smtClean="0"/>
              <a:t> </a:t>
            </a:r>
            <a:endParaRPr lang="en-US" sz="2400" dirty="0" smtClean="0"/>
          </a:p>
          <a:p>
            <a:r>
              <a:rPr lang="en-US" sz="2300" dirty="0" smtClean="0"/>
              <a:t>(Students should read on their own pages 596 to 598 in the 12</a:t>
            </a:r>
            <a:r>
              <a:rPr lang="en-US" sz="2300" baseline="30000" dirty="0" smtClean="0"/>
              <a:t>th</a:t>
            </a:r>
            <a:r>
              <a:rPr lang="en-US" sz="2300" dirty="0" smtClean="0"/>
              <a:t> edition for more details on Roosevelt’s last years as President)</a:t>
            </a:r>
          </a:p>
          <a:p>
            <a:endParaRPr lang="en-US" dirty="0"/>
          </a:p>
        </p:txBody>
      </p:sp>
      <p:sp>
        <p:nvSpPr>
          <p:cNvPr id="3" name="Title 2"/>
          <p:cNvSpPr>
            <a:spLocks noGrp="1"/>
          </p:cNvSpPr>
          <p:nvPr>
            <p:ph type="title"/>
          </p:nvPr>
        </p:nvSpPr>
        <p:spPr>
          <a:xfrm>
            <a:off x="0" y="0"/>
            <a:ext cx="9144000" cy="990600"/>
          </a:xfrm>
        </p:spPr>
        <p:txBody>
          <a:bodyPr>
            <a:normAutofit fontScale="90000"/>
          </a:bodyPr>
          <a:lstStyle/>
          <a:p>
            <a:r>
              <a:rPr lang="en-US" sz="3100" dirty="0" smtClean="0">
                <a:solidFill>
                  <a:srgbClr val="FF0000"/>
                </a:solidFill>
              </a:rPr>
              <a:t/>
            </a:r>
            <a:br>
              <a:rPr lang="en-US" sz="3100" dirty="0" smtClean="0">
                <a:solidFill>
                  <a:srgbClr val="FF0000"/>
                </a:solidFill>
              </a:rPr>
            </a:br>
            <a:r>
              <a:rPr lang="en-US" sz="3100" dirty="0" smtClean="0">
                <a:solidFill>
                  <a:srgbClr val="FF0000"/>
                </a:solidFill>
              </a:rPr>
              <a:t/>
            </a:r>
            <a:br>
              <a:rPr lang="en-US" sz="3100" dirty="0" smtClean="0">
                <a:solidFill>
                  <a:srgbClr val="FF0000"/>
                </a:solidFill>
              </a:rPr>
            </a:br>
            <a:r>
              <a:rPr lang="en-US" sz="3100" dirty="0" smtClean="0">
                <a:solidFill>
                  <a:srgbClr val="FF0000"/>
                </a:solidFill>
              </a:rPr>
              <a:t> III. ROOSEVELT ON CONSERVATION &amp; PRESERVATION</a:t>
            </a:r>
            <a:r>
              <a:rPr lang="en-US" dirty="0" smtClean="0">
                <a:solidFill>
                  <a:srgbClr val="FF0000"/>
                </a:solidFill>
              </a:rPr>
              <a:t/>
            </a:r>
            <a:br>
              <a:rPr lang="en-US" dirty="0" smtClean="0">
                <a:solidFill>
                  <a:srgbClr val="FF0000"/>
                </a:solidFill>
              </a:rPr>
            </a:b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anim calcmode="lin" valueType="num">
                                      <p:cBhvr>
                                        <p:cTn id="15" dur="5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anim calcmode="lin" valueType="num">
                                      <p:cBhvr>
                                        <p:cTn id="22" dur="5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3"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anim calcmode="lin" valueType="num">
                                      <p:cBhvr>
                                        <p:cTn id="29" dur="5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30"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iterate type="lt">
                                    <p:tmPct val="10000"/>
                                  </p:iterate>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anim calcmode="lin" valueType="num">
                                      <p:cBhvr>
                                        <p:cTn id="36" dur="5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7"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anim calcmode="lin" valueType="num">
                                      <p:cBhvr>
                                        <p:cTn id="43" dur="5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44" dur="500" fill="hold"/>
                                        <p:tgtEl>
                                          <p:spTgt spid="2">
                                            <p:txEl>
                                              <p:pRg st="5" end="5"/>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iterate type="lt">
                                    <p:tmPct val="10000"/>
                                  </p:iterate>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500"/>
                                        <p:tgtEl>
                                          <p:spTgt spid="2">
                                            <p:txEl>
                                              <p:pRg st="6" end="6"/>
                                            </p:txEl>
                                          </p:spTgt>
                                        </p:tgtEl>
                                      </p:cBhvr>
                                    </p:animEffect>
                                    <p:anim calcmode="lin" valueType="num">
                                      <p:cBhvr>
                                        <p:cTn id="48" dur="5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49" dur="5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iterate type="lt">
                                    <p:tmPct val="10000"/>
                                  </p:iterate>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500"/>
                                        <p:tgtEl>
                                          <p:spTgt spid="2">
                                            <p:txEl>
                                              <p:pRg st="7" end="7"/>
                                            </p:txEl>
                                          </p:spTgt>
                                        </p:tgtEl>
                                      </p:cBhvr>
                                    </p:animEffect>
                                    <p:anim calcmode="lin" valueType="num">
                                      <p:cBhvr>
                                        <p:cTn id="55" dur="5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56" dur="5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791200"/>
          </a:xfrm>
        </p:spPr>
        <p:txBody>
          <a:bodyPr>
            <a:normAutofit fontScale="92500" lnSpcReduction="20000"/>
          </a:bodyPr>
          <a:lstStyle/>
          <a:p>
            <a:pPr marL="624078" indent="-514350">
              <a:buSzPct val="100000"/>
              <a:buFont typeface="+mj-lt"/>
              <a:buAutoNum type="alphaUcPeriod"/>
            </a:pPr>
            <a:r>
              <a:rPr lang="en-US" sz="3000" dirty="0" smtClean="0"/>
              <a:t>William Howard Taft was Roosevelt’s most trusted lieutenant &amp; Teddy’s handpicked successor for the Presidency.</a:t>
            </a:r>
            <a:endParaRPr lang="en-US" sz="2600" dirty="0" smtClean="0"/>
          </a:p>
          <a:p>
            <a:pPr marL="736092" lvl="1" indent="-342900">
              <a:buFont typeface="+mj-lt"/>
              <a:buAutoNum type="arabicPeriod"/>
            </a:pPr>
            <a:r>
              <a:rPr lang="en-US" dirty="0" smtClean="0"/>
              <a:t>Among Taft’s progressive reforms were:</a:t>
            </a:r>
          </a:p>
          <a:p>
            <a:pPr marL="1257300" lvl="3" indent="-342900">
              <a:buFont typeface="+mj-lt"/>
              <a:buAutoNum type="alphaLcParenR"/>
            </a:pPr>
            <a:r>
              <a:rPr lang="en-US" dirty="0" smtClean="0"/>
              <a:t>90 antitrust suits brought to the courts</a:t>
            </a:r>
          </a:p>
          <a:p>
            <a:pPr marL="1257300" lvl="3" indent="-342900">
              <a:buFont typeface="+mj-lt"/>
              <a:buAutoNum type="alphaLcParenR"/>
            </a:pPr>
            <a:r>
              <a:rPr lang="en-US" dirty="0" smtClean="0"/>
              <a:t>MANN-ELKINS ACT passed</a:t>
            </a:r>
          </a:p>
          <a:p>
            <a:pPr marL="1257300" lvl="3" indent="-342900">
              <a:buFont typeface="+mj-lt"/>
              <a:buAutoNum type="alphaLcParenR"/>
            </a:pPr>
            <a:r>
              <a:rPr lang="en-US" dirty="0" smtClean="0"/>
              <a:t>16</a:t>
            </a:r>
            <a:r>
              <a:rPr lang="en-US" baseline="30000" dirty="0" smtClean="0"/>
              <a:t>th</a:t>
            </a:r>
            <a:r>
              <a:rPr lang="en-US" dirty="0" smtClean="0"/>
              <a:t> amendment became law (which is considered a progressive reform b/c it authorized a national tax based on income &amp; on a graduated scale – those with more paid more.)</a:t>
            </a:r>
          </a:p>
          <a:p>
            <a:pPr marL="736092" lvl="1" indent="-342900">
              <a:buFont typeface="+mj-lt"/>
              <a:buAutoNum type="arabicPeriod"/>
            </a:pPr>
            <a:r>
              <a:rPr lang="en-US" dirty="0" smtClean="0"/>
              <a:t>Taft angered the progressives when he sided with the conservatives over the following events.</a:t>
            </a:r>
          </a:p>
          <a:p>
            <a:pPr marL="1257300" lvl="3" indent="-342900">
              <a:buFont typeface="+mj-lt"/>
              <a:buAutoNum type="alphaLcParenR"/>
            </a:pPr>
            <a:r>
              <a:rPr lang="en-US" dirty="0" smtClean="0"/>
              <a:t>PAYNE ALDRICH TARIFF – it raised tariff rates on imported goods to a new high; helping American industry but hurting the American people</a:t>
            </a:r>
          </a:p>
          <a:p>
            <a:pPr marL="1257300" lvl="3" indent="-342900">
              <a:buFont typeface="+mj-lt"/>
              <a:buAutoNum type="alphaLcParenR"/>
            </a:pPr>
            <a:r>
              <a:rPr lang="en-US" dirty="0" smtClean="0"/>
              <a:t>Ballinger-Pinchot Controversy (pages 599 &amp; 600) in short: GIFFORD PINCHOT was the head of the US Forest Service and an ardent conservationist. RICHARD BALLINGER was the Sec. of the Interior appt. by Taft.</a:t>
            </a:r>
          </a:p>
          <a:p>
            <a:pPr marL="1543050" lvl="4" indent="-400050">
              <a:buFont typeface="+mj-lt"/>
              <a:buAutoNum type="romanLcPeriod"/>
            </a:pPr>
            <a:r>
              <a:rPr lang="en-US" sz="1500" dirty="0" smtClean="0"/>
              <a:t>Pinchot publicly stated that Ballinger was selling public lands to private companies for profit. Taft fired him.</a:t>
            </a:r>
          </a:p>
          <a:p>
            <a:endParaRPr lang="en-US" dirty="0"/>
          </a:p>
        </p:txBody>
      </p:sp>
      <p:sp>
        <p:nvSpPr>
          <p:cNvPr id="3" name="Title 2"/>
          <p:cNvSpPr>
            <a:spLocks noGrp="1"/>
          </p:cNvSpPr>
          <p:nvPr>
            <p:ph type="title"/>
          </p:nvPr>
        </p:nvSpPr>
        <p:spPr>
          <a:xfrm>
            <a:off x="0" y="0"/>
            <a:ext cx="9144000" cy="838200"/>
          </a:xfrm>
        </p:spPr>
        <p:txBody>
          <a:bodyPr>
            <a:normAutofit fontScale="90000"/>
          </a:bodyPr>
          <a:lstStyle/>
          <a:p>
            <a:r>
              <a:rPr lang="en-US" sz="2700" dirty="0" smtClean="0">
                <a:solidFill>
                  <a:srgbClr val="FF0000"/>
                </a:solidFill>
              </a:rPr>
              <a:t/>
            </a:r>
            <a:br>
              <a:rPr lang="en-US" sz="2700" dirty="0" smtClean="0">
                <a:solidFill>
                  <a:srgbClr val="FF0000"/>
                </a:solidFill>
              </a:rPr>
            </a:br>
            <a:r>
              <a:rPr lang="en-US" sz="2700" dirty="0" smtClean="0">
                <a:solidFill>
                  <a:srgbClr val="FF0000"/>
                </a:solidFill>
              </a:rPr>
              <a:t/>
            </a:r>
            <a:br>
              <a:rPr lang="en-US" sz="2700" dirty="0" smtClean="0">
                <a:solidFill>
                  <a:srgbClr val="FF0000"/>
                </a:solidFill>
              </a:rPr>
            </a:br>
            <a:r>
              <a:rPr lang="en-US" sz="2700" dirty="0" smtClean="0">
                <a:solidFill>
                  <a:srgbClr val="FF0000"/>
                </a:solidFill>
              </a:rPr>
              <a:t>SECTION 2 – THE TROUBLED SUCCESSION</a:t>
            </a:r>
            <a:br>
              <a:rPr lang="en-US" sz="2700" dirty="0" smtClean="0">
                <a:solidFill>
                  <a:srgbClr val="FF0000"/>
                </a:solidFill>
              </a:rPr>
            </a:br>
            <a:r>
              <a:rPr lang="en-US" sz="2700" dirty="0" smtClean="0">
                <a:solidFill>
                  <a:srgbClr val="FF0000"/>
                </a:solidFill>
              </a:rPr>
              <a:t>I.   TAFT TAKES OVER &amp; ANGERS THE PROGRESSIVES</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heckerboard(across)">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heckerboard(across)">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heckerboard(across)">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heckerboard(across)">
                                      <p:cBhvr>
                                        <p:cTn id="42" dur="500"/>
                                        <p:tgtEl>
                                          <p:spTgt spid="2">
                                            <p:txEl>
                                              <p:pRg st="7" end="7"/>
                                            </p:txEl>
                                          </p:spTgt>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checkerboard(across)">
                                      <p:cBhvr>
                                        <p:cTn id="4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aft golfing.bmp"/>
          <p:cNvPicPr>
            <a:picLocks noGrp="1" noChangeAspect="1"/>
          </p:cNvPicPr>
          <p:nvPr>
            <p:ph idx="1"/>
          </p:nvPr>
        </p:nvPicPr>
        <p:blipFill>
          <a:blip r:embed="rId2" cstate="print"/>
          <a:stretch>
            <a:fillRect/>
          </a:stretch>
        </p:blipFill>
        <p:spPr>
          <a:xfrm>
            <a:off x="0" y="-152400"/>
            <a:ext cx="9144000" cy="701421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541</TotalTime>
  <Words>2687</Words>
  <Application>Microsoft Office PowerPoint</Application>
  <PresentationFormat>On-screen Show (4:3)</PresentationFormat>
  <Paragraphs>157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Chapter 22   The Battle for National Reform </vt:lpstr>
      <vt:lpstr> Section 1 – Theodore Roosevelt &amp; the Modern Presidency </vt:lpstr>
      <vt:lpstr>PowerPoint Presentation</vt:lpstr>
      <vt:lpstr>PowerPoint Presentation</vt:lpstr>
      <vt:lpstr>  II. Government, Capital, Labor &amp; the Square Deal </vt:lpstr>
      <vt:lpstr>PowerPoint Presentation</vt:lpstr>
      <vt:lpstr>   III. ROOSEVELT ON CONSERVATION &amp; PRESERVATION </vt:lpstr>
      <vt:lpstr>  SECTION 2 – THE TROUBLED SUCCESSION I.   TAFT TAKES OVER &amp; ANGERS THE PROGRESSIVES </vt:lpstr>
      <vt:lpstr>PowerPoint Presentation</vt:lpstr>
      <vt:lpstr>PowerPoint Presentation</vt:lpstr>
      <vt:lpstr>PowerPoint Presentation</vt:lpstr>
      <vt:lpstr>“Uncle” Joe Cannon – upon his retirement from Congress 1923</vt:lpstr>
      <vt:lpstr> II. Roosevelt versus Taft </vt:lpstr>
      <vt:lpstr>PowerPoint Presentation</vt:lpstr>
      <vt:lpstr>PowerPoint Presentation</vt:lpstr>
      <vt:lpstr>PowerPoint Presentation</vt:lpstr>
      <vt:lpstr>PowerPoint Presentation</vt:lpstr>
      <vt:lpstr>Section 3 – Woodrow Wilson &amp; the New Freedom I.  Woodrow Wilson’s New Freedom</vt:lpstr>
      <vt:lpstr>PowerPoint Presentation</vt:lpstr>
      <vt:lpstr>PowerPoint Presentation</vt:lpstr>
      <vt:lpstr>PowerPoint Presentation</vt:lpstr>
      <vt:lpstr>The 2nd ½ of the chapter deals w/ foreign affairs under these Presidents.</vt:lpstr>
      <vt:lpstr>PowerPoint Presentation</vt:lpstr>
      <vt:lpstr>PowerPoint Presentation</vt:lpstr>
      <vt:lpstr>PowerPoint Presentation</vt:lpstr>
      <vt:lpstr> III. Taft &amp; “Dollar Diplomacy” </vt:lpstr>
      <vt:lpstr> IV. Diplomacy &amp; Morality in Foreign Affairs under Wilson </vt:lpstr>
      <vt:lpstr>PowerPoint Presentation</vt:lpstr>
      <vt:lpstr>PowerPoint Presentation</vt:lpstr>
      <vt:lpstr>PowerPoint Presentation</vt:lpstr>
      <vt:lpstr>PowerPoint Presentation</vt:lpstr>
    </vt:vector>
  </TitlesOfParts>
  <Company>WTPS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The Battle for National Reform</dc:title>
  <dc:creator>dcarchidi</dc:creator>
  <cp:lastModifiedBy>Debbie Carchidi</cp:lastModifiedBy>
  <cp:revision>81</cp:revision>
  <dcterms:created xsi:type="dcterms:W3CDTF">2010-10-04T11:42:02Z</dcterms:created>
  <dcterms:modified xsi:type="dcterms:W3CDTF">2015-10-19T12:30:49Z</dcterms:modified>
</cp:coreProperties>
</file>