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58" r:id="rId5"/>
    <p:sldId id="259" r:id="rId6"/>
    <p:sldId id="260" r:id="rId7"/>
    <p:sldId id="261" r:id="rId8"/>
    <p:sldId id="262" r:id="rId9"/>
    <p:sldId id="263" r:id="rId10"/>
    <p:sldId id="264" r:id="rId11"/>
    <p:sldId id="269" r:id="rId12"/>
    <p:sldId id="267" r:id="rId13"/>
    <p:sldId id="265" r:id="rId14"/>
    <p:sldId id="266" r:id="rId15"/>
    <p:sldId id="270" r:id="rId16"/>
    <p:sldId id="329" r:id="rId17"/>
    <p:sldId id="271" r:id="rId18"/>
    <p:sldId id="330" r:id="rId19"/>
    <p:sldId id="272" r:id="rId20"/>
    <p:sldId id="273" r:id="rId21"/>
    <p:sldId id="274" r:id="rId22"/>
    <p:sldId id="275" r:id="rId23"/>
    <p:sldId id="276" r:id="rId24"/>
    <p:sldId id="277" r:id="rId25"/>
    <p:sldId id="278" r:id="rId26"/>
    <p:sldId id="331" r:id="rId27"/>
    <p:sldId id="279" r:id="rId28"/>
    <p:sldId id="280" r:id="rId29"/>
    <p:sldId id="283" r:id="rId30"/>
    <p:sldId id="281" r:id="rId31"/>
    <p:sldId id="282" r:id="rId32"/>
    <p:sldId id="303" r:id="rId33"/>
    <p:sldId id="304" r:id="rId34"/>
    <p:sldId id="305" r:id="rId35"/>
    <p:sldId id="306" r:id="rId36"/>
    <p:sldId id="307" r:id="rId37"/>
    <p:sldId id="308" r:id="rId38"/>
    <p:sldId id="309" r:id="rId39"/>
    <p:sldId id="310" r:id="rId40"/>
    <p:sldId id="311" r:id="rId41"/>
    <p:sldId id="312" r:id="rId42"/>
    <p:sldId id="313" r:id="rId43"/>
    <p:sldId id="328"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284" r:id="rId59"/>
    <p:sldId id="285" r:id="rId60"/>
    <p:sldId id="286" r:id="rId61"/>
    <p:sldId id="287" r:id="rId62"/>
    <p:sldId id="288" r:id="rId63"/>
    <p:sldId id="290" r:id="rId64"/>
    <p:sldId id="292" r:id="rId65"/>
    <p:sldId id="293" r:id="rId66"/>
    <p:sldId id="294" r:id="rId67"/>
    <p:sldId id="295" r:id="rId68"/>
    <p:sldId id="297" r:id="rId69"/>
    <p:sldId id="298" r:id="rId70"/>
    <p:sldId id="300" r:id="rId71"/>
    <p:sldId id="30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869" autoAdjust="0"/>
  </p:normalViewPr>
  <p:slideViewPr>
    <p:cSldViewPr>
      <p:cViewPr>
        <p:scale>
          <a:sx n="60" d="100"/>
          <a:sy n="60" d="100"/>
        </p:scale>
        <p:origin x="-1464" y="-102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F6D88F2-27C1-4A8A-AA1A-4315CEDFFC33}" type="datetimeFigureOut">
              <a:rPr lang="en-US" smtClean="0"/>
              <a:pPr/>
              <a:t>4/15/2015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24BFB09-7C08-47AD-8927-54C814D98F74}"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D88F2-27C1-4A8A-AA1A-4315CEDFFC33}"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D88F2-27C1-4A8A-AA1A-4315CEDFFC33}"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D88F2-27C1-4A8A-AA1A-4315CEDFFC33}"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D88F2-27C1-4A8A-AA1A-4315CEDFFC33}"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6D88F2-27C1-4A8A-AA1A-4315CEDFFC33}"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BFB09-7C08-47AD-8927-54C814D98F7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6D88F2-27C1-4A8A-AA1A-4315CEDFFC33}"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D88F2-27C1-4A8A-AA1A-4315CEDFFC33}"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88F2-27C1-4A8A-AA1A-4315CEDFFC33}"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6D88F2-27C1-4A8A-AA1A-4315CEDFFC33}" type="datetimeFigureOut">
              <a:rPr lang="en-US" smtClean="0"/>
              <a:pPr/>
              <a:t>4/15/2015</a:t>
            </a:fld>
            <a:endParaRPr lang="en-US"/>
          </a:p>
        </p:txBody>
      </p:sp>
      <p:sp>
        <p:nvSpPr>
          <p:cNvPr id="7" name="Slide Number Placeholder 6"/>
          <p:cNvSpPr>
            <a:spLocks noGrp="1"/>
          </p:cNvSpPr>
          <p:nvPr>
            <p:ph type="sldNum" sz="quarter" idx="12"/>
          </p:nvPr>
        </p:nvSpPr>
        <p:spPr/>
        <p:txBody>
          <a:bodyPr/>
          <a:lstStyle/>
          <a:p>
            <a:fld id="{924BFB09-7C08-47AD-8927-54C814D98F7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D88F2-27C1-4A8A-AA1A-4315CEDFFC33}" type="datetimeFigureOut">
              <a:rPr lang="en-US" smtClean="0"/>
              <a:pPr/>
              <a:t>4/15/2015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24BFB09-7C08-47AD-8927-54C814D98F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F6D88F2-27C1-4A8A-AA1A-4315CEDFFC33}" type="datetimeFigureOut">
              <a:rPr lang="en-US" smtClean="0"/>
              <a:pPr/>
              <a:t>4/15/2015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24BFB09-7C08-47AD-8927-54C814D98F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31:  Conservatism</a:t>
            </a:r>
            <a:endParaRPr lang="en-US" dirty="0"/>
          </a:p>
        </p:txBody>
      </p:sp>
      <p:sp>
        <p:nvSpPr>
          <p:cNvPr id="3" name="Subtitle 2"/>
          <p:cNvSpPr>
            <a:spLocks noGrp="1"/>
          </p:cNvSpPr>
          <p:nvPr>
            <p:ph type="subTitle" idx="1"/>
          </p:nvPr>
        </p:nvSpPr>
        <p:spPr/>
        <p:txBody>
          <a:bodyPr>
            <a:normAutofit/>
          </a:bodyPr>
          <a:lstStyle/>
          <a:p>
            <a:r>
              <a:rPr lang="en-US" dirty="0" smtClean="0"/>
              <a:t>By:  Ai Hue Nguyen, Morgan Riccobene, Vasiliki Dinoulis, and Julia Dunn </a:t>
            </a:r>
          </a:p>
          <a:p>
            <a:r>
              <a:rPr lang="en-US" dirty="0" smtClean="0"/>
              <a:t>Period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
            <a:ext cx="7024744" cy="1143000"/>
          </a:xfrm>
        </p:spPr>
        <p:txBody>
          <a:bodyPr/>
          <a:lstStyle/>
          <a:p>
            <a:r>
              <a:rPr lang="en-US" dirty="0" smtClean="0"/>
              <a:t>The Watergate Scandal</a:t>
            </a:r>
            <a:endParaRPr lang="en-US" dirty="0"/>
          </a:p>
        </p:txBody>
      </p:sp>
      <p:sp>
        <p:nvSpPr>
          <p:cNvPr id="3" name="Content Placeholder 2"/>
          <p:cNvSpPr>
            <a:spLocks noGrp="1"/>
          </p:cNvSpPr>
          <p:nvPr>
            <p:ph idx="1"/>
          </p:nvPr>
        </p:nvSpPr>
        <p:spPr>
          <a:xfrm>
            <a:off x="1043492" y="1143000"/>
            <a:ext cx="6777317" cy="3508977"/>
          </a:xfrm>
        </p:spPr>
        <p:txBody>
          <a:bodyPr>
            <a:noAutofit/>
          </a:bodyPr>
          <a:lstStyle/>
          <a:p>
            <a:pPr lvl="0"/>
            <a:r>
              <a:rPr lang="en-US" sz="1500" dirty="0"/>
              <a:t>Nixon’s cover-up lasted long enough to ensure his reelection victory against </a:t>
            </a:r>
            <a:r>
              <a:rPr lang="en-US" sz="1500" b="1" dirty="0"/>
              <a:t>George S. McGovern, the Democratic nominee, who was perceived as an anti-establishment candidate</a:t>
            </a:r>
            <a:r>
              <a:rPr lang="en-US" sz="1500" dirty="0"/>
              <a:t>.  </a:t>
            </a:r>
            <a:endParaRPr lang="en-US" sz="1500" dirty="0" smtClean="0"/>
          </a:p>
          <a:p>
            <a:pPr lvl="0"/>
            <a:r>
              <a:rPr lang="en-US" sz="1500" dirty="0" smtClean="0"/>
              <a:t>However</a:t>
            </a:r>
            <a:r>
              <a:rPr lang="en-US" sz="1500" dirty="0"/>
              <a:t>, the scandal began unfolding over the next few months, and the Senate appointed a special committee to investigate what became known as the “Watergate scandal”. </a:t>
            </a:r>
            <a:endParaRPr lang="en-US" sz="1500" dirty="0" smtClean="0"/>
          </a:p>
          <a:p>
            <a:pPr lvl="1"/>
            <a:r>
              <a:rPr lang="en-US" sz="1500" b="1" dirty="0" smtClean="0"/>
              <a:t>John </a:t>
            </a:r>
            <a:r>
              <a:rPr lang="en-US" sz="1500" b="1" dirty="0" err="1" smtClean="0"/>
              <a:t>Ehrlichman</a:t>
            </a:r>
            <a:r>
              <a:rPr lang="en-US" sz="1500" b="1" dirty="0" smtClean="0"/>
              <a:t> and H.R. </a:t>
            </a:r>
            <a:r>
              <a:rPr lang="en-US" sz="1500" b="1" dirty="0" err="1" smtClean="0"/>
              <a:t>Haldeman</a:t>
            </a:r>
            <a:r>
              <a:rPr lang="en-US" sz="1500" b="1" dirty="0" smtClean="0"/>
              <a:t>, close Nixon associates, </a:t>
            </a:r>
            <a:r>
              <a:rPr lang="en-US" sz="1500" dirty="0" smtClean="0"/>
              <a:t>were forced to resign as the events of the scandal began to surface. </a:t>
            </a:r>
            <a:endParaRPr lang="en-US" sz="1500" dirty="0"/>
          </a:p>
          <a:p>
            <a:pPr lvl="0"/>
            <a:r>
              <a:rPr lang="en-US" sz="1500" dirty="0"/>
              <a:t>Nixon’s guilt was proven by tape recordings of conversations in the Oval Office, which Nixon originally tried to withhold but which the Supreme Court ruled had to be turned over</a:t>
            </a:r>
            <a:r>
              <a:rPr lang="en-US" sz="1500" dirty="0" smtClean="0"/>
              <a:t>.</a:t>
            </a:r>
          </a:p>
          <a:p>
            <a:pPr lvl="1"/>
            <a:r>
              <a:rPr lang="en-US" sz="1500" b="1" dirty="0" smtClean="0"/>
              <a:t>Serving as special prosecutors in the Watergate case were </a:t>
            </a:r>
            <a:r>
              <a:rPr lang="en-US" sz="1500" b="1" u="sng" dirty="0" smtClean="0"/>
              <a:t>Leon Jaworsky</a:t>
            </a:r>
            <a:r>
              <a:rPr lang="en-US" sz="1500" b="1" dirty="0" smtClean="0"/>
              <a:t>, </a:t>
            </a:r>
            <a:r>
              <a:rPr lang="en-US" sz="1500" dirty="0" smtClean="0"/>
              <a:t>appointed to replace Archibald Cox whom Nixon fired, and Judge </a:t>
            </a:r>
            <a:r>
              <a:rPr lang="en-US" sz="1500" b="1" u="sng" dirty="0" smtClean="0"/>
              <a:t>John Sirica</a:t>
            </a:r>
            <a:r>
              <a:rPr lang="en-US" sz="1500" dirty="0" smtClean="0"/>
              <a:t>. </a:t>
            </a:r>
          </a:p>
          <a:p>
            <a:pPr lvl="0"/>
            <a:r>
              <a:rPr lang="en-US" sz="1500" dirty="0" smtClean="0"/>
              <a:t>The </a:t>
            </a:r>
            <a:r>
              <a:rPr lang="en-US" sz="1500" dirty="0"/>
              <a:t>culmination of the scandal was Nixon’s resignation from presidency.  </a:t>
            </a:r>
          </a:p>
          <a:p>
            <a:pPr lvl="0"/>
            <a:r>
              <a:rPr lang="en-US" sz="1500" dirty="0"/>
              <a:t>Overall, </a:t>
            </a:r>
            <a:r>
              <a:rPr lang="en-US" sz="1500" b="1" dirty="0"/>
              <a:t>the scandal demonstrated </a:t>
            </a:r>
            <a:r>
              <a:rPr lang="en-US" sz="1500" b="1" dirty="0" smtClean="0"/>
              <a:t>the strength of America’s basic governmental institutions, </a:t>
            </a:r>
            <a:r>
              <a:rPr lang="en-US" sz="1500" dirty="0"/>
              <a:t>showing that </a:t>
            </a:r>
            <a:r>
              <a:rPr lang="en-US" sz="1500" dirty="0" smtClean="0"/>
              <a:t>investigative </a:t>
            </a:r>
            <a:r>
              <a:rPr lang="en-US" sz="1500" dirty="0"/>
              <a:t>reporting could reveal even the most closely guarded executive secrets and that the impeachment process </a:t>
            </a:r>
            <a:r>
              <a:rPr lang="en-US" sz="1500" dirty="0" smtClean="0"/>
              <a:t>made Nixon’s fate inevitable. </a:t>
            </a:r>
            <a:endParaRPr lang="en-US" sz="1500" dirty="0"/>
          </a:p>
          <a:p>
            <a:endParaRPr lang="en-US"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72-us-election-results.jpg"/>
          <p:cNvPicPr>
            <a:picLocks noChangeAspect="1"/>
          </p:cNvPicPr>
          <p:nvPr/>
        </p:nvPicPr>
        <p:blipFill>
          <a:blip r:embed="rId2" cstate="print"/>
          <a:stretch>
            <a:fillRect/>
          </a:stretch>
        </p:blipFill>
        <p:spPr>
          <a:xfrm>
            <a:off x="381000" y="990600"/>
            <a:ext cx="8481084" cy="4565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dirty="0" smtClean="0"/>
              <a:t>The Watergate Scandal</a:t>
            </a:r>
            <a:endParaRPr lang="en-US" dirty="0"/>
          </a:p>
        </p:txBody>
      </p:sp>
      <p:pic>
        <p:nvPicPr>
          <p:cNvPr id="4" name="Content Placeholder 3" descr="watergate scandal.jpeg"/>
          <p:cNvPicPr>
            <a:picLocks noGrp="1" noChangeAspect="1"/>
          </p:cNvPicPr>
          <p:nvPr>
            <p:ph idx="1"/>
          </p:nvPr>
        </p:nvPicPr>
        <p:blipFill>
          <a:blip r:embed="rId2" cstate="print"/>
          <a:stretch>
            <a:fillRect/>
          </a:stretch>
        </p:blipFill>
        <p:spPr>
          <a:xfrm>
            <a:off x="2438400" y="1295400"/>
            <a:ext cx="4443222" cy="3733800"/>
          </a:xfrm>
        </p:spPr>
      </p:pic>
      <p:sp>
        <p:nvSpPr>
          <p:cNvPr id="5" name="TextBox 4"/>
          <p:cNvSpPr txBox="1"/>
          <p:nvPr/>
        </p:nvSpPr>
        <p:spPr>
          <a:xfrm>
            <a:off x="1371600" y="5334000"/>
            <a:ext cx="6324600" cy="646331"/>
          </a:xfrm>
          <a:prstGeom prst="rect">
            <a:avLst/>
          </a:prstGeom>
          <a:noFill/>
        </p:spPr>
        <p:txBody>
          <a:bodyPr wrap="square" rtlCol="0">
            <a:spAutoFit/>
          </a:bodyPr>
          <a:lstStyle/>
          <a:p>
            <a:r>
              <a:rPr lang="en-US" b="1" dirty="0" smtClean="0"/>
              <a:t>This photo shows Nixon in one of his desperate gambles to avoid impeachment for the events of the Watergate scandal.</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276"/>
            <a:ext cx="7024744" cy="1143000"/>
          </a:xfrm>
        </p:spPr>
        <p:txBody>
          <a:bodyPr/>
          <a:lstStyle/>
          <a:p>
            <a:r>
              <a:rPr lang="en-US" dirty="0" smtClean="0"/>
              <a:t>War and Oil</a:t>
            </a:r>
            <a:endParaRPr lang="en-US" dirty="0"/>
          </a:p>
        </p:txBody>
      </p:sp>
      <p:sp>
        <p:nvSpPr>
          <p:cNvPr id="3" name="Content Placeholder 2"/>
          <p:cNvSpPr>
            <a:spLocks noGrp="1"/>
          </p:cNvSpPr>
          <p:nvPr>
            <p:ph idx="1"/>
          </p:nvPr>
        </p:nvSpPr>
        <p:spPr>
          <a:xfrm>
            <a:off x="457200" y="1371600"/>
            <a:ext cx="8229600" cy="4678363"/>
          </a:xfrm>
        </p:spPr>
        <p:txBody>
          <a:bodyPr>
            <a:normAutofit lnSpcReduction="10000"/>
          </a:bodyPr>
          <a:lstStyle/>
          <a:p>
            <a:pPr lvl="0"/>
            <a:r>
              <a:rPr lang="en-US" dirty="0"/>
              <a:t>On October 6, 1973, after experiencing a decade of tension with the Israelis, Arab nations Egypt and Syria launched a surprise attack against Israel.  The Arabs won early battles but soon lost their initiative and would have succumbed to defeat by the Israelis if Nixon and Kissinger, fearing that an Israeli victory would further destabilize the Middle East, had not intervened. </a:t>
            </a:r>
          </a:p>
          <a:p>
            <a:pPr lvl="0"/>
            <a:r>
              <a:rPr lang="en-US" dirty="0"/>
              <a:t>The American diplomatic victory was short-lived, </a:t>
            </a:r>
            <a:r>
              <a:rPr lang="en-US" dirty="0" smtClean="0"/>
              <a:t>however, as it was quickly followed by </a:t>
            </a:r>
            <a:r>
              <a:rPr lang="en-US" b="1" dirty="0" smtClean="0"/>
              <a:t>the Arab oil boycott, which was precipitated by the Yom Kippur War.</a:t>
            </a:r>
            <a:r>
              <a:rPr lang="en-US" dirty="0" smtClean="0"/>
              <a:t>  The boycott led to major economic crisis in the U.S..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War and Oil</a:t>
            </a:r>
            <a:endParaRPr lang="en-US" dirty="0"/>
          </a:p>
        </p:txBody>
      </p:sp>
      <p:sp>
        <p:nvSpPr>
          <p:cNvPr id="3" name="Content Placeholder 2"/>
          <p:cNvSpPr>
            <a:spLocks noGrp="1"/>
          </p:cNvSpPr>
          <p:nvPr>
            <p:ph idx="1"/>
          </p:nvPr>
        </p:nvSpPr>
        <p:spPr>
          <a:xfrm>
            <a:off x="457200" y="1143000"/>
            <a:ext cx="8229600" cy="4525963"/>
          </a:xfrm>
        </p:spPr>
        <p:txBody>
          <a:bodyPr>
            <a:normAutofit fontScale="25000" lnSpcReduction="20000"/>
          </a:bodyPr>
          <a:lstStyle/>
          <a:p>
            <a:pPr lvl="0">
              <a:buNone/>
            </a:pPr>
            <a:r>
              <a:rPr lang="en-US" sz="7200" dirty="0" smtClean="0"/>
              <a:t>The Arab Oil Boycott: </a:t>
            </a:r>
          </a:p>
          <a:p>
            <a:pPr marL="342900" lvl="1" indent="-342900">
              <a:buFont typeface="Arial" pitchFamily="34" charset="0"/>
              <a:buChar char="•"/>
            </a:pPr>
            <a:r>
              <a:rPr lang="en-US" sz="7200" dirty="0" smtClean="0"/>
              <a:t>As a circumstance of the Yom Kippur War, the Arab members of the </a:t>
            </a:r>
            <a:r>
              <a:rPr lang="en-US" sz="7200" b="1" dirty="0" smtClean="0"/>
              <a:t>Organization of Petroleum Exporting countries (OPEC)—the organization most responsible for raising petroleum prices in the 1970s—</a:t>
            </a:r>
            <a:r>
              <a:rPr lang="en-US" sz="7200" dirty="0" smtClean="0"/>
              <a:t>began cuts in oil production in an effort to get Israel to return the lands it had taken in 1967.  </a:t>
            </a:r>
          </a:p>
          <a:p>
            <a:pPr marL="342900" lvl="1" indent="-342900">
              <a:buFont typeface="Arial" pitchFamily="34" charset="0"/>
              <a:buChar char="•"/>
            </a:pPr>
            <a:r>
              <a:rPr lang="en-US" sz="7200" dirty="0" smtClean="0"/>
              <a:t>When Nixon responded by sending an emergency aid package to Israel, Saudi Arabia cut off oil shipments to the United States. </a:t>
            </a:r>
          </a:p>
          <a:p>
            <a:pPr lvl="0"/>
            <a:r>
              <a:rPr lang="en-US" sz="7200" dirty="0" smtClean="0"/>
              <a:t>The </a:t>
            </a:r>
            <a:r>
              <a:rPr lang="en-US" sz="7200" dirty="0"/>
              <a:t>Arab oil embargo had an extremely detrimental effect on the American </a:t>
            </a:r>
            <a:r>
              <a:rPr lang="en-US" sz="7200" dirty="0" smtClean="0"/>
              <a:t>economy. </a:t>
            </a:r>
          </a:p>
          <a:p>
            <a:pPr lvl="1"/>
            <a:r>
              <a:rPr lang="en-US" sz="7200" b="1" dirty="0" smtClean="0"/>
              <a:t>Led to dramatic increase in international oil prices, the greatest challenge faced by the Nixon administration</a:t>
            </a:r>
          </a:p>
          <a:p>
            <a:pPr lvl="1"/>
            <a:r>
              <a:rPr lang="en-US" sz="7200" b="1" dirty="0" smtClean="0"/>
              <a:t>Most grave consequence was inflation throughout America</a:t>
            </a:r>
            <a:endParaRPr lang="en-US" sz="7200" b="1" dirty="0"/>
          </a:p>
          <a:p>
            <a:pPr lvl="0"/>
            <a:r>
              <a:rPr lang="en-US" sz="7200" dirty="0"/>
              <a:t>Nixon responded by asking Americans to take a series of temporary measures, including turning down thermostats in offices and homes and avoiding driving for enjoyment. </a:t>
            </a:r>
          </a:p>
          <a:p>
            <a:pPr lvl="0"/>
            <a:r>
              <a:rPr lang="en-US" sz="7200" dirty="0"/>
              <a:t>In March, Kissinger negotiated an Israeli pullback in the Sinai, resulting in the end of the Arab oil embargo.  The American public relaxed, and gasoline grew plentiful once again. </a:t>
            </a:r>
          </a:p>
          <a:p>
            <a:pPr lvl="0"/>
            <a:r>
              <a:rPr lang="en-US" sz="7200" dirty="0"/>
              <a:t>However, the energy crisis continued to be a problem after the embargo.  The United States, which had previously based its life on abundance and expansion, was now faced with the reality of limited resources and economic stagflation.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81000"/>
          </a:xfrm>
        </p:spPr>
        <p:txBody>
          <a:bodyPr>
            <a:normAutofit fontScale="90000"/>
          </a:bodyPr>
          <a:lstStyle/>
          <a:p>
            <a:pPr marL="0" marR="0">
              <a:lnSpc>
                <a:spcPct val="115000"/>
              </a:lnSpc>
              <a:spcBef>
                <a:spcPts val="0"/>
              </a:spcBef>
              <a:spcAft>
                <a:spcPts val="1000"/>
              </a:spcAft>
            </a:pPr>
            <a:r>
              <a:rPr lang="en-US" sz="4900" dirty="0">
                <a:ea typeface="Calibri"/>
                <a:cs typeface="Times New Roman"/>
              </a:rPr>
              <a:t>The Great Inflation</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609600" y="1371600"/>
            <a:ext cx="8001000" cy="5105400"/>
          </a:xfrm>
        </p:spPr>
        <p:txBody>
          <a:bodyPr>
            <a:normAutofit/>
          </a:bodyPr>
          <a:lstStyle/>
          <a:p>
            <a:pPr marL="0" marR="0">
              <a:lnSpc>
                <a:spcPct val="115000"/>
              </a:lnSpc>
              <a:spcBef>
                <a:spcPts val="0"/>
              </a:spcBef>
              <a:spcAft>
                <a:spcPts val="1000"/>
              </a:spcAft>
            </a:pPr>
            <a:r>
              <a:rPr lang="en-US" dirty="0">
                <a:ea typeface="Calibri"/>
                <a:cs typeface="Times New Roman"/>
              </a:rPr>
              <a:t>The price spike from the October War was the first of the “Oil Shocks” of the 1970’s</a:t>
            </a:r>
          </a:p>
          <a:p>
            <a:pPr marL="0" marR="0">
              <a:lnSpc>
                <a:spcPct val="115000"/>
              </a:lnSpc>
              <a:spcBef>
                <a:spcPts val="0"/>
              </a:spcBef>
              <a:spcAft>
                <a:spcPts val="1000"/>
              </a:spcAft>
            </a:pPr>
            <a:r>
              <a:rPr lang="en-US" dirty="0">
                <a:ea typeface="Calibri"/>
                <a:cs typeface="Times New Roman"/>
              </a:rPr>
              <a:t>A Primary contributor to growth of the Amer. economy after WWII was cheap energy</a:t>
            </a:r>
          </a:p>
          <a:p>
            <a:pPr marL="0" marR="0">
              <a:lnSpc>
                <a:spcPct val="115000"/>
              </a:lnSpc>
              <a:spcBef>
                <a:spcPts val="0"/>
              </a:spcBef>
              <a:spcAft>
                <a:spcPts val="1000"/>
              </a:spcAft>
            </a:pPr>
            <a:r>
              <a:rPr lang="en-US" dirty="0">
                <a:ea typeface="Calibri"/>
                <a:cs typeface="Times New Roman"/>
              </a:rPr>
              <a:t>GNP more than doubled between 1950 and 1973. Gas was about 35 cents a gallon. Oil prices quadrupled in 1973-1974. This put the high GNP at risk because energy was used for all production and transportation, and a few services. That means the price in all of these went up as the price of oil did.</a:t>
            </a:r>
          </a:p>
          <a:p>
            <a:endParaRPr lang="en-US" dirty="0"/>
          </a:p>
        </p:txBody>
      </p:sp>
    </p:spTree>
    <p:extLst>
      <p:ext uri="{BB962C8B-B14F-4D97-AF65-F5344CB8AC3E}">
        <p14:creationId xmlns:p14="http://schemas.microsoft.com/office/powerpoint/2010/main" val="2885333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76350"/>
            <a:ext cx="76200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994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sz="4900" dirty="0">
                <a:ea typeface="Calibri"/>
                <a:cs typeface="Times New Roman"/>
              </a:rPr>
              <a:t>The Great </a:t>
            </a:r>
            <a:r>
              <a:rPr lang="en-US" sz="4900" dirty="0" smtClean="0">
                <a:ea typeface="Calibri"/>
                <a:cs typeface="Times New Roman"/>
              </a:rPr>
              <a:t>Inflation</a:t>
            </a:r>
            <a:r>
              <a:rPr lang="en-US" sz="3200" dirty="0">
                <a:solidFill>
                  <a:prstClr val="black"/>
                </a:solidFill>
                <a:ea typeface="Calibri"/>
                <a:cs typeface="Times New Roman"/>
              </a:rPr>
              <a:t/>
            </a:r>
            <a:br>
              <a:rPr lang="en-US" sz="3200" dirty="0">
                <a:solidFill>
                  <a:prstClr val="black"/>
                </a:solidFill>
                <a:ea typeface="Calibri"/>
                <a:cs typeface="Times New Roman"/>
              </a:rPr>
            </a:b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President </a:t>
            </a:r>
            <a:r>
              <a:rPr lang="en-US" dirty="0"/>
              <a:t>Gerald R. Ford, who followed Richard </a:t>
            </a:r>
            <a:r>
              <a:rPr lang="en-US" dirty="0" smtClean="0"/>
              <a:t>Nixon as </a:t>
            </a:r>
            <a:r>
              <a:rPr lang="en-US" dirty="0"/>
              <a:t>president, responded belatedly to the economic crisis by proposing a tax cut to stimulate customer spending. This helped, but resulting budget </a:t>
            </a:r>
            <a:r>
              <a:rPr lang="en-US" dirty="0" smtClean="0"/>
              <a:t>deficit prevented </a:t>
            </a:r>
            <a:r>
              <a:rPr lang="en-US" dirty="0"/>
              <a:t>a return to full economic health.</a:t>
            </a:r>
          </a:p>
          <a:p>
            <a:pPr>
              <a:lnSpc>
                <a:spcPct val="115000"/>
              </a:lnSpc>
              <a:spcBef>
                <a:spcPts val="0"/>
              </a:spcBef>
              <a:spcAft>
                <a:spcPts val="1000"/>
              </a:spcAft>
            </a:pPr>
            <a:r>
              <a:rPr lang="en-US" dirty="0">
                <a:ea typeface="Calibri"/>
                <a:cs typeface="Times New Roman"/>
              </a:rPr>
              <a:t>1979 Iranian Revolution outbreak and the overthrow of the shah set off another oil shock. </a:t>
            </a:r>
            <a:endParaRPr lang="en-US" dirty="0"/>
          </a:p>
          <a:p>
            <a:pPr>
              <a:lnSpc>
                <a:spcPct val="115000"/>
              </a:lnSpc>
              <a:spcBef>
                <a:spcPts val="0"/>
              </a:spcBef>
              <a:spcAft>
                <a:spcPts val="1000"/>
              </a:spcAft>
            </a:pPr>
            <a:r>
              <a:rPr lang="en-US" dirty="0" smtClean="0">
                <a:ea typeface="Calibri"/>
                <a:cs typeface="Times New Roman"/>
              </a:rPr>
              <a:t>In </a:t>
            </a:r>
            <a:r>
              <a:rPr lang="en-US" dirty="0">
                <a:ea typeface="Calibri"/>
                <a:cs typeface="Times New Roman"/>
              </a:rPr>
              <a:t>late 1979, </a:t>
            </a:r>
            <a:r>
              <a:rPr lang="en-US" dirty="0" smtClean="0">
                <a:ea typeface="Calibri"/>
                <a:cs typeface="Times New Roman"/>
              </a:rPr>
              <a:t>President Carter’s </a:t>
            </a:r>
            <a:r>
              <a:rPr lang="en-US" dirty="0">
                <a:ea typeface="Calibri"/>
                <a:cs typeface="Times New Roman"/>
              </a:rPr>
              <a:t>appointee and the leader of the Federal Reserve Board, Paul Volcker, began a sustained effort to stop inflation by mandating increased bank reserves to curtail the amount of money in circulation. </a:t>
            </a:r>
            <a:r>
              <a:rPr lang="en-US" dirty="0" smtClean="0">
                <a:ea typeface="Calibri"/>
                <a:cs typeface="Times New Roman"/>
              </a:rPr>
              <a:t>(Tight-money </a:t>
            </a:r>
            <a:r>
              <a:rPr lang="en-US" dirty="0">
                <a:ea typeface="Calibri"/>
                <a:cs typeface="Times New Roman"/>
              </a:rPr>
              <a:t>policy). </a:t>
            </a:r>
            <a:r>
              <a:rPr lang="en-US" dirty="0" smtClean="0">
                <a:ea typeface="Calibri"/>
                <a:cs typeface="Times New Roman"/>
              </a:rPr>
              <a:t>This ended </a:t>
            </a:r>
            <a:r>
              <a:rPr lang="en-US" dirty="0">
                <a:ea typeface="Calibri"/>
                <a:cs typeface="Times New Roman"/>
              </a:rPr>
              <a:t>up making inflation worse by driving up interest rates.</a:t>
            </a:r>
          </a:p>
          <a:p>
            <a:pPr marL="0" indent="0">
              <a:buNone/>
            </a:pPr>
            <a:endParaRPr lang="en-US" dirty="0"/>
          </a:p>
        </p:txBody>
      </p:sp>
    </p:spTree>
    <p:extLst>
      <p:ext uri="{BB962C8B-B14F-4D97-AF65-F5344CB8AC3E}">
        <p14:creationId xmlns:p14="http://schemas.microsoft.com/office/powerpoint/2010/main" val="2431454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1534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9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Calibri"/>
                <a:cs typeface="Times New Roman"/>
              </a:rPr>
              <a:t>The Shifting American Economy</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Inflation and the oil shocks brought significant changes to American business and industry in the </a:t>
            </a:r>
            <a:r>
              <a:rPr lang="en-US" dirty="0" smtClean="0"/>
              <a:t>1970s.</a:t>
            </a:r>
          </a:p>
          <a:p>
            <a:pPr marL="857250" lvl="1" indent="-457200">
              <a:buFont typeface="Calibri" pitchFamily="34" charset="0"/>
              <a:buChar char="─"/>
            </a:pPr>
            <a:r>
              <a:rPr lang="en-US" sz="2600" dirty="0" smtClean="0"/>
              <a:t>Most </a:t>
            </a:r>
            <a:r>
              <a:rPr lang="en-US" sz="2600" dirty="0"/>
              <a:t>obvious result was slowing rate of economic growth. American industry began to lose its position of primacy in world markets. U.S. declined in relation to Japanese and Western European competitors. </a:t>
            </a:r>
          </a:p>
          <a:p>
            <a:pPr marL="1028700" lvl="2" indent="-457200">
              <a:lnSpc>
                <a:spcPct val="115000"/>
              </a:lnSpc>
              <a:spcBef>
                <a:spcPts val="0"/>
              </a:spcBef>
              <a:spcAft>
                <a:spcPts val="1000"/>
              </a:spcAft>
              <a:buFont typeface="Calibri" pitchFamily="34" charset="0"/>
              <a:buChar char="─"/>
            </a:pPr>
            <a:r>
              <a:rPr lang="en-US" sz="2600" dirty="0">
                <a:ea typeface="Calibri"/>
                <a:cs typeface="Times New Roman"/>
              </a:rPr>
              <a:t>Most serious losses were in industries United States had once led in compared to the world.  Advanced technology and government subsidies allowed other nations to produce steel much more efficiently that the US. Resulting in </a:t>
            </a:r>
            <a:r>
              <a:rPr lang="en-US" sz="2600" dirty="0" smtClean="0">
                <a:ea typeface="Calibri"/>
                <a:cs typeface="Times New Roman"/>
              </a:rPr>
              <a:t>American firms </a:t>
            </a:r>
            <a:r>
              <a:rPr lang="en-US" sz="2600" dirty="0">
                <a:ea typeface="Calibri"/>
                <a:cs typeface="Times New Roman"/>
              </a:rPr>
              <a:t>closing down due to being obsolete at the end of the 1970s. This idled thousands of workers (unemployed).</a:t>
            </a:r>
          </a:p>
          <a:p>
            <a:r>
              <a:rPr lang="en-US" sz="3100" dirty="0"/>
              <a:t>Foreign competition did more damage in the automobile industry. Oil shocks left a demand for small, energy efficient cars that Japan and Germany were able to produce. </a:t>
            </a:r>
          </a:p>
          <a:p>
            <a:endParaRPr lang="en-US" dirty="0"/>
          </a:p>
        </p:txBody>
      </p:sp>
    </p:spTree>
    <p:extLst>
      <p:ext uri="{BB962C8B-B14F-4D97-AF65-F5344CB8AC3E}">
        <p14:creationId xmlns:p14="http://schemas.microsoft.com/office/powerpoint/2010/main" val="91770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024744" cy="1143000"/>
          </a:xfrm>
        </p:spPr>
        <p:txBody>
          <a:bodyPr/>
          <a:lstStyle/>
          <a:p>
            <a:r>
              <a:rPr lang="en-US" dirty="0" smtClean="0"/>
              <a:t>Pragmatic Liberalism</a:t>
            </a:r>
            <a:endParaRPr lang="en-US" dirty="0"/>
          </a:p>
        </p:txBody>
      </p:sp>
      <p:sp>
        <p:nvSpPr>
          <p:cNvPr id="3" name="Content Placeholder 2"/>
          <p:cNvSpPr>
            <a:spLocks noGrp="1"/>
          </p:cNvSpPr>
          <p:nvPr>
            <p:ph idx="1"/>
          </p:nvPr>
        </p:nvSpPr>
        <p:spPr>
          <a:xfrm>
            <a:off x="533400" y="1341437"/>
            <a:ext cx="8229600" cy="4525963"/>
          </a:xfrm>
        </p:spPr>
        <p:txBody>
          <a:bodyPr>
            <a:normAutofit fontScale="25000" lnSpcReduction="20000"/>
          </a:bodyPr>
          <a:lstStyle/>
          <a:p>
            <a:pPr lvl="0"/>
            <a:r>
              <a:rPr lang="en-US" sz="7200" dirty="0"/>
              <a:t>Nixon’s first term of presidency began on a hopeful note, as Nixon promised to bring the country peace and respite, in contrast to the turbulence of the 1960s.  Pledging to unite the country, Nixon</a:t>
            </a:r>
            <a:r>
              <a:rPr lang="en-US" sz="7200" b="1" dirty="0"/>
              <a:t> </a:t>
            </a:r>
            <a:r>
              <a:rPr lang="en-US" sz="7200" dirty="0"/>
              <a:t>focused on making the federal beaurocracy </a:t>
            </a:r>
            <a:r>
              <a:rPr lang="en-US" sz="7200" dirty="0" smtClean="0"/>
              <a:t>more efficient, </a:t>
            </a:r>
            <a:r>
              <a:rPr lang="en-US" sz="7200" dirty="0"/>
              <a:t>expanding federal programs and responsibilities in some areas. </a:t>
            </a:r>
            <a:endParaRPr lang="en-US" sz="7200" dirty="0" smtClean="0"/>
          </a:p>
          <a:p>
            <a:pPr lvl="0"/>
            <a:r>
              <a:rPr lang="en-US" sz="7200" b="1" dirty="0"/>
              <a:t>Nixon’s liberal programs: </a:t>
            </a:r>
            <a:endParaRPr lang="en-US" sz="7200" dirty="0"/>
          </a:p>
          <a:p>
            <a:pPr lvl="1"/>
            <a:r>
              <a:rPr lang="en-US" sz="7200" b="1" dirty="0"/>
              <a:t>Affirmative Action</a:t>
            </a:r>
            <a:r>
              <a:rPr lang="en-US" sz="7200" dirty="0"/>
              <a:t>—In regards to civil rights, Nixon was the first president to adopt a policy of affirmative action.  The policy included both minorities and women; the goal was for the federal government to achieve the “prompt and full utilization of minorities and women at all levels in all segments of its work force”. </a:t>
            </a:r>
          </a:p>
          <a:p>
            <a:pPr lvl="1"/>
            <a:r>
              <a:rPr lang="en-US" sz="7200" b="1" dirty="0"/>
              <a:t>Occupational Safety and Health Administration</a:t>
            </a:r>
            <a:r>
              <a:rPr lang="en-US" sz="7200" dirty="0"/>
              <a:t>—Nixon approved the creation of the Occupational Safety and Health Administration, whose purpose was to reduce workplace injuries.  </a:t>
            </a:r>
          </a:p>
          <a:p>
            <a:pPr lvl="1"/>
            <a:r>
              <a:rPr lang="en-US" sz="7200" b="1" dirty="0"/>
              <a:t>Environmental Protection Agency</a:t>
            </a:r>
            <a:r>
              <a:rPr lang="en-US" sz="7200" dirty="0"/>
              <a:t>—Nixon also oversaw the creation of the Environmental Protection Agency (EPA), the federal organization responsible for supervising environmental affairs.  Additionally, he supported automatic cost-of-living increases to Social Security. </a:t>
            </a:r>
          </a:p>
          <a:p>
            <a:pPr lvl="1"/>
            <a:r>
              <a:rPr lang="en-US" sz="7200" b="1" dirty="0"/>
              <a:t>Clean Air Act</a:t>
            </a:r>
            <a:r>
              <a:rPr lang="en-US" sz="7200" dirty="0"/>
              <a:t>—This act, signed by Nixon, provided the basis for limiting smog and other air pollutants. </a:t>
            </a:r>
          </a:p>
          <a:p>
            <a:pPr lvl="0"/>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ea typeface="Calibri"/>
                <a:cs typeface="Times New Roman"/>
              </a:rPr>
              <a:t>The Shifting American Economy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600" dirty="0">
                <a:solidFill>
                  <a:schemeClr val="accent1"/>
                </a:solidFill>
              </a:rPr>
              <a:t>Labor movement</a:t>
            </a:r>
            <a:r>
              <a:rPr lang="en-US" dirty="0">
                <a:solidFill>
                  <a:schemeClr val="accent1"/>
                </a:solidFill>
              </a:rPr>
              <a:t>:</a:t>
            </a:r>
          </a:p>
          <a:p>
            <a:r>
              <a:rPr lang="en-US" dirty="0"/>
              <a:t>Industrial unions such as United Automobile Workers (UAW) lost members steadily in the 1960s and 70s. Public employee unions enjoyed rapid growth and acceptance. </a:t>
            </a:r>
          </a:p>
          <a:p>
            <a:r>
              <a:rPr lang="en-US" dirty="0"/>
              <a:t>The Great Society legislation, the baby boom had a resulting need for many more teachers, and the growth of social agencies on the state and local level opened up new jobs for social workers, teachers, and government employees. </a:t>
            </a:r>
            <a:endParaRPr lang="en-US" dirty="0" smtClean="0"/>
          </a:p>
          <a:p>
            <a:r>
              <a:rPr lang="en-US" dirty="0" smtClean="0"/>
              <a:t>By </a:t>
            </a:r>
            <a:r>
              <a:rPr lang="en-US" dirty="0"/>
              <a:t>end of 1980’s National Education Association (NEA) became the nation’s largest single union w/ 2 mil. Members. Rise of public employee unions also opened the way for greater participation by African Americans and women than in the older trade and industrial unions. </a:t>
            </a:r>
          </a:p>
        </p:txBody>
      </p:sp>
    </p:spTree>
    <p:extLst>
      <p:ext uri="{BB962C8B-B14F-4D97-AF65-F5344CB8AC3E}">
        <p14:creationId xmlns:p14="http://schemas.microsoft.com/office/powerpoint/2010/main" val="4178368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914400"/>
          </a:xfrm>
        </p:spPr>
        <p:txBody>
          <a:bodyPr>
            <a:normAutofit/>
          </a:bodyPr>
          <a:lstStyle/>
          <a:p>
            <a:r>
              <a:rPr lang="en-US" dirty="0">
                <a:ea typeface="Calibri"/>
                <a:cs typeface="Times New Roman"/>
              </a:rPr>
              <a:t>The Shifting American Economy</a:t>
            </a:r>
            <a:endParaRPr lang="en-US" dirty="0"/>
          </a:p>
        </p:txBody>
      </p:sp>
      <p:sp>
        <p:nvSpPr>
          <p:cNvPr id="3" name="Content Placeholder 2"/>
          <p:cNvSpPr>
            <a:spLocks noGrp="1"/>
          </p:cNvSpPr>
          <p:nvPr>
            <p:ph idx="1"/>
          </p:nvPr>
        </p:nvSpPr>
        <p:spPr>
          <a:xfrm>
            <a:off x="533400" y="1371600"/>
            <a:ext cx="8153400" cy="5029200"/>
          </a:xfrm>
        </p:spPr>
        <p:txBody>
          <a:bodyPr>
            <a:normAutofit fontScale="70000" lnSpcReduction="20000"/>
          </a:bodyPr>
          <a:lstStyle/>
          <a:p>
            <a:r>
              <a:rPr lang="en-US" dirty="0"/>
              <a:t>As public employee unions prospered from the shifts in the </a:t>
            </a:r>
            <a:r>
              <a:rPr lang="en-US" dirty="0" smtClean="0"/>
              <a:t>American economy </a:t>
            </a:r>
            <a:r>
              <a:rPr lang="en-US" dirty="0"/>
              <a:t>in 1970s, so did many American corporations. </a:t>
            </a:r>
            <a:endParaRPr lang="en-US" dirty="0" smtClean="0"/>
          </a:p>
          <a:p>
            <a:pPr lvl="1"/>
            <a:r>
              <a:rPr lang="en-US" dirty="0" smtClean="0"/>
              <a:t>Multinationals </a:t>
            </a:r>
            <a:r>
              <a:rPr lang="en-US" dirty="0"/>
              <a:t>that had emerged in the boom years of the 1960s continued to thrive. IBM sold computers all over globe Growth of </a:t>
            </a:r>
            <a:r>
              <a:rPr lang="en-US" b="1" dirty="0"/>
              <a:t>conglomerates- huge corporations that combined many dissimilar industrial concerns-</a:t>
            </a:r>
            <a:r>
              <a:rPr lang="en-US" dirty="0"/>
              <a:t> accelerated as companies such as Gulf &amp; Western and the Transamerica Corporation diversified by buying up Hollywood studios, insurance companies, and recreational equipment manufacturers. </a:t>
            </a:r>
          </a:p>
          <a:p>
            <a:r>
              <a:rPr lang="en-US" dirty="0"/>
              <a:t>Most profitable new trend of 1970s was the growth of high-technology industries. </a:t>
            </a:r>
            <a:endParaRPr lang="en-US" dirty="0" smtClean="0"/>
          </a:p>
          <a:p>
            <a:pPr lvl="1"/>
            <a:r>
              <a:rPr lang="en-US" dirty="0" smtClean="0"/>
              <a:t>Computer </a:t>
            </a:r>
            <a:r>
              <a:rPr lang="en-US" dirty="0"/>
              <a:t>companies and electronics firms grew at a rapid </a:t>
            </a:r>
            <a:r>
              <a:rPr lang="en-US" dirty="0" smtClean="0"/>
              <a:t>rate. Especially </a:t>
            </a:r>
            <a:r>
              <a:rPr lang="en-US" dirty="0"/>
              <a:t>after </a:t>
            </a:r>
            <a:r>
              <a:rPr lang="en-US" dirty="0" smtClean="0"/>
              <a:t>the silicon chip;</a:t>
            </a:r>
            <a:r>
              <a:rPr lang="en-US" sz="2900" dirty="0" smtClean="0">
                <a:solidFill>
                  <a:prstClr val="black"/>
                </a:solidFill>
              </a:rPr>
              <a:t> </a:t>
            </a:r>
            <a:r>
              <a:rPr lang="en-US" sz="2900" dirty="0">
                <a:solidFill>
                  <a:prstClr val="black"/>
                </a:solidFill>
              </a:rPr>
              <a:t>a small, thin microprocessor able to perform complex calculations almost </a:t>
            </a:r>
            <a:r>
              <a:rPr lang="en-US" sz="2900" dirty="0" smtClean="0">
                <a:solidFill>
                  <a:prstClr val="black"/>
                </a:solidFill>
              </a:rPr>
              <a:t>instantly,</a:t>
            </a:r>
            <a:r>
              <a:rPr lang="en-US" dirty="0" smtClean="0"/>
              <a:t> </a:t>
            </a:r>
            <a:r>
              <a:rPr lang="en-US" dirty="0"/>
              <a:t>was developed. </a:t>
            </a:r>
            <a:endParaRPr lang="en-US" dirty="0" smtClean="0"/>
          </a:p>
          <a:p>
            <a:r>
              <a:rPr lang="en-US" dirty="0" smtClean="0"/>
              <a:t>The result </a:t>
            </a:r>
            <a:r>
              <a:rPr lang="en-US" dirty="0"/>
              <a:t>was </a:t>
            </a:r>
            <a:r>
              <a:rPr lang="en-US" b="1" dirty="0"/>
              <a:t>geographic shift of </a:t>
            </a:r>
            <a:r>
              <a:rPr lang="en-US" b="1" dirty="0" smtClean="0"/>
              <a:t>American </a:t>
            </a:r>
            <a:r>
              <a:rPr lang="en-US" b="1" dirty="0"/>
              <a:t>industry from the east and Midwest to the Sunbelt. </a:t>
            </a:r>
            <a:endParaRPr lang="en-US" b="1" dirty="0" smtClean="0"/>
          </a:p>
          <a:p>
            <a:pPr lvl="1"/>
            <a:r>
              <a:rPr lang="en-US" dirty="0" smtClean="0"/>
              <a:t>Electronics </a:t>
            </a:r>
            <a:r>
              <a:rPr lang="en-US" dirty="0"/>
              <a:t>manufacturers flourished in California, Texas, and North Carolina, where they grew up near major universities. </a:t>
            </a:r>
            <a:endParaRPr lang="en-US" dirty="0" smtClean="0"/>
          </a:p>
          <a:p>
            <a:pPr lvl="1"/>
            <a:r>
              <a:rPr lang="en-US" dirty="0" smtClean="0"/>
              <a:t>Many </a:t>
            </a:r>
            <a:r>
              <a:rPr lang="en-US" dirty="0"/>
              <a:t>new concerns were lured to the Sunbelt</a:t>
            </a:r>
            <a:r>
              <a:rPr lang="en-US" dirty="0" smtClean="0"/>
              <a:t>.</a:t>
            </a:r>
          </a:p>
          <a:p>
            <a:pPr lvl="1"/>
            <a:r>
              <a:rPr lang="en-US" dirty="0" smtClean="0"/>
              <a:t> </a:t>
            </a:r>
            <a:r>
              <a:rPr lang="en-US" dirty="0"/>
              <a:t>At the same time, the decline of steel and auto industries was leading to mass unemployment and economic stagnation in industrial North. </a:t>
            </a:r>
          </a:p>
          <a:p>
            <a:endParaRPr lang="en-US" dirty="0"/>
          </a:p>
        </p:txBody>
      </p:sp>
    </p:spTree>
    <p:extLst>
      <p:ext uri="{BB962C8B-B14F-4D97-AF65-F5344CB8AC3E}">
        <p14:creationId xmlns:p14="http://schemas.microsoft.com/office/powerpoint/2010/main" val="238665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chor="t">
            <a:normAutofit fontScale="90000"/>
          </a:bodyPr>
          <a:lstStyle/>
          <a:p>
            <a:pPr marL="0" marR="0">
              <a:lnSpc>
                <a:spcPct val="115000"/>
              </a:lnSpc>
              <a:spcBef>
                <a:spcPts val="0"/>
              </a:spcBef>
              <a:spcAft>
                <a:spcPts val="1000"/>
              </a:spcAft>
            </a:pPr>
            <a:r>
              <a:rPr lang="en-US" dirty="0" smtClean="0">
                <a:ea typeface="Calibri"/>
                <a:cs typeface="Times New Roman"/>
              </a:rPr>
              <a:t>A </a:t>
            </a:r>
            <a:r>
              <a:rPr lang="en-US" dirty="0">
                <a:ea typeface="Calibri"/>
                <a:cs typeface="Times New Roman"/>
              </a:rPr>
              <a:t>New Environmentalism</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533400" y="1371600"/>
            <a:ext cx="8077200" cy="5105400"/>
          </a:xfrm>
        </p:spPr>
        <p:txBody>
          <a:bodyPr>
            <a:normAutofit/>
          </a:bodyPr>
          <a:lstStyle/>
          <a:p>
            <a:r>
              <a:rPr lang="en-US" dirty="0"/>
              <a:t>The oil shocks had another effect: they injected new life into the environmental movement.</a:t>
            </a:r>
          </a:p>
          <a:p>
            <a:r>
              <a:rPr lang="en-US" dirty="0"/>
              <a:t>Congress pressed automakers to improve the fuel efficiency of their cars. </a:t>
            </a:r>
          </a:p>
          <a:p>
            <a:r>
              <a:rPr lang="en-US" dirty="0"/>
              <a:t>The 1975 Energy Policy and Conservation Act set corporate standards for gas mileage. </a:t>
            </a:r>
            <a:endParaRPr lang="en-US" dirty="0" smtClean="0"/>
          </a:p>
          <a:p>
            <a:pPr lvl="1"/>
            <a:r>
              <a:rPr lang="en-US" dirty="0" smtClean="0"/>
              <a:t>Manufacturers </a:t>
            </a:r>
            <a:r>
              <a:rPr lang="en-US" dirty="0"/>
              <a:t>who failed to achieve mandated averages had to face stiff fines and other sanctions. </a:t>
            </a:r>
            <a:endParaRPr lang="en-US" dirty="0" smtClean="0"/>
          </a:p>
          <a:p>
            <a:pPr lvl="2"/>
            <a:r>
              <a:rPr lang="en-US" dirty="0" smtClean="0"/>
              <a:t>Between </a:t>
            </a:r>
            <a:r>
              <a:rPr lang="en-US" dirty="0"/>
              <a:t>high prices and the federal requirements, </a:t>
            </a:r>
            <a:r>
              <a:rPr lang="en-US" dirty="0" smtClean="0"/>
              <a:t>American </a:t>
            </a:r>
            <a:r>
              <a:rPr lang="en-US" dirty="0"/>
              <a:t>drivers squeezed more miles out of each gas tank. </a:t>
            </a:r>
          </a:p>
          <a:p>
            <a:endParaRPr lang="en-US" dirty="0"/>
          </a:p>
        </p:txBody>
      </p:sp>
    </p:spTree>
    <p:extLst>
      <p:ext uri="{BB962C8B-B14F-4D97-AF65-F5344CB8AC3E}">
        <p14:creationId xmlns:p14="http://schemas.microsoft.com/office/powerpoint/2010/main" val="2281356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8200"/>
            <a:ext cx="8229600" cy="1143000"/>
          </a:xfrm>
        </p:spPr>
        <p:txBody>
          <a:bodyPr>
            <a:normAutofit fontScale="90000"/>
          </a:bodyPr>
          <a:lstStyle/>
          <a:p>
            <a:pPr marL="0" marR="0">
              <a:lnSpc>
                <a:spcPct val="115000"/>
              </a:lnSpc>
              <a:spcBef>
                <a:spcPts val="0"/>
              </a:spcBef>
              <a:spcAft>
                <a:spcPts val="1000"/>
              </a:spcAft>
            </a:pPr>
            <a:r>
              <a:rPr lang="en-US" dirty="0">
                <a:ea typeface="Calibri"/>
                <a:cs typeface="Times New Roman"/>
              </a:rPr>
              <a:t>A New Environmentalism</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457200" y="1524000"/>
            <a:ext cx="8229600" cy="4525963"/>
          </a:xfrm>
        </p:spPr>
        <p:txBody>
          <a:bodyPr>
            <a:normAutofit fontScale="32500" lnSpcReduction="20000"/>
          </a:bodyPr>
          <a:lstStyle/>
          <a:p>
            <a:pPr marL="0" indent="0">
              <a:buNone/>
            </a:pPr>
            <a:r>
              <a:rPr lang="en-US" sz="4900" dirty="0"/>
              <a:t>Environmentalists and consumers began searching for alternative energy sources. </a:t>
            </a:r>
            <a:endParaRPr lang="en-US" sz="4900" dirty="0" smtClean="0"/>
          </a:p>
          <a:p>
            <a:endParaRPr lang="en-US" sz="4300" b="1" dirty="0" smtClean="0"/>
          </a:p>
          <a:p>
            <a:r>
              <a:rPr lang="en-US" sz="4300" b="1" dirty="0" smtClean="0"/>
              <a:t>Solar </a:t>
            </a:r>
            <a:r>
              <a:rPr lang="en-US" sz="4300" b="1" dirty="0"/>
              <a:t>power </a:t>
            </a:r>
            <a:r>
              <a:rPr lang="en-US" sz="4300" dirty="0"/>
              <a:t>was clean and endlessly renewable, but </a:t>
            </a:r>
            <a:r>
              <a:rPr lang="en-US" sz="4300" u="sng" dirty="0"/>
              <a:t>solar panels and other solar technologies were expensive and clouds would make the energy intermittent.  </a:t>
            </a:r>
            <a:endParaRPr lang="en-US" sz="4300" u="sng" dirty="0" smtClean="0"/>
          </a:p>
          <a:p>
            <a:r>
              <a:rPr lang="en-US" sz="4300" b="1" dirty="0" smtClean="0"/>
              <a:t>Hydropower</a:t>
            </a:r>
            <a:r>
              <a:rPr lang="en-US" sz="4300" dirty="0" smtClean="0"/>
              <a:t>- </a:t>
            </a:r>
            <a:r>
              <a:rPr lang="en-US" sz="4300" dirty="0"/>
              <a:t>electricity by waterfall- </a:t>
            </a:r>
            <a:r>
              <a:rPr lang="en-US" sz="4300" u="sng" dirty="0"/>
              <a:t>was more efficient but most dams were already built upon</a:t>
            </a:r>
            <a:r>
              <a:rPr lang="en-US" sz="4300" dirty="0"/>
              <a:t>. </a:t>
            </a:r>
            <a:endParaRPr lang="en-US" sz="4300" dirty="0" smtClean="0"/>
          </a:p>
          <a:p>
            <a:r>
              <a:rPr lang="en-US" sz="4300" b="1" dirty="0" smtClean="0"/>
              <a:t>Wind </a:t>
            </a:r>
            <a:r>
              <a:rPr lang="en-US" sz="4300" b="1" dirty="0"/>
              <a:t>power </a:t>
            </a:r>
            <a:r>
              <a:rPr lang="en-US" sz="4300" dirty="0"/>
              <a:t>only </a:t>
            </a:r>
            <a:r>
              <a:rPr lang="en-US" sz="4300" u="sng" dirty="0"/>
              <a:t>worked where the breeze flowed without interruption, and that is only in places where few lived</a:t>
            </a:r>
            <a:r>
              <a:rPr lang="en-US" sz="4300" u="sng" dirty="0" smtClean="0"/>
              <a:t>.</a:t>
            </a:r>
          </a:p>
          <a:p>
            <a:r>
              <a:rPr lang="en-US" sz="4300" dirty="0" smtClean="0"/>
              <a:t> </a:t>
            </a:r>
            <a:r>
              <a:rPr lang="en-US" sz="4300" b="1" dirty="0"/>
              <a:t>Coal power </a:t>
            </a:r>
            <a:r>
              <a:rPr lang="en-US" sz="4300" dirty="0"/>
              <a:t>was reliable, proven, and cheap; </a:t>
            </a:r>
            <a:r>
              <a:rPr lang="en-US" sz="4300" u="sng" dirty="0"/>
              <a:t>but it caused pollution and was dangerous for miners. </a:t>
            </a:r>
          </a:p>
          <a:p>
            <a:r>
              <a:rPr lang="en-US" sz="4300" dirty="0"/>
              <a:t>Some advocated for </a:t>
            </a:r>
            <a:r>
              <a:rPr lang="en-US" sz="4300" b="1" dirty="0"/>
              <a:t>Nuclear power</a:t>
            </a:r>
            <a:r>
              <a:rPr lang="en-US" sz="4300" dirty="0"/>
              <a:t>. Its fuel, uranium, was essentially inexhaustible and nuclear reactors released neither toxic gas nor greenhouse gases during normal operation. This means it couldn’t contribute to global warming-a rise in global temperature that was beginning to worry some scientists. However, </a:t>
            </a:r>
            <a:r>
              <a:rPr lang="en-US" sz="4300" b="1" u="sng" dirty="0"/>
              <a:t>Nuclear power is not clean, and is expensive.</a:t>
            </a:r>
            <a:r>
              <a:rPr lang="en-US" sz="4300" dirty="0"/>
              <a:t>  </a:t>
            </a:r>
            <a:endParaRPr lang="en-US" sz="4300" dirty="0" smtClean="0"/>
          </a:p>
          <a:p>
            <a:pPr lvl="1"/>
            <a:r>
              <a:rPr lang="en-US" sz="4300" dirty="0" smtClean="0"/>
              <a:t>Nuclear </a:t>
            </a:r>
            <a:r>
              <a:rPr lang="en-US" sz="4300" dirty="0"/>
              <a:t>power made environmentalists nervous because its waste is radioactive and remains so for thousands of years. Contamination of water supplies was a fear and nuclear reactors sometimes malfunctioned in terrifying ways. </a:t>
            </a:r>
          </a:p>
          <a:p>
            <a:pPr lvl="1"/>
            <a:r>
              <a:rPr lang="en-US" sz="4300" dirty="0"/>
              <a:t>March 1979, a reactor at Three Mile Island nearly melted down when cooling systems failed. Grave second thoughts on using nuclear power were inspired since the plant could have exploded. In Chernobyl in Soviet Ukraine, a much more severe accident occurred where radiation was released into the atmosphere killing many, which worsened fears.</a:t>
            </a:r>
          </a:p>
          <a:p>
            <a:endParaRPr lang="en-US" dirty="0"/>
          </a:p>
        </p:txBody>
      </p:sp>
    </p:spTree>
    <p:extLst>
      <p:ext uri="{BB962C8B-B14F-4D97-AF65-F5344CB8AC3E}">
        <p14:creationId xmlns:p14="http://schemas.microsoft.com/office/powerpoint/2010/main" val="2113716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1143000"/>
          </a:xfrm>
        </p:spPr>
        <p:txBody>
          <a:bodyPr>
            <a:normAutofit fontScale="90000"/>
          </a:bodyPr>
          <a:lstStyle/>
          <a:p>
            <a:pPr marL="0" marR="0">
              <a:lnSpc>
                <a:spcPct val="115000"/>
              </a:lnSpc>
              <a:spcBef>
                <a:spcPts val="0"/>
              </a:spcBef>
              <a:spcAft>
                <a:spcPts val="1000"/>
              </a:spcAft>
            </a:pPr>
            <a:r>
              <a:rPr lang="en-US" dirty="0">
                <a:ea typeface="Calibri"/>
                <a:cs typeface="Times New Roman"/>
              </a:rPr>
              <a:t>A New Environmentalism</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381000" y="1295400"/>
            <a:ext cx="8229600" cy="4525963"/>
          </a:xfrm>
        </p:spPr>
        <p:txBody>
          <a:bodyPr>
            <a:normAutofit fontScale="92500" lnSpcReduction="10000"/>
          </a:bodyPr>
          <a:lstStyle/>
          <a:p>
            <a:r>
              <a:rPr lang="en-US" dirty="0"/>
              <a:t>The debate over alternative energy sources was part of a larger debate on environment</a:t>
            </a:r>
            <a:r>
              <a:rPr lang="en-US" dirty="0" smtClean="0"/>
              <a:t>.</a:t>
            </a:r>
          </a:p>
          <a:p>
            <a:r>
              <a:rPr lang="en-US" dirty="0" smtClean="0"/>
              <a:t> </a:t>
            </a:r>
            <a:r>
              <a:rPr lang="en-US" dirty="0"/>
              <a:t>Earth Day, first celebrated April 1970, became an annual event to consider the effect of human actions on the environment.  </a:t>
            </a:r>
            <a:endParaRPr lang="en-US" dirty="0" smtClean="0"/>
          </a:p>
          <a:p>
            <a:r>
              <a:rPr lang="en-US" dirty="0" smtClean="0"/>
              <a:t>Groups </a:t>
            </a:r>
            <a:r>
              <a:rPr lang="en-US" dirty="0"/>
              <a:t>such as Sierra Club and Friends of the Earth lobbied to reinforce antipollution laws, clean up toxic wastes, and to increase gas mileage standards. Business associations resisted measures because they were too restrictive and expensive. </a:t>
            </a:r>
          </a:p>
          <a:p>
            <a:pPr lvl="1"/>
            <a:r>
              <a:rPr lang="en-US" dirty="0"/>
              <a:t>Results were mixed. Congress strengthened the Clean Air Act and created a federal “superfund” for toxic cleanups in 1980. But oil imports kept rising by some 50% between 1973 and 1979.</a:t>
            </a:r>
          </a:p>
          <a:p>
            <a:endParaRPr lang="en-US" dirty="0"/>
          </a:p>
        </p:txBody>
      </p:sp>
      <p:pic>
        <p:nvPicPr>
          <p:cNvPr id="1026" name="Picture 2" descr="C:\Users\Casey\AppData\Local\Microsoft\Windows\Temporary Internet Files\Content.IE5\XNPFASMO\earthday[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47" b="96382" l="9725" r="89725">
                        <a14:foregroundMark x1="52844" y1="46711" x2="52844" y2="46711"/>
                        <a14:foregroundMark x1="55413" y1="45724" x2="55413" y2="45724"/>
                        <a14:foregroundMark x1="50642" y1="55263" x2="50642" y2="55263"/>
                        <a14:foregroundMark x1="57064" y1="56908" x2="57064" y2="56908"/>
                        <a14:foregroundMark x1="58165" y1="66447" x2="58165" y2="66447"/>
                        <a14:foregroundMark x1="47890" y1="66447" x2="47890" y2="66447"/>
                        <a14:foregroundMark x1="59817" y1="15132" x2="59817" y2="15132"/>
                        <a14:foregroundMark x1="62752" y1="19079" x2="62752" y2="19079"/>
                        <a14:foregroundMark x1="66055" y1="21711" x2="66055" y2="21711"/>
                        <a14:foregroundMark x1="68624" y1="25329" x2="68624" y2="25329"/>
                        <a14:foregroundMark x1="68991" y1="31579" x2="68991" y2="31579"/>
                        <a14:foregroundMark x1="72844" y1="35526" x2="72844" y2="35526"/>
                        <a14:foregroundMark x1="72844" y1="40461" x2="72844" y2="40461"/>
                        <a14:foregroundMark x1="72844" y1="50000" x2="72844" y2="50000"/>
                        <a14:foregroundMark x1="34862" y1="13487" x2="34862" y2="13487"/>
                        <a14:foregroundMark x1="37982" y1="10526" x2="37982" y2="10526"/>
                        <a14:foregroundMark x1="41284" y1="8882" x2="41284" y2="8882"/>
                        <a14:foregroundMark x1="44954" y1="8882" x2="44954" y2="8882"/>
                        <a14:foregroundMark x1="48440" y1="7566" x2="48440" y2="7566"/>
                        <a14:foregroundMark x1="54495" y1="11513" x2="54495" y2="11513"/>
                        <a14:foregroundMark x1="71743" y1="63158" x2="71743" y2="63158"/>
                        <a14:foregroundMark x1="69541" y1="69408" x2="69541" y2="69408"/>
                        <a14:foregroundMark x1="67339" y1="74342" x2="67339" y2="74342"/>
                        <a14:foregroundMark x1="65505" y1="79605" x2="65505" y2="79605"/>
                        <a14:foregroundMark x1="62752" y1="84539" x2="62752" y2="84539"/>
                        <a14:foregroundMark x1="59266" y1="86184" x2="59266" y2="86184"/>
                        <a14:foregroundMark x1="55963" y1="89145" x2="55963" y2="89145"/>
                        <a14:foregroundMark x1="45321" y1="90789" x2="45321" y2="90789"/>
                        <a14:foregroundMark x1="41835" y1="90789" x2="41835" y2="90789"/>
                        <a14:foregroundMark x1="39266" y1="88487" x2="39266" y2="88487"/>
                        <a14:foregroundMark x1="36147" y1="88487" x2="36147" y2="88487"/>
                        <a14:foregroundMark x1="40000" y1="85197" x2="40000" y2="85197"/>
                        <a14:foregroundMark x1="32294" y1="86842" x2="32294" y2="86842"/>
                        <a14:foregroundMark x1="30092" y1="83553" x2="30092" y2="83553"/>
                        <a14:foregroundMark x1="28257" y1="79605" x2="28257" y2="79605"/>
                        <a14:foregroundMark x1="26422" y1="74342" x2="26422" y2="74342"/>
                        <a14:foregroundMark x1="25138" y1="69408" x2="25138" y2="69408"/>
                        <a14:foregroundMark x1="20367" y1="59211" x2="20367" y2="59211"/>
                        <a14:foregroundMark x1="20000" y1="53618" x2="20000" y2="53618"/>
                        <a14:foregroundMark x1="20000" y1="46711" x2="20000" y2="46711"/>
                        <a14:foregroundMark x1="21651" y1="43421" x2="21651" y2="43421"/>
                        <a14:foregroundMark x1="21651" y1="35855" x2="21651" y2="35855"/>
                        <a14:foregroundMark x1="23853" y1="32566" x2="23853" y2="32566"/>
                        <a14:foregroundMark x1="24404" y1="24013" x2="24404" y2="24013"/>
                        <a14:foregroundMark x1="30826" y1="18421" x2="30826" y2="18421"/>
                        <a14:foregroundMark x1="47523" y1="46711" x2="47523" y2="46711"/>
                        <a14:foregroundMark x1="58532" y1="43750" x2="58532" y2="43750"/>
                        <a14:foregroundMark x1="62752" y1="45066" x2="62752" y2="45066"/>
                        <a14:foregroundMark x1="62936" y1="49013" x2="62936" y2="49013"/>
                      </a14:backgroundRemoval>
                    </a14:imgEffect>
                  </a14:imgLayer>
                </a14:imgProps>
              </a:ext>
              <a:ext uri="{28A0092B-C50C-407E-A947-70E740481C1C}">
                <a14:useLocalDpi xmlns:a14="http://schemas.microsoft.com/office/drawing/2010/main" val="0"/>
              </a:ext>
            </a:extLst>
          </a:blip>
          <a:srcRect/>
          <a:stretch>
            <a:fillRect/>
          </a:stretch>
        </p:blipFill>
        <p:spPr bwMode="auto">
          <a:xfrm>
            <a:off x="3733800" y="5419574"/>
            <a:ext cx="2519363" cy="140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54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838200"/>
          </a:xfrm>
        </p:spPr>
        <p:txBody>
          <a:bodyPr anchor="t">
            <a:normAutofit/>
          </a:bodyPr>
          <a:lstStyle/>
          <a:p>
            <a:r>
              <a:rPr lang="en-US" dirty="0"/>
              <a:t>The Changing American Family</a:t>
            </a:r>
          </a:p>
        </p:txBody>
      </p:sp>
      <p:sp>
        <p:nvSpPr>
          <p:cNvPr id="3" name="Content Placeholder 2"/>
          <p:cNvSpPr>
            <a:spLocks noGrp="1"/>
          </p:cNvSpPr>
          <p:nvPr>
            <p:ph idx="1"/>
          </p:nvPr>
        </p:nvSpPr>
        <p:spPr>
          <a:xfrm>
            <a:off x="533400" y="1447800"/>
            <a:ext cx="8153400" cy="5105400"/>
          </a:xfrm>
        </p:spPr>
        <p:txBody>
          <a:bodyPr>
            <a:normAutofit fontScale="47500" lnSpcReduction="20000"/>
          </a:bodyPr>
          <a:lstStyle/>
          <a:p>
            <a:pPr marL="0" marR="0">
              <a:lnSpc>
                <a:spcPct val="115000"/>
              </a:lnSpc>
              <a:spcBef>
                <a:spcPts val="0"/>
              </a:spcBef>
              <a:spcAft>
                <a:spcPts val="1000"/>
              </a:spcAft>
            </a:pPr>
            <a:r>
              <a:rPr lang="en-US" sz="3400" dirty="0">
                <a:ea typeface="Calibri"/>
                <a:cs typeface="Times New Roman"/>
              </a:rPr>
              <a:t>Family life had several shifts after 1970. The most notable was a decline in the number of families with two parents and one or more children under 18. There was a sharp increase in working women, including wives and mothers, and the wage gap between sexes narrowed, but women still earned less than men. </a:t>
            </a:r>
            <a:r>
              <a:rPr lang="en-US" sz="3400" b="1" dirty="0">
                <a:ea typeface="Calibri"/>
                <a:cs typeface="Times New Roman"/>
              </a:rPr>
              <a:t>By the end of the 1980s, in only one two-parent family out of five was the mother solely engaged in raising the children.</a:t>
            </a:r>
            <a:r>
              <a:rPr lang="en-US" sz="3400" dirty="0">
                <a:ea typeface="Calibri"/>
                <a:cs typeface="Times New Roman"/>
              </a:rPr>
              <a:t>  </a:t>
            </a:r>
            <a:r>
              <a:rPr lang="en-US" sz="3400" b="1" dirty="0">
                <a:ea typeface="Calibri"/>
                <a:cs typeface="Times New Roman"/>
              </a:rPr>
              <a:t>This means that in the spring of 1980, the prime rate reached </a:t>
            </a:r>
            <a:r>
              <a:rPr lang="en-US" sz="3400" b="1" u="sng" dirty="0">
                <a:ea typeface="Calibri"/>
                <a:cs typeface="Times New Roman"/>
              </a:rPr>
              <a:t>20%</a:t>
            </a:r>
            <a:r>
              <a:rPr lang="en-US" sz="3400" b="1" dirty="0">
                <a:ea typeface="Calibri"/>
                <a:cs typeface="Times New Roman"/>
              </a:rPr>
              <a:t> percent.  </a:t>
            </a:r>
            <a:r>
              <a:rPr lang="en-US" sz="3400" dirty="0">
                <a:ea typeface="Calibri"/>
                <a:cs typeface="Times New Roman"/>
              </a:rPr>
              <a:t>Some households had stay out home fathers, however the great majority of families had both parents working outside of the home. </a:t>
            </a:r>
          </a:p>
          <a:p>
            <a:pPr marL="0" marR="0">
              <a:lnSpc>
                <a:spcPct val="115000"/>
              </a:lnSpc>
              <a:spcBef>
                <a:spcPts val="0"/>
              </a:spcBef>
              <a:spcAft>
                <a:spcPts val="1000"/>
              </a:spcAft>
            </a:pPr>
            <a:r>
              <a:rPr lang="en-US" sz="3400" dirty="0">
                <a:ea typeface="Calibri"/>
                <a:cs typeface="Times New Roman"/>
              </a:rPr>
              <a:t>The 1950s sense of a “nuclear family” no longer prevailed by the 20</a:t>
            </a:r>
            <a:r>
              <a:rPr lang="en-US" sz="3400" baseline="30000" dirty="0">
                <a:ea typeface="Calibri"/>
                <a:cs typeface="Times New Roman"/>
              </a:rPr>
              <a:t>th</a:t>
            </a:r>
            <a:r>
              <a:rPr lang="en-US" sz="3400" dirty="0">
                <a:ea typeface="Calibri"/>
                <a:cs typeface="Times New Roman"/>
              </a:rPr>
              <a:t> century’s end. The number of married couple households with children dropped from 30 to 23 percent from the 1970s to 2000, the divorce rate doubled between mid-1960s and late 1970s,  the number of unmarried couples doubled  in the 1990s, and the number of adults living alone surpassed the number of adults married with children for the first time in American history. </a:t>
            </a:r>
          </a:p>
          <a:p>
            <a:pPr marL="0" marR="0">
              <a:lnSpc>
                <a:spcPct val="115000"/>
              </a:lnSpc>
              <a:spcBef>
                <a:spcPts val="0"/>
              </a:spcBef>
              <a:spcAft>
                <a:spcPts val="1000"/>
              </a:spcAft>
            </a:pPr>
            <a:r>
              <a:rPr lang="en-US" sz="3400" dirty="0">
                <a:ea typeface="Calibri"/>
                <a:cs typeface="Times New Roman"/>
              </a:rPr>
              <a:t>There was an increase in births to women over 30 and to single mothers, who composed 75% of households by 2000. All of this caused conservatives to call for change. Many people never married or delayed marrying until much later in life. </a:t>
            </a:r>
          </a:p>
          <a:p>
            <a:endParaRPr lang="en-US" dirty="0"/>
          </a:p>
        </p:txBody>
      </p:sp>
    </p:spTree>
    <p:extLst>
      <p:ext uri="{BB962C8B-B14F-4D97-AF65-F5344CB8AC3E}">
        <p14:creationId xmlns:p14="http://schemas.microsoft.com/office/powerpoint/2010/main" val="150711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2" y="762000"/>
            <a:ext cx="8410528"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888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Gains and Setbacks for women</a:t>
            </a:r>
          </a:p>
        </p:txBody>
      </p:sp>
      <p:sp>
        <p:nvSpPr>
          <p:cNvPr id="3" name="Content Placeholder 2"/>
          <p:cNvSpPr>
            <a:spLocks noGrp="1"/>
          </p:cNvSpPr>
          <p:nvPr>
            <p:ph idx="1"/>
          </p:nvPr>
        </p:nvSpPr>
        <p:spPr>
          <a:xfrm>
            <a:off x="1043492" y="2323652"/>
            <a:ext cx="6777317" cy="3848548"/>
          </a:xfrm>
        </p:spPr>
        <p:txBody>
          <a:bodyPr>
            <a:normAutofit fontScale="47500" lnSpcReduction="20000"/>
          </a:bodyPr>
          <a:lstStyle/>
          <a:p>
            <a:r>
              <a:rPr lang="en-US" sz="2900" dirty="0"/>
              <a:t>There was a rapid movement of women into the labor force in the 1970s. However, women still didn’t earn as much as men. Women entered corporation boardrooms, became presidents of major universities, were admitted to the nation’s military academies; and entered blue-collar, professional, and small business fields traditionally male dominated. </a:t>
            </a:r>
            <a:r>
              <a:rPr lang="en-US" sz="2900" b="1" dirty="0"/>
              <a:t>Reagan’s appointment of Sandra Day O’Connor to the Supreme Court in 1981 marked a historic first</a:t>
            </a:r>
            <a:r>
              <a:rPr lang="en-US" sz="2900" dirty="0"/>
              <a:t>, and Bill Clinton doubled the amount of women on the Court by selecting Ruth Bader Ginsburg.</a:t>
            </a:r>
          </a:p>
          <a:p>
            <a:r>
              <a:rPr lang="en-US" sz="2900" dirty="0"/>
              <a:t>However, most women still worked in female dominated fields. Those who entered male-dominated jobs couldn’t advance beyond midlevel executive status. In 1990, only 4.3% of corporate officers were women. The economic boom of the 1990s, however, led to a steady increase of women executives. The most encouraging development for women was business ownership.</a:t>
            </a:r>
          </a:p>
          <a:p>
            <a:r>
              <a:rPr lang="en-US" sz="2900" dirty="0"/>
              <a:t> By 2004, women’s wages still averaged only 76.5% of men’s earnings. Feminists had once hoped to close the wage gap by the year 2000, but experts predicted women wouldn’t reach pay equality with men until 2018.</a:t>
            </a:r>
          </a:p>
          <a:p>
            <a:r>
              <a:rPr lang="en-US" sz="2900" dirty="0"/>
              <a:t>The most encouraging development for women was business ownership.</a:t>
            </a:r>
          </a:p>
          <a:p>
            <a:endParaRPr lang="en-US" dirty="0"/>
          </a:p>
        </p:txBody>
      </p:sp>
    </p:spTree>
    <p:extLst>
      <p:ext uri="{BB962C8B-B14F-4D97-AF65-F5344CB8AC3E}">
        <p14:creationId xmlns:p14="http://schemas.microsoft.com/office/powerpoint/2010/main" val="142041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Gains and Setbacks for women</a:t>
            </a:r>
          </a:p>
        </p:txBody>
      </p:sp>
      <p:sp>
        <p:nvSpPr>
          <p:cNvPr id="3" name="Content Placeholder 2"/>
          <p:cNvSpPr>
            <a:spLocks noGrp="1"/>
          </p:cNvSpPr>
          <p:nvPr>
            <p:ph idx="1"/>
          </p:nvPr>
        </p:nvSpPr>
        <p:spPr/>
        <p:txBody>
          <a:bodyPr>
            <a:normAutofit fontScale="55000" lnSpcReduction="20000"/>
          </a:bodyPr>
          <a:lstStyle/>
          <a:p>
            <a:r>
              <a:rPr lang="en-US" dirty="0"/>
              <a:t>The women’s movement had two goals beyond economic opportunity. The first was the ratification of the </a:t>
            </a:r>
            <a:r>
              <a:rPr lang="en-US" b="1" dirty="0"/>
              <a:t>Equal Rights Amendment (ERA). </a:t>
            </a:r>
            <a:r>
              <a:rPr lang="en-US" dirty="0"/>
              <a:t>It was approved by congress in 1972. It simply stated “Equality of rights under the law shall not be denied or abridged by the United States or any state on account of sex.” </a:t>
            </a:r>
            <a:r>
              <a:rPr lang="en-US" b="1" dirty="0"/>
              <a:t>It fell three states short of being ratified. </a:t>
            </a:r>
            <a:endParaRPr lang="en-US" dirty="0"/>
          </a:p>
          <a:p>
            <a:r>
              <a:rPr lang="en-US" b="1" dirty="0"/>
              <a:t>Rightwing activist Phyllis </a:t>
            </a:r>
            <a:r>
              <a:rPr lang="en-US" b="1" dirty="0" err="1"/>
              <a:t>Schafly</a:t>
            </a:r>
            <a:r>
              <a:rPr lang="en-US" b="1" dirty="0"/>
              <a:t> led an organized effort to defeat the ERA, claiming the amendment would lead to unisex toilets, homosexual marriages, and the drafting of women. </a:t>
            </a:r>
            <a:r>
              <a:rPr lang="en-US" dirty="0"/>
              <a:t>National Organization of Women (NOW) tried to fight back by persuading Congress to extend the time for ratification, but the </a:t>
            </a:r>
            <a:r>
              <a:rPr lang="en-US" dirty="0" smtClean="0"/>
              <a:t>new deadline </a:t>
            </a:r>
            <a:r>
              <a:rPr lang="en-US" dirty="0"/>
              <a:t>came and the </a:t>
            </a:r>
            <a:r>
              <a:rPr lang="en-US" b="1" dirty="0" smtClean="0"/>
              <a:t>ERA still</a:t>
            </a:r>
            <a:r>
              <a:rPr lang="en-US" dirty="0" smtClean="0"/>
              <a:t> </a:t>
            </a:r>
            <a:r>
              <a:rPr lang="en-US" b="1" dirty="0"/>
              <a:t>fell three states short of being ratified.</a:t>
            </a:r>
            <a:endParaRPr lang="en-US" dirty="0"/>
          </a:p>
          <a:p>
            <a:r>
              <a:rPr lang="en-US" dirty="0"/>
              <a:t>The Women’s movement focused even more on protecting a major victory it had won in </a:t>
            </a:r>
            <a:r>
              <a:rPr lang="en-US" b="1" dirty="0"/>
              <a:t>Roe v. Wade</a:t>
            </a:r>
            <a:r>
              <a:rPr lang="en-US" dirty="0"/>
              <a:t>. A case involving women’s reproductive rights for abortion and family planning agencies.</a:t>
            </a:r>
          </a:p>
          <a:p>
            <a:r>
              <a:rPr lang="en-US" dirty="0"/>
              <a:t>In 1978, with strong support from President Carter, Congress passed the </a:t>
            </a:r>
            <a:r>
              <a:rPr lang="en-US" b="1" dirty="0"/>
              <a:t>Hyde amendment</a:t>
            </a:r>
            <a:r>
              <a:rPr lang="en-US" dirty="0"/>
              <a:t> denying the use of federal funds to pay for abortions for poor women.</a:t>
            </a:r>
          </a:p>
          <a:p>
            <a:r>
              <a:rPr lang="en-US" dirty="0"/>
              <a:t>Often violent pro-life protestors outside of abortion clinics make exercising the right to abortion difficult and sometimes dangerous. For many women, abortion was a hard-won right they still have to struggle to protect.</a:t>
            </a:r>
          </a:p>
          <a:p>
            <a:endParaRPr lang="en-US" dirty="0"/>
          </a:p>
        </p:txBody>
      </p:sp>
    </p:spTree>
    <p:extLst>
      <p:ext uri="{BB962C8B-B14F-4D97-AF65-F5344CB8AC3E}">
        <p14:creationId xmlns:p14="http://schemas.microsoft.com/office/powerpoint/2010/main" val="388103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609600"/>
            <a:ext cx="6412499"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5001844"/>
            <a:ext cx="6553200" cy="707886"/>
          </a:xfrm>
          <a:prstGeom prst="rect">
            <a:avLst/>
          </a:prstGeom>
          <a:noFill/>
        </p:spPr>
        <p:txBody>
          <a:bodyPr wrap="square" rtlCol="0">
            <a:spAutoFit/>
          </a:bodyPr>
          <a:lstStyle/>
          <a:p>
            <a:pPr algn="ctr"/>
            <a:r>
              <a:rPr lang="en-US" sz="2000" dirty="0" smtClean="0"/>
              <a:t>Carter signing the extension for the ratification of the Equal Rights Amendment (ERA).</a:t>
            </a:r>
            <a:endParaRPr lang="en-US" sz="2000" dirty="0"/>
          </a:p>
        </p:txBody>
      </p:sp>
    </p:spTree>
    <p:extLst>
      <p:ext uri="{BB962C8B-B14F-4D97-AF65-F5344CB8AC3E}">
        <p14:creationId xmlns:p14="http://schemas.microsoft.com/office/powerpoint/2010/main" val="307169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chard_M._Nixon,_ca._1935_-_1982_-_NARA_-_530679.jpg"/>
          <p:cNvPicPr>
            <a:picLocks noChangeAspect="1"/>
          </p:cNvPicPr>
          <p:nvPr/>
        </p:nvPicPr>
        <p:blipFill>
          <a:blip r:embed="rId2" cstate="print"/>
          <a:stretch>
            <a:fillRect/>
          </a:stretch>
        </p:blipFill>
        <p:spPr>
          <a:xfrm>
            <a:off x="152400" y="1447800"/>
            <a:ext cx="2966567" cy="3505200"/>
          </a:xfrm>
          <a:prstGeom prst="rect">
            <a:avLst/>
          </a:prstGeom>
        </p:spPr>
      </p:pic>
      <p:sp>
        <p:nvSpPr>
          <p:cNvPr id="3" name="TextBox 2"/>
          <p:cNvSpPr txBox="1"/>
          <p:nvPr/>
        </p:nvSpPr>
        <p:spPr>
          <a:xfrm>
            <a:off x="457200" y="5181600"/>
            <a:ext cx="2133600" cy="646331"/>
          </a:xfrm>
          <a:prstGeom prst="rect">
            <a:avLst/>
          </a:prstGeom>
          <a:noFill/>
        </p:spPr>
        <p:txBody>
          <a:bodyPr wrap="square" rtlCol="0">
            <a:spAutoFit/>
          </a:bodyPr>
          <a:lstStyle/>
          <a:p>
            <a:pPr algn="ctr"/>
            <a:r>
              <a:rPr lang="en-US" dirty="0" smtClean="0"/>
              <a:t>President Richard M. Nixon</a:t>
            </a:r>
            <a:endParaRPr lang="en-US" dirty="0"/>
          </a:p>
        </p:txBody>
      </p:sp>
      <p:pic>
        <p:nvPicPr>
          <p:cNvPr id="4" name="Picture 3" descr="john mitchell.jpg"/>
          <p:cNvPicPr>
            <a:picLocks noChangeAspect="1"/>
          </p:cNvPicPr>
          <p:nvPr/>
        </p:nvPicPr>
        <p:blipFill>
          <a:blip r:embed="rId3" cstate="print"/>
          <a:stretch>
            <a:fillRect/>
          </a:stretch>
        </p:blipFill>
        <p:spPr>
          <a:xfrm>
            <a:off x="6400800" y="1447800"/>
            <a:ext cx="2544330" cy="3514725"/>
          </a:xfrm>
          <a:prstGeom prst="rect">
            <a:avLst/>
          </a:prstGeom>
        </p:spPr>
      </p:pic>
      <p:sp>
        <p:nvSpPr>
          <p:cNvPr id="5" name="TextBox 4"/>
          <p:cNvSpPr txBox="1"/>
          <p:nvPr/>
        </p:nvSpPr>
        <p:spPr>
          <a:xfrm>
            <a:off x="6400800" y="5105400"/>
            <a:ext cx="2209800" cy="923330"/>
          </a:xfrm>
          <a:prstGeom prst="rect">
            <a:avLst/>
          </a:prstGeom>
          <a:noFill/>
        </p:spPr>
        <p:txBody>
          <a:bodyPr wrap="square" rtlCol="0">
            <a:spAutoFit/>
          </a:bodyPr>
          <a:lstStyle/>
          <a:p>
            <a:pPr algn="ctr"/>
            <a:r>
              <a:rPr lang="en-US" b="1" dirty="0" smtClean="0"/>
              <a:t>Nixon’s attorney general—</a:t>
            </a:r>
            <a:r>
              <a:rPr lang="en-US" b="1" u="sng" dirty="0" smtClean="0"/>
              <a:t>John Mitchell</a:t>
            </a:r>
            <a:endParaRPr lang="en-US" b="1" u="sng" dirty="0"/>
          </a:p>
        </p:txBody>
      </p:sp>
      <p:pic>
        <p:nvPicPr>
          <p:cNvPr id="7" name="Picture 6" descr="Henry_A_Kissinger.jpg"/>
          <p:cNvPicPr>
            <a:picLocks noChangeAspect="1"/>
          </p:cNvPicPr>
          <p:nvPr/>
        </p:nvPicPr>
        <p:blipFill>
          <a:blip r:embed="rId4" cstate="print"/>
          <a:stretch>
            <a:fillRect/>
          </a:stretch>
        </p:blipFill>
        <p:spPr>
          <a:xfrm>
            <a:off x="3352800" y="1524000"/>
            <a:ext cx="2788938" cy="3429000"/>
          </a:xfrm>
          <a:prstGeom prst="rect">
            <a:avLst/>
          </a:prstGeom>
        </p:spPr>
      </p:pic>
      <p:sp>
        <p:nvSpPr>
          <p:cNvPr id="8" name="TextBox 7"/>
          <p:cNvSpPr txBox="1"/>
          <p:nvPr/>
        </p:nvSpPr>
        <p:spPr>
          <a:xfrm>
            <a:off x="3581400" y="5181600"/>
            <a:ext cx="2438400" cy="1200329"/>
          </a:xfrm>
          <a:prstGeom prst="rect">
            <a:avLst/>
          </a:prstGeom>
          <a:noFill/>
        </p:spPr>
        <p:txBody>
          <a:bodyPr wrap="square" rtlCol="0">
            <a:spAutoFit/>
          </a:bodyPr>
          <a:lstStyle/>
          <a:p>
            <a:r>
              <a:rPr lang="en-US" b="1" dirty="0" smtClean="0"/>
              <a:t>Nixon’s national security advisor during his first term—</a:t>
            </a:r>
            <a:r>
              <a:rPr lang="en-US" b="1" u="sng" dirty="0" smtClean="0"/>
              <a:t>Henry Kissinger</a:t>
            </a:r>
            <a:endParaRPr lang="en-US" b="1"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r>
              <a:rPr lang="en-US" sz="4900" dirty="0"/>
              <a:t>The Gay Liberation Movement</a:t>
            </a:r>
            <a:r>
              <a:rPr lang="en-US" dirty="0"/>
              <a:t/>
            </a:r>
            <a:br>
              <a:rPr lang="en-US" dirty="0"/>
            </a:br>
            <a:endParaRPr lang="en-US" dirty="0"/>
          </a:p>
        </p:txBody>
      </p:sp>
      <p:sp>
        <p:nvSpPr>
          <p:cNvPr id="3" name="Content Placeholder 2"/>
          <p:cNvSpPr>
            <a:spLocks noGrp="1"/>
          </p:cNvSpPr>
          <p:nvPr>
            <p:ph idx="1"/>
          </p:nvPr>
        </p:nvSpPr>
        <p:spPr>
          <a:xfrm>
            <a:off x="1043492" y="2057400"/>
            <a:ext cx="6777317" cy="3848548"/>
          </a:xfrm>
        </p:spPr>
        <p:txBody>
          <a:bodyPr>
            <a:noAutofit/>
          </a:bodyPr>
          <a:lstStyle/>
          <a:p>
            <a:pPr marL="0" marR="0">
              <a:lnSpc>
                <a:spcPct val="115000"/>
              </a:lnSpc>
              <a:spcBef>
                <a:spcPts val="0"/>
              </a:spcBef>
              <a:spcAft>
                <a:spcPts val="1000"/>
              </a:spcAft>
            </a:pPr>
            <a:r>
              <a:rPr lang="en-US" sz="1400" b="1" dirty="0">
                <a:ea typeface="Calibri"/>
                <a:cs typeface="Times New Roman"/>
              </a:rPr>
              <a:t>The birth of the gay liberation movement was at the Stonewall Inn.  </a:t>
            </a:r>
            <a:endParaRPr lang="en-US" sz="1400" b="1" dirty="0" smtClean="0">
              <a:ea typeface="Calibri"/>
              <a:cs typeface="Times New Roman"/>
            </a:endParaRPr>
          </a:p>
          <a:p>
            <a:pPr marL="400050" lvl="1">
              <a:lnSpc>
                <a:spcPct val="115000"/>
              </a:lnSpc>
              <a:spcBef>
                <a:spcPts val="0"/>
              </a:spcBef>
              <a:spcAft>
                <a:spcPts val="1000"/>
              </a:spcAft>
            </a:pPr>
            <a:r>
              <a:rPr lang="en-US" sz="1100" dirty="0" smtClean="0">
                <a:ea typeface="Calibri"/>
                <a:cs typeface="Times New Roman"/>
              </a:rPr>
              <a:t>On </a:t>
            </a:r>
            <a:r>
              <a:rPr lang="en-US" sz="1100" dirty="0">
                <a:ea typeface="Calibri"/>
                <a:cs typeface="Times New Roman"/>
              </a:rPr>
              <a:t>the night of June, 1969, a squad of New York police men raided the Stonewall Inn, a Greenwich Village bar frequented by “drag queens” and lesbians. As these patrons were herded into vans, a crowd of homosexual onlookers jeered and taunted the police. A riot broke out, and the next night, more than four hundred police officers battled two thousand gay demonstrators through Greenwich Village streets. </a:t>
            </a:r>
            <a:endParaRPr lang="en-US" sz="1100" dirty="0" smtClean="0">
              <a:ea typeface="Calibri"/>
              <a:cs typeface="Times New Roman"/>
            </a:endParaRPr>
          </a:p>
          <a:p>
            <a:pPr marL="0">
              <a:lnSpc>
                <a:spcPct val="115000"/>
              </a:lnSpc>
              <a:spcBef>
                <a:spcPts val="0"/>
              </a:spcBef>
              <a:spcAft>
                <a:spcPts val="1000"/>
              </a:spcAft>
            </a:pPr>
            <a:r>
              <a:rPr lang="en-US" sz="1400" dirty="0" smtClean="0">
                <a:ea typeface="Calibri"/>
                <a:cs typeface="Times New Roman"/>
              </a:rPr>
              <a:t>In </a:t>
            </a:r>
            <a:r>
              <a:rPr lang="en-US" sz="1400" dirty="0">
                <a:ea typeface="Calibri"/>
                <a:cs typeface="Times New Roman"/>
              </a:rPr>
              <a:t>the 1980s, the AIDS epidemic forced the gay liberation movement onto the </a:t>
            </a:r>
            <a:r>
              <a:rPr lang="en-US" sz="1400" dirty="0" smtClean="0">
                <a:ea typeface="Calibri"/>
                <a:cs typeface="Times New Roman"/>
              </a:rPr>
              <a:t>defensive. </a:t>
            </a:r>
          </a:p>
          <a:p>
            <a:pPr marL="400050" lvl="1">
              <a:lnSpc>
                <a:spcPct val="115000"/>
              </a:lnSpc>
              <a:spcBef>
                <a:spcPts val="0"/>
              </a:spcBef>
              <a:spcAft>
                <a:spcPts val="1000"/>
              </a:spcAft>
            </a:pPr>
            <a:r>
              <a:rPr lang="en-US" sz="1100" dirty="0" smtClean="0">
                <a:ea typeface="Calibri"/>
                <a:cs typeface="Times New Roman"/>
              </a:rPr>
              <a:t>This </a:t>
            </a:r>
            <a:r>
              <a:rPr lang="en-US" sz="1100" dirty="0">
                <a:ea typeface="Calibri"/>
                <a:cs typeface="Times New Roman"/>
              </a:rPr>
              <a:t>due to a rumor that AIDS was a “gay disease” and male homosexuals faced new condemnation while trying to care for the growing amount of victims to this disease within their ranks. </a:t>
            </a:r>
          </a:p>
          <a:p>
            <a:pPr marL="0" marR="0">
              <a:lnSpc>
                <a:spcPct val="115000"/>
              </a:lnSpc>
              <a:spcBef>
                <a:spcPts val="0"/>
              </a:spcBef>
              <a:spcAft>
                <a:spcPts val="1000"/>
              </a:spcAft>
            </a:pPr>
            <a:r>
              <a:rPr lang="en-US" sz="1400" dirty="0">
                <a:ea typeface="Calibri"/>
                <a:cs typeface="Times New Roman"/>
              </a:rPr>
              <a:t>Bill Clinton promised to allow homosexuals into the military, but was convinced the acceptance of gays and lesbians would destroy morale and seriously weaken the armed forces. He settled for a policy of “Don’t ask, don’t tell”. Homosexuals were allowed in the military as long as they didn’t disclose their sexuality and refrained from homosexual conduct.</a:t>
            </a:r>
          </a:p>
          <a:p>
            <a:endParaRPr lang="en-US" sz="900" dirty="0"/>
          </a:p>
        </p:txBody>
      </p:sp>
    </p:spTree>
    <p:extLst>
      <p:ext uri="{BB962C8B-B14F-4D97-AF65-F5344CB8AC3E}">
        <p14:creationId xmlns:p14="http://schemas.microsoft.com/office/powerpoint/2010/main" val="9159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11990"/>
            <a:ext cx="332457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79288"/>
            <a:ext cx="317480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594" y="4479288"/>
            <a:ext cx="3284811" cy="197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609600"/>
            <a:ext cx="2743200" cy="237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71800" y="3200400"/>
            <a:ext cx="3200400" cy="923330"/>
          </a:xfrm>
          <a:prstGeom prst="rect">
            <a:avLst/>
          </a:prstGeom>
          <a:noFill/>
        </p:spPr>
        <p:txBody>
          <a:bodyPr wrap="square" rtlCol="0">
            <a:spAutoFit/>
          </a:bodyPr>
          <a:lstStyle/>
          <a:p>
            <a:pPr algn="ctr"/>
            <a:r>
              <a:rPr lang="en-US" dirty="0" smtClean="0"/>
              <a:t>Images of Gay Liberation Movement riots of Stonewall Inn and throughout 1970s</a:t>
            </a:r>
            <a:endParaRPr lang="en-US" dirty="0"/>
          </a:p>
        </p:txBody>
      </p:sp>
    </p:spTree>
    <p:extLst>
      <p:ext uri="{BB962C8B-B14F-4D97-AF65-F5344CB8AC3E}">
        <p14:creationId xmlns:p14="http://schemas.microsoft.com/office/powerpoint/2010/main" val="2284027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AIDS Epidemic </a:t>
            </a:r>
            <a:endParaRPr lang="en-US" dirty="0"/>
          </a:p>
        </p:txBody>
      </p:sp>
      <p:sp>
        <p:nvSpPr>
          <p:cNvPr id="3" name="Content Placeholder 2"/>
          <p:cNvSpPr>
            <a:spLocks noGrp="1"/>
          </p:cNvSpPr>
          <p:nvPr>
            <p:ph idx="1"/>
          </p:nvPr>
        </p:nvSpPr>
        <p:spPr>
          <a:xfrm>
            <a:off x="685800" y="2323652"/>
            <a:ext cx="7135009" cy="3848547"/>
          </a:xfrm>
        </p:spPr>
        <p:txBody>
          <a:bodyPr>
            <a:normAutofit fontScale="92500" lnSpcReduction="10000"/>
          </a:bodyPr>
          <a:lstStyle/>
          <a:p>
            <a:r>
              <a:rPr lang="en-US" sz="1600" dirty="0" smtClean="0"/>
              <a:t>AIDS –acquired immune-deficiency syndrome, a disease of the immune  system transmitted through blood, especially by sexual contact or contaminated needles </a:t>
            </a:r>
          </a:p>
          <a:p>
            <a:pPr lvl="1"/>
            <a:r>
              <a:rPr lang="en-US" sz="1600" dirty="0" smtClean="0"/>
              <a:t>HIV (human immunodeficiency virus)originated in Central Africa and later spread to America, often leads to AIDS </a:t>
            </a:r>
          </a:p>
          <a:p>
            <a:pPr lvl="1"/>
            <a:r>
              <a:rPr lang="en-US" sz="1600" dirty="0" smtClean="0"/>
              <a:t>the outbreak of AIDS occurred in the early 1980s, taking most Americans by surprise. Doctors had a hard time understanding the nature of the disease due to limited knowledge </a:t>
            </a:r>
          </a:p>
          <a:p>
            <a:pPr lvl="1"/>
            <a:r>
              <a:rPr lang="en-US" sz="1600" b="1" dirty="0" smtClean="0"/>
              <a:t>Initially AIDS was believed to only affect gay men</a:t>
            </a:r>
            <a:r>
              <a:rPr lang="en-US" sz="1600" dirty="0" smtClean="0"/>
              <a:t>; however, the disease appeared among intravenous drug users, who shared the same needles, hemophiliacs, and among people who received frequent blood transfusions </a:t>
            </a:r>
          </a:p>
          <a:p>
            <a:pPr lvl="1"/>
            <a:r>
              <a:rPr lang="en-US" sz="1600" dirty="0" smtClean="0"/>
              <a:t>The spread of a contaminated national blood supply and the possibility of the spread of the disease to heterosexuals terrified Middle Class Americans </a:t>
            </a:r>
          </a:p>
          <a:p>
            <a:pPr lvl="2"/>
            <a:r>
              <a:rPr lang="en-US" sz="1400" dirty="0" smtClean="0"/>
              <a:t>The death of Rock Hudson, a movie star, from AIDS further intensified the public’s growing fear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AIDS Epidemic </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t>AIDS</a:t>
            </a:r>
          </a:p>
          <a:p>
            <a:pPr lvl="1"/>
            <a:r>
              <a:rPr lang="en-US" sz="1800" dirty="0" smtClean="0"/>
              <a:t>The Reagan administration proved to be slow and halting in its approach to AIDs</a:t>
            </a:r>
          </a:p>
          <a:p>
            <a:pPr lvl="2"/>
            <a:r>
              <a:rPr lang="en-US" sz="1800" dirty="0" smtClean="0"/>
              <a:t>Lack of sympathy for the gay community and a need to reduce the deficit were two factors that inhibited an increase in health spending </a:t>
            </a:r>
          </a:p>
          <a:p>
            <a:pPr lvl="1"/>
            <a:r>
              <a:rPr lang="en-US" sz="1800" dirty="0" smtClean="0"/>
              <a:t>Whatever money was available in the fight against AIDS went directly to research instead of educational measures</a:t>
            </a:r>
          </a:p>
          <a:p>
            <a:pPr lvl="1"/>
            <a:r>
              <a:rPr lang="en-US" sz="1800" dirty="0" smtClean="0"/>
              <a:t>Surgeon General C. Everett Koop, in 1986, initiated proposals for sex education, the use of condoms, and confidential blood testing </a:t>
            </a:r>
          </a:p>
          <a:p>
            <a:pPr lvl="1"/>
            <a:r>
              <a:rPr lang="en-US" sz="1800" dirty="0" smtClean="0"/>
              <a:t>As the Reagan administration dallied, the growing number of cases  and death greatly increased </a:t>
            </a:r>
          </a:p>
          <a:p>
            <a:pPr lvl="2"/>
            <a:r>
              <a:rPr lang="en-US" sz="1600" dirty="0" smtClean="0"/>
              <a:t>November 1983, 2803 cases, 1416 deaths </a:t>
            </a:r>
          </a:p>
          <a:p>
            <a:pPr lvl="1"/>
            <a:endParaRPr lang="en-US"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AIDS Epidemic </a:t>
            </a:r>
            <a:endParaRPr lang="en-US" dirty="0"/>
          </a:p>
        </p:txBody>
      </p:sp>
      <p:sp>
        <p:nvSpPr>
          <p:cNvPr id="3" name="Content Placeholder 2"/>
          <p:cNvSpPr>
            <a:spLocks noGrp="1"/>
          </p:cNvSpPr>
          <p:nvPr>
            <p:ph idx="1"/>
          </p:nvPr>
        </p:nvSpPr>
        <p:spPr>
          <a:xfrm>
            <a:off x="1043492" y="2323652"/>
            <a:ext cx="6777317" cy="4000948"/>
          </a:xfrm>
        </p:spPr>
        <p:txBody>
          <a:bodyPr>
            <a:normAutofit lnSpcReduction="10000"/>
          </a:bodyPr>
          <a:lstStyle/>
          <a:p>
            <a:r>
              <a:rPr lang="en-US" sz="1600" dirty="0" smtClean="0"/>
              <a:t>AIDS </a:t>
            </a:r>
          </a:p>
          <a:p>
            <a:pPr lvl="1"/>
            <a:r>
              <a:rPr lang="en-US" sz="1600" dirty="0" smtClean="0"/>
              <a:t>Reagan appointed Admiral James Watkins, former chief of naval operations, to study the AIDS epidemic </a:t>
            </a:r>
          </a:p>
          <a:p>
            <a:pPr lvl="1"/>
            <a:r>
              <a:rPr lang="en-US" sz="1600" dirty="0" smtClean="0"/>
              <a:t>Watkins criticized the administration for its lack of action against AIDS and proposed a new effort that included antidiscrimination legislation and explicit prevention education </a:t>
            </a:r>
          </a:p>
          <a:p>
            <a:pPr lvl="1"/>
            <a:r>
              <a:rPr lang="en-US" sz="1600" dirty="0" smtClean="0"/>
              <a:t>Despite these efforts, the epidemic continued to claim many lives </a:t>
            </a:r>
          </a:p>
          <a:p>
            <a:pPr lvl="2"/>
            <a:r>
              <a:rPr lang="en-US" sz="1600" dirty="0" smtClean="0"/>
              <a:t>1987, 50,000 cases </a:t>
            </a:r>
          </a:p>
          <a:p>
            <a:pPr lvl="2"/>
            <a:r>
              <a:rPr lang="en-US" sz="1600" dirty="0" smtClean="0"/>
              <a:t>1989, 100,000 cases </a:t>
            </a:r>
          </a:p>
          <a:p>
            <a:pPr lvl="2"/>
            <a:r>
              <a:rPr lang="en-US" sz="1600" dirty="0" smtClean="0"/>
              <a:t>End of 1991, 200,000 cases </a:t>
            </a:r>
          </a:p>
          <a:p>
            <a:pPr lvl="2"/>
            <a:r>
              <a:rPr lang="en-US" sz="1600" dirty="0" smtClean="0"/>
              <a:t>Mid-1996, 500,000 cases </a:t>
            </a:r>
          </a:p>
          <a:p>
            <a:pPr lvl="3"/>
            <a:r>
              <a:rPr lang="en-US" sz="1600" dirty="0" smtClean="0"/>
              <a:t>AIDS became the leading cause of death for Americans between the ages of 25 to 44</a:t>
            </a:r>
          </a:p>
          <a:p>
            <a:pPr lvl="3"/>
            <a:endParaRPr lang="en-US" sz="1600" dirty="0" smtClean="0"/>
          </a:p>
          <a:p>
            <a:pPr lvl="3"/>
            <a:endParaRPr lang="en-US" sz="1600" dirty="0" smtClean="0"/>
          </a:p>
          <a:p>
            <a:pPr lvl="3"/>
            <a:endParaRPr lang="en-US" sz="1600" dirty="0" smtClean="0"/>
          </a:p>
          <a:p>
            <a:pPr lvl="2"/>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AIDS Epidemic </a:t>
            </a:r>
            <a:endParaRPr lang="en-US" dirty="0"/>
          </a:p>
        </p:txBody>
      </p:sp>
      <p:sp>
        <p:nvSpPr>
          <p:cNvPr id="3" name="Content Placeholder 2"/>
          <p:cNvSpPr>
            <a:spLocks noGrp="1"/>
          </p:cNvSpPr>
          <p:nvPr>
            <p:ph idx="1"/>
          </p:nvPr>
        </p:nvSpPr>
        <p:spPr/>
        <p:txBody>
          <a:bodyPr/>
          <a:lstStyle/>
          <a:p>
            <a:r>
              <a:rPr lang="en-US" dirty="0" smtClean="0"/>
              <a:t>AIDS </a:t>
            </a:r>
          </a:p>
          <a:p>
            <a:pPr lvl="1"/>
            <a:r>
              <a:rPr lang="en-US" dirty="0" smtClean="0"/>
              <a:t>Mid-1990s, death rates of AIDS began to decline due to heavier spending on research on treatment and prevention and the new drug combinations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Ford Administration </a:t>
            </a:r>
            <a:endParaRPr lang="en-US" dirty="0"/>
          </a:p>
        </p:txBody>
      </p:sp>
      <p:sp>
        <p:nvSpPr>
          <p:cNvPr id="3" name="Content Placeholder 2"/>
          <p:cNvSpPr>
            <a:spLocks noGrp="1"/>
          </p:cNvSpPr>
          <p:nvPr>
            <p:ph idx="1"/>
          </p:nvPr>
        </p:nvSpPr>
        <p:spPr>
          <a:xfrm>
            <a:off x="1043492" y="2323652"/>
            <a:ext cx="6777317" cy="4153348"/>
          </a:xfrm>
        </p:spPr>
        <p:txBody>
          <a:bodyPr>
            <a:normAutofit fontScale="85000" lnSpcReduction="20000"/>
          </a:bodyPr>
          <a:lstStyle/>
          <a:p>
            <a:r>
              <a:rPr lang="en-US" dirty="0" smtClean="0"/>
              <a:t>Ford Administration </a:t>
            </a:r>
          </a:p>
          <a:p>
            <a:pPr lvl="1"/>
            <a:r>
              <a:rPr lang="en-US" dirty="0" smtClean="0"/>
              <a:t>Nixon had appointed Gerald R. Ford, the first president who had not been elected to national office, to the vice presidency, following the resignation of Spiro Agnew </a:t>
            </a:r>
          </a:p>
          <a:p>
            <a:pPr lvl="1"/>
            <a:r>
              <a:rPr lang="en-US" dirty="0" smtClean="0"/>
              <a:t>Ford was an amiable and unpretentious Michigan congressman, who had risen as the House minority leader, ready to restore public confidence in the presidency after replacing Nixon </a:t>
            </a:r>
          </a:p>
          <a:p>
            <a:pPr lvl="1"/>
            <a:r>
              <a:rPr lang="en-US" dirty="0" smtClean="0"/>
              <a:t>However, on September 8, 1974, Ford granted Nixon a full and unconditional pardon for all federal crimes he may have committed</a:t>
            </a:r>
          </a:p>
          <a:p>
            <a:pPr lvl="2"/>
            <a:r>
              <a:rPr lang="en-US" dirty="0" smtClean="0"/>
              <a:t>Critics charged Ford as secretly bargaining with Nixon ; others pointed out how unjust it was for Nixon to walk out free from all charges </a:t>
            </a:r>
          </a:p>
          <a:p>
            <a:pPr lvl="2"/>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Ford Administration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Ford Administration </a:t>
            </a:r>
          </a:p>
          <a:p>
            <a:pPr lvl="1"/>
            <a:r>
              <a:rPr lang="en-US" dirty="0" smtClean="0"/>
              <a:t>To make matters worse, Ford announced how the CIA had been involved in plots to assassinate foreign leaders</a:t>
            </a:r>
          </a:p>
          <a:p>
            <a:pPr lvl="1"/>
            <a:r>
              <a:rPr lang="en-US" dirty="0" smtClean="0"/>
              <a:t>CIA was charged for having been involved in no less than 8 separate attempts to kill Fidel Castro </a:t>
            </a:r>
          </a:p>
          <a:p>
            <a:pPr lvl="1"/>
            <a:r>
              <a:rPr lang="en-US" dirty="0" smtClean="0"/>
              <a:t>Frank Church, chairman of the Senate committee, tried to put all the blame on the CIA to prevent the tarnishing of Kennedy’s and Johnson’s reputations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Ford Administration </a:t>
            </a:r>
            <a:endParaRPr lang="en-US" dirty="0"/>
          </a:p>
        </p:txBody>
      </p:sp>
      <p:sp>
        <p:nvSpPr>
          <p:cNvPr id="3" name="Content Placeholder 2"/>
          <p:cNvSpPr>
            <a:spLocks noGrp="1"/>
          </p:cNvSpPr>
          <p:nvPr>
            <p:ph idx="1"/>
          </p:nvPr>
        </p:nvSpPr>
        <p:spPr/>
        <p:txBody>
          <a:bodyPr>
            <a:normAutofit/>
          </a:bodyPr>
          <a:lstStyle/>
          <a:p>
            <a:r>
              <a:rPr lang="en-US" dirty="0" smtClean="0"/>
              <a:t>Ford Administration </a:t>
            </a:r>
          </a:p>
          <a:p>
            <a:pPr lvl="1"/>
            <a:r>
              <a:rPr lang="en-US" dirty="0" smtClean="0"/>
              <a:t>Late 1975, Ford appointed George H.W. Bush as CIA’s new director to revitalize the agency’s role in shaping national security and to reform</a:t>
            </a:r>
          </a:p>
          <a:p>
            <a:pPr lvl="1"/>
            <a:r>
              <a:rPr lang="en-US" dirty="0" smtClean="0"/>
              <a:t>Ford also issued an executive order outlawing further assassinations as an instrument of American foreign policy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Ford Administration </a:t>
            </a:r>
            <a:endParaRPr lang="en-US" dirty="0"/>
          </a:p>
        </p:txBody>
      </p:sp>
      <p:sp>
        <p:nvSpPr>
          <p:cNvPr id="3" name="Content Placeholder 2"/>
          <p:cNvSpPr>
            <a:spLocks noGrp="1"/>
          </p:cNvSpPr>
          <p:nvPr>
            <p:ph idx="1"/>
          </p:nvPr>
        </p:nvSpPr>
        <p:spPr/>
        <p:txBody>
          <a:bodyPr/>
          <a:lstStyle/>
          <a:p>
            <a:r>
              <a:rPr lang="en-US" dirty="0" smtClean="0"/>
              <a:t>Ford Administration </a:t>
            </a:r>
          </a:p>
          <a:p>
            <a:pPr lvl="1"/>
            <a:r>
              <a:rPr lang="en-US" dirty="0" smtClean="0"/>
              <a:t>Ford proved to be more conservative than Nixon </a:t>
            </a:r>
          </a:p>
          <a:p>
            <a:pPr lvl="2"/>
            <a:r>
              <a:rPr lang="en-US" dirty="0" smtClean="0"/>
              <a:t>Opposed Democratic measures, including, </a:t>
            </a:r>
          </a:p>
          <a:p>
            <a:pPr lvl="3"/>
            <a:r>
              <a:rPr lang="en-US" dirty="0" smtClean="0"/>
              <a:t>Federal aid to education </a:t>
            </a:r>
          </a:p>
          <a:p>
            <a:pPr lvl="3"/>
            <a:r>
              <a:rPr lang="en-US" dirty="0" smtClean="0"/>
              <a:t>Control over strip mining                                                                                                                                                     </a:t>
            </a:r>
          </a:p>
          <a:p>
            <a:pPr lvl="2"/>
            <a:r>
              <a:rPr lang="en-US" dirty="0" smtClean="0"/>
              <a:t>Vetoed 39 bills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Pragmatic Liberalism</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smtClean="0"/>
              <a:t>One of Nixon’s domestic goals was a commitment to shift social problems to state and local governments (</a:t>
            </a:r>
            <a:r>
              <a:rPr lang="en-US" b="1" u="sng" dirty="0" smtClean="0"/>
              <a:t>not the federal government</a:t>
            </a:r>
            <a:r>
              <a:rPr lang="en-US" b="1" dirty="0" smtClean="0"/>
              <a:t>). </a:t>
            </a:r>
          </a:p>
          <a:p>
            <a:pPr lvl="0"/>
            <a:r>
              <a:rPr lang="en-US" dirty="0" smtClean="0"/>
              <a:t>Nixon also aimed to increase revenue spending between federal, sate, city, and county governments. </a:t>
            </a:r>
          </a:p>
          <a:p>
            <a:pPr lvl="0"/>
            <a:r>
              <a:rPr lang="en-US" dirty="0" smtClean="0"/>
              <a:t>He allowed the Supreme Court to handle the issue of segregation in schools. </a:t>
            </a:r>
          </a:p>
          <a:p>
            <a:pPr lvl="1"/>
            <a:r>
              <a:rPr lang="en-US" dirty="0" smtClean="0"/>
              <a:t>The Supreme Court ruled against segregation, causing southern white voters to focus their resentment on the Supreme Court instead of Nixon. </a:t>
            </a:r>
          </a:p>
          <a:p>
            <a:pPr lvl="1"/>
            <a:r>
              <a:rPr lang="en-US" dirty="0" smtClean="0"/>
              <a:t>This demonstrated the calculated nature of Nixon’s civil rights policy.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Carter and American Malaise</a:t>
            </a:r>
            <a:endParaRPr lang="en-US" dirty="0"/>
          </a:p>
        </p:txBody>
      </p:sp>
      <p:sp>
        <p:nvSpPr>
          <p:cNvPr id="3" name="Content Placeholder 2"/>
          <p:cNvSpPr>
            <a:spLocks noGrp="1"/>
          </p:cNvSpPr>
          <p:nvPr>
            <p:ph idx="1"/>
          </p:nvPr>
        </p:nvSpPr>
        <p:spPr/>
        <p:txBody>
          <a:bodyPr/>
          <a:lstStyle/>
          <a:p>
            <a:r>
              <a:rPr lang="en-US" sz="1800" dirty="0" smtClean="0"/>
              <a:t>Carter and American Malaise </a:t>
            </a:r>
          </a:p>
          <a:p>
            <a:pPr lvl="1"/>
            <a:r>
              <a:rPr lang="en-US" sz="1800" dirty="0" smtClean="0"/>
              <a:t>Election of 1976</a:t>
            </a:r>
          </a:p>
          <a:p>
            <a:pPr lvl="2"/>
            <a:r>
              <a:rPr lang="en-US" sz="1800" dirty="0" smtClean="0"/>
              <a:t>James Earl Carter, former Georgia governor, ran as an outsider, portraying himself as a Southerner</a:t>
            </a:r>
          </a:p>
          <a:p>
            <a:pPr lvl="2"/>
            <a:r>
              <a:rPr lang="en-US" sz="1800" dirty="0" smtClean="0"/>
              <a:t>Gerald Ford</a:t>
            </a:r>
          </a:p>
          <a:p>
            <a:pPr lvl="2"/>
            <a:r>
              <a:rPr lang="en-US" sz="1800" b="1" dirty="0" smtClean="0"/>
              <a:t>Carter won the election, defeating Gerald Ford </a:t>
            </a:r>
          </a:p>
          <a:p>
            <a:pPr lvl="2"/>
            <a:endParaRPr lang="en-US" dirty="0" smtClean="0"/>
          </a:p>
          <a:p>
            <a:pPr lvl="2">
              <a:buNone/>
            </a:pPr>
            <a:endParaRPr lang="en-US" dirty="0"/>
          </a:p>
        </p:txBody>
      </p:sp>
      <p:pic>
        <p:nvPicPr>
          <p:cNvPr id="4" name="Picture 3" descr="DIVI7233TB3101"/>
          <p:cNvPicPr>
            <a:picLocks noChangeAspect="1" noChangeArrowheads="1"/>
          </p:cNvPicPr>
          <p:nvPr/>
        </p:nvPicPr>
        <p:blipFill>
          <a:blip r:embed="rId2" cstate="print"/>
          <a:srcRect t="15721"/>
          <a:stretch>
            <a:fillRect/>
          </a:stretch>
        </p:blipFill>
        <p:spPr>
          <a:xfrm>
            <a:off x="762000" y="4267200"/>
            <a:ext cx="7467600" cy="221262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nchor="t">
            <a:normAutofit fontScale="90000"/>
          </a:bodyPr>
          <a:lstStyle/>
          <a:p>
            <a:r>
              <a:rPr lang="en-US" dirty="0" smtClean="0"/>
              <a:t>Carter and American Malaise</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r>
              <a:rPr lang="en-US" dirty="0" smtClean="0"/>
              <a:t>Carter Administration </a:t>
            </a:r>
          </a:p>
          <a:p>
            <a:pPr lvl="1"/>
            <a:r>
              <a:rPr lang="en-US" dirty="0" smtClean="0"/>
              <a:t>Carter lacked a sense of direction, calling himself a populist </a:t>
            </a:r>
          </a:p>
          <a:p>
            <a:pPr lvl="1"/>
            <a:r>
              <a:rPr lang="en-US" dirty="0" smtClean="0"/>
              <a:t>Carter nonetheless strove for a balanced budget but was forced to accept mounting deficits </a:t>
            </a:r>
          </a:p>
          <a:p>
            <a:pPr lvl="1"/>
            <a:r>
              <a:rPr lang="en-US" dirty="0" smtClean="0"/>
              <a:t>Federal agencies fought to save environment, but only managed to anger industry </a:t>
            </a:r>
          </a:p>
          <a:p>
            <a:pPr lvl="1"/>
            <a:r>
              <a:rPr lang="en-US" dirty="0" smtClean="0"/>
              <a:t>Joseph </a:t>
            </a:r>
            <a:r>
              <a:rPr lang="en-US" dirty="0" err="1" smtClean="0"/>
              <a:t>Califano</a:t>
            </a:r>
            <a:r>
              <a:rPr lang="en-US" dirty="0" smtClean="0"/>
              <a:t>, Secretary of Health, Education, and Welfare (HEW), failed to carry out long overdue reforms</a:t>
            </a:r>
          </a:p>
          <a:p>
            <a:pPr lvl="2"/>
            <a:r>
              <a:rPr lang="en-US" dirty="0" smtClean="0"/>
              <a:t>Carter’s unwillingness to take political risks led to revamping the overburdened social security system, like reducing benefits and raising the retirement age. This blocked </a:t>
            </a:r>
            <a:r>
              <a:rPr lang="en-US" dirty="0" err="1" smtClean="0"/>
              <a:t>Califano’s</a:t>
            </a:r>
            <a:r>
              <a:rPr lang="en-US" dirty="0" smtClean="0"/>
              <a:t> efforts to create a manageable national health insurance plan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24744" cy="685800"/>
          </a:xfrm>
        </p:spPr>
        <p:txBody>
          <a:bodyPr anchor="t">
            <a:normAutofit fontScale="90000"/>
          </a:bodyPr>
          <a:lstStyle/>
          <a:p>
            <a:r>
              <a:rPr lang="en-US" dirty="0" smtClean="0"/>
              <a:t>Carter and American Malaise </a:t>
            </a:r>
            <a:endParaRPr lang="en-US" dirty="0"/>
          </a:p>
        </p:txBody>
      </p:sp>
      <p:sp>
        <p:nvSpPr>
          <p:cNvPr id="3" name="Content Placeholder 2"/>
          <p:cNvSpPr>
            <a:spLocks noGrp="1"/>
          </p:cNvSpPr>
          <p:nvPr>
            <p:ph idx="1"/>
          </p:nvPr>
        </p:nvSpPr>
        <p:spPr>
          <a:xfrm>
            <a:off x="457200" y="1295400"/>
            <a:ext cx="8229600" cy="5257800"/>
          </a:xfrm>
        </p:spPr>
        <p:txBody>
          <a:bodyPr/>
          <a:lstStyle/>
          <a:p>
            <a:r>
              <a:rPr lang="en-US" dirty="0" smtClean="0"/>
              <a:t>Carter Administration </a:t>
            </a:r>
          </a:p>
          <a:p>
            <a:pPr lvl="1"/>
            <a:r>
              <a:rPr lang="en-US" dirty="0" smtClean="0"/>
              <a:t>Having been informed that he was losing the public’s confidence, Carter blamed the American people for creating “a crisis of confidence…that strikes at the very heart and soul and spirit of our national will.” </a:t>
            </a:r>
          </a:p>
          <a:p>
            <a:pPr lvl="1"/>
            <a:r>
              <a:rPr lang="en-US" dirty="0" smtClean="0"/>
              <a:t>After his “national malaise” speech, Carter requested the resignation of </a:t>
            </a:r>
            <a:r>
              <a:rPr lang="en-US" dirty="0" err="1" smtClean="0"/>
              <a:t>Califano</a:t>
            </a:r>
            <a:r>
              <a:rPr lang="en-US" dirty="0" smtClean="0"/>
              <a:t> and the Secretary of Treasury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0"/>
            <a:ext cx="6096000" cy="369332"/>
          </a:xfrm>
          <a:prstGeom prst="rect">
            <a:avLst/>
          </a:prstGeom>
          <a:noFill/>
        </p:spPr>
        <p:txBody>
          <a:bodyPr wrap="square" rtlCol="0">
            <a:spAutoFit/>
          </a:bodyPr>
          <a:lstStyle/>
          <a:p>
            <a:r>
              <a:rPr lang="en-US" dirty="0" smtClean="0"/>
              <a:t>https://www.youtube.com/watch?v=1IlRVy7oZ58</a:t>
            </a:r>
            <a:endParaRPr lang="en-US" dirty="0"/>
          </a:p>
        </p:txBody>
      </p:sp>
      <p:sp>
        <p:nvSpPr>
          <p:cNvPr id="3" name="TextBox 2"/>
          <p:cNvSpPr txBox="1"/>
          <p:nvPr/>
        </p:nvSpPr>
        <p:spPr>
          <a:xfrm>
            <a:off x="1905000" y="5715000"/>
            <a:ext cx="5410200" cy="369332"/>
          </a:xfrm>
          <a:prstGeom prst="rect">
            <a:avLst/>
          </a:prstGeom>
          <a:noFill/>
        </p:spPr>
        <p:txBody>
          <a:bodyPr wrap="square" rtlCol="0">
            <a:spAutoFit/>
          </a:bodyPr>
          <a:lstStyle/>
          <a:p>
            <a:r>
              <a:rPr lang="en-US" dirty="0" smtClean="0"/>
              <a:t>	“Crisis of Confidence” Speech </a:t>
            </a:r>
            <a:endParaRPr lang="en-US" dirty="0"/>
          </a:p>
        </p:txBody>
      </p:sp>
      <p:sp>
        <p:nvSpPr>
          <p:cNvPr id="72706" name="AutoShape 2" descr="Image result for president carter giving crisis of confidenc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08" name="AutoShape 4" descr="Image result for president carter giving crisis of confidenc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0" name="AutoShape 6" descr="Image result for president carter giving crisis of confidenc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carter.png"/>
          <p:cNvPicPr>
            <a:picLocks noChangeAspect="1"/>
          </p:cNvPicPr>
          <p:nvPr/>
        </p:nvPicPr>
        <p:blipFill>
          <a:blip r:embed="rId2" cstate="print"/>
          <a:stretch>
            <a:fillRect/>
          </a:stretch>
        </p:blipFill>
        <p:spPr>
          <a:xfrm>
            <a:off x="762000" y="671319"/>
            <a:ext cx="7162800" cy="491332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Ahead </a:t>
            </a:r>
            <a:endParaRPr lang="en-US" dirty="0"/>
          </a:p>
        </p:txBody>
      </p:sp>
      <p:sp>
        <p:nvSpPr>
          <p:cNvPr id="3" name="Content Placeholder 2"/>
          <p:cNvSpPr>
            <a:spLocks noGrp="1"/>
          </p:cNvSpPr>
          <p:nvPr>
            <p:ph idx="1"/>
          </p:nvPr>
        </p:nvSpPr>
        <p:spPr>
          <a:xfrm>
            <a:off x="1043492" y="2323652"/>
            <a:ext cx="6777317" cy="4077148"/>
          </a:xfrm>
        </p:spPr>
        <p:txBody>
          <a:bodyPr>
            <a:normAutofit fontScale="77500" lnSpcReduction="20000"/>
          </a:bodyPr>
          <a:lstStyle/>
          <a:p>
            <a:r>
              <a:rPr lang="en-US" dirty="0" smtClean="0"/>
              <a:t>In the aftermath of the Vietnam War and the country’s troubling economic state, most Americans wanted little do with the world; however, the Third World groups didn’t get the message of détente</a:t>
            </a:r>
          </a:p>
          <a:p>
            <a:r>
              <a:rPr lang="en-US" dirty="0" smtClean="0"/>
              <a:t>Central America</a:t>
            </a:r>
          </a:p>
          <a:p>
            <a:pPr lvl="1"/>
            <a:r>
              <a:rPr lang="en-US" dirty="0" smtClean="0"/>
              <a:t>Mid 1979, dictator </a:t>
            </a:r>
            <a:r>
              <a:rPr lang="en-US" dirty="0" err="1" smtClean="0"/>
              <a:t>Anastasio</a:t>
            </a:r>
            <a:r>
              <a:rPr lang="en-US" dirty="0" smtClean="0"/>
              <a:t> Somoza capitulated to the Sandinista forces in Nicaragua; the new regime moved steadily to the left, developing close relations with Castro’s Cuba </a:t>
            </a:r>
          </a:p>
          <a:p>
            <a:pPr lvl="1"/>
            <a:r>
              <a:rPr lang="en-US" dirty="0" smtClean="0"/>
              <a:t>In El Salvador, a growing leftist insurgency against a repressive regime placed the United States in an awkward position </a:t>
            </a:r>
          </a:p>
          <a:p>
            <a:pPr lvl="1"/>
            <a:r>
              <a:rPr lang="en-US" dirty="0" smtClean="0"/>
              <a:t>Carter eventually tried to find a workable alternative, utilizing American economic aid to encourage military junta in El </a:t>
            </a:r>
            <a:r>
              <a:rPr lang="en-US" dirty="0" err="1" smtClean="0"/>
              <a:t>Salvidor</a:t>
            </a:r>
            <a:r>
              <a:rPr lang="en-US" dirty="0" smtClean="0"/>
              <a:t> </a:t>
            </a:r>
          </a:p>
          <a:p>
            <a:pPr lvl="1"/>
            <a:r>
              <a:rPr lang="en-US" dirty="0" smtClean="0"/>
              <a:t>In 1981, Carter authorized large scale military assistance to the government for its war against insurgents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Ahead </a:t>
            </a:r>
            <a:endParaRPr lang="en-US" dirty="0"/>
          </a:p>
        </p:txBody>
      </p:sp>
      <p:sp>
        <p:nvSpPr>
          <p:cNvPr id="3" name="Content Placeholder 2"/>
          <p:cNvSpPr>
            <a:spLocks noGrp="1"/>
          </p:cNvSpPr>
          <p:nvPr>
            <p:ph idx="1"/>
          </p:nvPr>
        </p:nvSpPr>
        <p:spPr/>
        <p:txBody>
          <a:bodyPr>
            <a:normAutofit lnSpcReduction="10000"/>
          </a:bodyPr>
          <a:lstStyle/>
          <a:p>
            <a:r>
              <a:rPr lang="en-US" dirty="0" smtClean="0"/>
              <a:t>Middle East </a:t>
            </a:r>
          </a:p>
          <a:p>
            <a:pPr lvl="1"/>
            <a:r>
              <a:rPr lang="en-US" b="1" dirty="0" smtClean="0"/>
              <a:t>Carter invited Egyptian president, Anwar Sadat, and Israeli prime minister, </a:t>
            </a:r>
            <a:r>
              <a:rPr lang="en-US" b="1" dirty="0" err="1" smtClean="0"/>
              <a:t>Menachem</a:t>
            </a:r>
            <a:r>
              <a:rPr lang="en-US" b="1" dirty="0" smtClean="0"/>
              <a:t> Begin, to negotiate a peace treaty under at Camp David for thirteen days, finally emerging with Camp David accords </a:t>
            </a:r>
          </a:p>
          <a:p>
            <a:pPr lvl="2"/>
            <a:r>
              <a:rPr lang="en-US" dirty="0" smtClean="0"/>
              <a:t>Camp David Accords, paved the way for a 1979 treaty between these principal antagonists, providing for the gradual return of the Sinai to Egypt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Ahead </a:t>
            </a:r>
            <a:endParaRPr lang="en-US" dirty="0"/>
          </a:p>
        </p:txBody>
      </p:sp>
      <p:sp>
        <p:nvSpPr>
          <p:cNvPr id="3" name="Content Placeholder 2"/>
          <p:cNvSpPr>
            <a:spLocks noGrp="1"/>
          </p:cNvSpPr>
          <p:nvPr>
            <p:ph idx="1"/>
          </p:nvPr>
        </p:nvSpPr>
        <p:spPr/>
        <p:txBody>
          <a:bodyPr/>
          <a:lstStyle/>
          <a:p>
            <a:r>
              <a:rPr lang="en-US" dirty="0" smtClean="0"/>
              <a:t>Middle East </a:t>
            </a:r>
          </a:p>
          <a:p>
            <a:pPr lvl="1"/>
            <a:r>
              <a:rPr lang="en-US" dirty="0" smtClean="0"/>
              <a:t>The outbreak of the Iranian revolution caused the offset of progress in the Middle East </a:t>
            </a:r>
          </a:p>
          <a:p>
            <a:pPr lvl="2"/>
            <a:r>
              <a:rPr lang="en-US" dirty="0" smtClean="0"/>
              <a:t>The shah, with whom the United States depended upon for defense of the Persian Gulf, was forced to flee the country after the exiled Ayatollah </a:t>
            </a:r>
            <a:r>
              <a:rPr lang="en-US" dirty="0" err="1" smtClean="0"/>
              <a:t>Ruholla</a:t>
            </a:r>
            <a:r>
              <a:rPr lang="en-US" dirty="0" smtClean="0"/>
              <a:t> Khomeini led a </a:t>
            </a:r>
            <a:r>
              <a:rPr lang="en-US" dirty="0" err="1" smtClean="0"/>
              <a:t>funamentalist</a:t>
            </a:r>
            <a:r>
              <a:rPr lang="en-US" dirty="0" smtClean="0"/>
              <a:t> Muslim revolt against the shah</a:t>
            </a:r>
          </a:p>
          <a:p>
            <a:pPr lvl="2">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Ahead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Middle East </a:t>
            </a:r>
          </a:p>
          <a:p>
            <a:pPr lvl="1"/>
            <a:r>
              <a:rPr lang="en-US" dirty="0" smtClean="0"/>
              <a:t>In October of 1979, Carter allowed the shah to enter the United States for medical treatment. As retaliation, Irate mobs denounced the United States</a:t>
            </a:r>
          </a:p>
          <a:p>
            <a:pPr lvl="1"/>
            <a:r>
              <a:rPr lang="en-US" b="1" dirty="0" smtClean="0"/>
              <a:t>November 4, in Iran militants seized U.S. embassy in Tehran, taking 53 hostages </a:t>
            </a:r>
          </a:p>
          <a:p>
            <a:pPr lvl="2"/>
            <a:r>
              <a:rPr lang="en-US" dirty="0" smtClean="0"/>
              <a:t>The Iranian hostage crisis revealed that American power had declined in the 1970s </a:t>
            </a:r>
          </a:p>
          <a:p>
            <a:pPr lvl="1"/>
            <a:r>
              <a:rPr lang="en-US" dirty="0" smtClean="0"/>
              <a:t>April 1980, the president authorized a rescue operation but the mission ended in failure when several helicopters broke down and an accident cost the lives of eight crewmen </a:t>
            </a:r>
          </a:p>
          <a:p>
            <a:pPr lvl="1"/>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ranian hostage crisis"/>
          <p:cNvPicPr>
            <a:picLocks noChangeAspect="1" noChangeArrowheads="1"/>
          </p:cNvPicPr>
          <p:nvPr/>
        </p:nvPicPr>
        <p:blipFill>
          <a:blip r:embed="rId2" cstate="print"/>
          <a:srcRect/>
          <a:stretch>
            <a:fillRect/>
          </a:stretch>
        </p:blipFill>
        <p:spPr bwMode="auto">
          <a:xfrm>
            <a:off x="914400" y="157767"/>
            <a:ext cx="7239000" cy="5025770"/>
          </a:xfrm>
          <a:prstGeom prst="rect">
            <a:avLst/>
          </a:prstGeom>
          <a:noFill/>
        </p:spPr>
      </p:pic>
      <p:sp>
        <p:nvSpPr>
          <p:cNvPr id="3" name="TextBox 2"/>
          <p:cNvSpPr txBox="1"/>
          <p:nvPr/>
        </p:nvSpPr>
        <p:spPr>
          <a:xfrm>
            <a:off x="1219200" y="5181600"/>
            <a:ext cx="6629400" cy="923330"/>
          </a:xfrm>
          <a:prstGeom prst="rect">
            <a:avLst/>
          </a:prstGeom>
          <a:noFill/>
        </p:spPr>
        <p:txBody>
          <a:bodyPr wrap="square" rtlCol="0">
            <a:spAutoFit/>
          </a:bodyPr>
          <a:lstStyle/>
          <a:p>
            <a:r>
              <a:rPr lang="en-US" dirty="0" smtClean="0"/>
              <a:t>The Iranian Hostage Crisis dragged on for the rest of Carter’s administration; the hostages were not released until January 1981</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Détente </a:t>
            </a:r>
            <a:endParaRPr lang="en-US" dirty="0"/>
          </a:p>
        </p:txBody>
      </p:sp>
      <p:sp>
        <p:nvSpPr>
          <p:cNvPr id="3" name="Content Placeholder 2"/>
          <p:cNvSpPr>
            <a:spLocks noGrp="1"/>
          </p:cNvSpPr>
          <p:nvPr>
            <p:ph idx="1"/>
          </p:nvPr>
        </p:nvSpPr>
        <p:spPr/>
        <p:txBody>
          <a:bodyPr/>
          <a:lstStyle/>
          <a:p>
            <a:r>
              <a:rPr lang="en-US" dirty="0" smtClean="0"/>
              <a:t>Congress refused to relax trade restrictions on the Soviet Union; the Kremlin’s repression of growing dissident movement and its harsh policy restricting the emigration of Soviet Jews caused many Americans to doubt the wisdom of seeking accommodation with the Soviet Union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4744" cy="1143000"/>
          </a:xfrm>
        </p:spPr>
        <p:txBody>
          <a:bodyPr/>
          <a:lstStyle/>
          <a:p>
            <a:r>
              <a:rPr lang="en-US" dirty="0" smtClean="0"/>
              <a:t>Détente </a:t>
            </a:r>
            <a:endParaRPr lang="en-US" dirty="0"/>
          </a:p>
        </p:txBody>
      </p:sp>
      <p:sp>
        <p:nvSpPr>
          <p:cNvPr id="3" name="Content Placeholder 2"/>
          <p:cNvSpPr>
            <a:spLocks noGrp="1"/>
          </p:cNvSpPr>
          <p:nvPr>
            <p:ph idx="1"/>
          </p:nvPr>
        </p:nvSpPr>
        <p:spPr>
          <a:xfrm>
            <a:off x="228600" y="990600"/>
            <a:ext cx="8229600" cy="4525963"/>
          </a:xfrm>
        </p:spPr>
        <p:txBody>
          <a:bodyPr>
            <a:noAutofit/>
          </a:bodyPr>
          <a:lstStyle/>
          <a:p>
            <a:r>
              <a:rPr lang="en-US" sz="2000" dirty="0" smtClean="0"/>
              <a:t>Nixon and his national security adviser, Henry Kissinger, </a:t>
            </a:r>
            <a:r>
              <a:rPr lang="en-US" sz="2000" dirty="0"/>
              <a:t>had grand plans for </a:t>
            </a:r>
            <a:r>
              <a:rPr lang="en-US" sz="2000" b="1" dirty="0"/>
              <a:t>foreign policy—the main focus of Nixon’s presidency</a:t>
            </a:r>
            <a:r>
              <a:rPr lang="en-US" sz="2000" dirty="0"/>
              <a:t>. </a:t>
            </a:r>
          </a:p>
          <a:p>
            <a:pPr lvl="0"/>
            <a:r>
              <a:rPr lang="en-US" sz="2000" dirty="0"/>
              <a:t> </a:t>
            </a:r>
            <a:r>
              <a:rPr lang="en-US" sz="2000" b="1" dirty="0" smtClean="0"/>
              <a:t>Nixon’s program to improve relations with the Soviet Union was known as </a:t>
            </a:r>
            <a:r>
              <a:rPr lang="en-US" sz="2000" b="1" u="sng" dirty="0" smtClean="0"/>
              <a:t>détente</a:t>
            </a:r>
            <a:r>
              <a:rPr lang="en-US" sz="2000" dirty="0" smtClean="0"/>
              <a:t>. </a:t>
            </a:r>
          </a:p>
          <a:p>
            <a:pPr lvl="1"/>
            <a:r>
              <a:rPr lang="en-US" sz="2000" dirty="0" smtClean="0"/>
              <a:t>Nixon and Kissinger saw China as the first step to achieving détente with the Soviet Union.  </a:t>
            </a:r>
            <a:r>
              <a:rPr lang="en-US" sz="2000" b="1" dirty="0" smtClean="0"/>
              <a:t>They believed that resuming relations with China would force better relations with the Soviet Union. </a:t>
            </a:r>
          </a:p>
          <a:p>
            <a:pPr lvl="1"/>
            <a:r>
              <a:rPr lang="en-US" sz="2000" dirty="0" smtClean="0"/>
              <a:t>In February 1972, Nixon paid a visit to China and met with its communist leaders, ending more than two decades of Sino-American hostility. </a:t>
            </a:r>
            <a:endParaRPr lang="en-US" sz="2000" dirty="0"/>
          </a:p>
          <a:p>
            <a:pPr lvl="1"/>
            <a:r>
              <a:rPr lang="en-US" sz="2000" dirty="0"/>
              <a:t>The Soviets </a:t>
            </a:r>
            <a:r>
              <a:rPr lang="en-US" sz="2000" dirty="0" smtClean="0"/>
              <a:t>, who regarded China as a dangerous adversary, reacted by </a:t>
            </a:r>
            <a:r>
              <a:rPr lang="en-US" sz="2000" dirty="0"/>
              <a:t>agreeing to an arms control pact with the United States.  This resulted in </a:t>
            </a:r>
            <a:r>
              <a:rPr lang="en-US" sz="2000" dirty="0" smtClean="0"/>
              <a:t>the signing of the SALT (Strategic Arms Limitations Talks) I treaties.  </a:t>
            </a:r>
            <a:r>
              <a:rPr lang="en-US" sz="2000" b="1" dirty="0" smtClean="0"/>
              <a:t>These treaties involved reductions in the number of ballistic missiles. </a:t>
            </a:r>
            <a:endParaRPr lang="en-US" sz="2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Détente </a:t>
            </a:r>
            <a:endParaRPr lang="en-US" dirty="0"/>
          </a:p>
        </p:txBody>
      </p:sp>
      <p:sp>
        <p:nvSpPr>
          <p:cNvPr id="3" name="Content Placeholder 2"/>
          <p:cNvSpPr>
            <a:spLocks noGrp="1"/>
          </p:cNvSpPr>
          <p:nvPr>
            <p:ph idx="1"/>
          </p:nvPr>
        </p:nvSpPr>
        <p:spPr>
          <a:xfrm>
            <a:off x="1043492" y="2323652"/>
            <a:ext cx="6777317" cy="3924748"/>
          </a:xfrm>
        </p:spPr>
        <p:txBody>
          <a:bodyPr>
            <a:normAutofit fontScale="77500" lnSpcReduction="20000"/>
          </a:bodyPr>
          <a:lstStyle/>
          <a:p>
            <a:r>
              <a:rPr lang="en-US" dirty="0" smtClean="0"/>
              <a:t>Carter’s emphasis on human rights led Russians to believe Carter’s concern to be a direct repudiation of détente </a:t>
            </a:r>
          </a:p>
          <a:p>
            <a:pPr lvl="1"/>
            <a:r>
              <a:rPr lang="en-US" dirty="0" smtClean="0"/>
              <a:t>Carter withheld aid from </a:t>
            </a:r>
            <a:r>
              <a:rPr lang="en-US" dirty="0" err="1" smtClean="0"/>
              <a:t>authoriatarian</a:t>
            </a:r>
            <a:r>
              <a:rPr lang="en-US" dirty="0" smtClean="0"/>
              <a:t> governments in Chile and Argentina, and harsh regiments in South Korea and the Philippines; however, Carter received Soviet exiles in the White House </a:t>
            </a:r>
          </a:p>
          <a:p>
            <a:r>
              <a:rPr lang="en-US" dirty="0" smtClean="0"/>
              <a:t>Secretary of State, Cyrus Vance, continued to concentrate on the main pillar of détente, the Strategic Arms Limitation Talks (SALT)</a:t>
            </a:r>
          </a:p>
          <a:p>
            <a:pPr lvl="1"/>
            <a:r>
              <a:rPr lang="en-US" dirty="0" smtClean="0"/>
              <a:t>In 1974, President Ford had met with Brezhnev in Vladivostok and reached an agreement on the outline of SALT II, the chief provision being for a ceiling f twenty-four hundred nuclear launchers by each side</a:t>
            </a:r>
          </a:p>
          <a:p>
            <a:pPr lvl="1"/>
            <a:r>
              <a:rPr lang="en-US" dirty="0" smtClean="0"/>
              <a:t>March 1977, Vance went to Moscow to propose a reduction in this level; the Soviets rejected the proposal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Détente </a:t>
            </a:r>
            <a:endParaRPr lang="en-US" dirty="0"/>
          </a:p>
        </p:txBody>
      </p:sp>
      <p:sp>
        <p:nvSpPr>
          <p:cNvPr id="3" name="Content Placeholder 2"/>
          <p:cNvSpPr>
            <a:spLocks noGrp="1"/>
          </p:cNvSpPr>
          <p:nvPr>
            <p:ph idx="1"/>
          </p:nvPr>
        </p:nvSpPr>
        <p:spPr>
          <a:xfrm>
            <a:off x="1043492" y="2323652"/>
            <a:ext cx="6777317" cy="4000948"/>
          </a:xfrm>
        </p:spPr>
        <p:txBody>
          <a:bodyPr>
            <a:normAutofit fontScale="92500" lnSpcReduction="20000"/>
          </a:bodyPr>
          <a:lstStyle/>
          <a:p>
            <a:r>
              <a:rPr lang="en-US" b="1" dirty="0" err="1" smtClean="0"/>
              <a:t>Zbigniew</a:t>
            </a:r>
            <a:r>
              <a:rPr lang="en-US" b="1" dirty="0" smtClean="0"/>
              <a:t> Brzezinski, Carter’s </a:t>
            </a:r>
            <a:r>
              <a:rPr lang="en-US" b="1" dirty="0" err="1" smtClean="0"/>
              <a:t>natinal</a:t>
            </a:r>
            <a:r>
              <a:rPr lang="en-US" b="1" dirty="0" smtClean="0"/>
              <a:t> security adviser, </a:t>
            </a:r>
            <a:r>
              <a:rPr lang="en-US" dirty="0" smtClean="0"/>
              <a:t>worked to reverse the policy of détente </a:t>
            </a:r>
          </a:p>
          <a:p>
            <a:pPr lvl="1"/>
            <a:r>
              <a:rPr lang="en-US" dirty="0" smtClean="0"/>
              <a:t>He favored confrontation with the Kremlin </a:t>
            </a:r>
          </a:p>
          <a:p>
            <a:pPr lvl="1"/>
            <a:r>
              <a:rPr lang="en-US" dirty="0" smtClean="0"/>
              <a:t>Prevailing on the president, Brzezinski advocated adoption of a new MX missile to replace the existing Minuteman ICBMs</a:t>
            </a:r>
          </a:p>
          <a:p>
            <a:pPr lvl="1"/>
            <a:r>
              <a:rPr lang="en-US" dirty="0" smtClean="0"/>
              <a:t>He also successfully persuaded the president to use China to outmaneuver the Soviets </a:t>
            </a:r>
          </a:p>
          <a:p>
            <a:pPr lvl="2"/>
            <a:r>
              <a:rPr lang="en-US" dirty="0" smtClean="0"/>
              <a:t>On January 1, 1979, the United States and China exchanged ambassadors; the new relationship between the United States and China presented the Soviet Union with the problem of a link between its two most powerful enemies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Détente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December 1979, </a:t>
            </a:r>
            <a:r>
              <a:rPr lang="en-US" b="1" dirty="0" smtClean="0"/>
              <a:t>the Soviet Union invaded Afghanistan,</a:t>
            </a:r>
            <a:r>
              <a:rPr lang="en-US" dirty="0" smtClean="0"/>
              <a:t> appearing to many as the beginning of a Soviet thrust toward the Indian Ocean and the Persian Gulf </a:t>
            </a:r>
          </a:p>
          <a:p>
            <a:r>
              <a:rPr lang="en-US" dirty="0" smtClean="0"/>
              <a:t>Carter responded to this aggression by declaring a “Carter Doctrine” that threatened armed opposition to any further Soviet advance toward the Gulf</a:t>
            </a:r>
          </a:p>
          <a:p>
            <a:pPr lvl="1"/>
            <a:r>
              <a:rPr lang="en-US" dirty="0" smtClean="0"/>
              <a:t>Carter banned the sale of high technology to Russia, embargoed the export of grain, resumed draft registration, and even boycotted the 1980 Moscow Olympics </a:t>
            </a:r>
          </a:p>
          <a:p>
            <a:pPr lvl="1">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Detente</a:t>
            </a:r>
            <a:endParaRPr lang="en-US" dirty="0"/>
          </a:p>
        </p:txBody>
      </p:sp>
      <p:sp>
        <p:nvSpPr>
          <p:cNvPr id="3" name="Content Placeholder 2"/>
          <p:cNvSpPr>
            <a:spLocks noGrp="1"/>
          </p:cNvSpPr>
          <p:nvPr>
            <p:ph idx="1"/>
          </p:nvPr>
        </p:nvSpPr>
        <p:spPr/>
        <p:txBody>
          <a:bodyPr/>
          <a:lstStyle/>
          <a:p>
            <a:r>
              <a:rPr lang="en-US" dirty="0" smtClean="0"/>
              <a:t>The Soviet action and the United States’ reaction doomed détente</a:t>
            </a:r>
          </a:p>
          <a:p>
            <a:pPr lvl="1"/>
            <a:r>
              <a:rPr lang="en-US" dirty="0" smtClean="0"/>
              <a:t>Carter, aware he could not achieve getting two-thirds of the votes in the Senate, Carter withdrew the SALT II treaty</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5336"/>
          </a:xfrm>
        </p:spPr>
        <p:txBody>
          <a:bodyPr>
            <a:normAutofit fontScale="90000"/>
          </a:bodyPr>
          <a:lstStyle/>
          <a:p>
            <a:r>
              <a:rPr lang="en-US" dirty="0" smtClean="0"/>
              <a:t>The Election of 1980</a:t>
            </a:r>
            <a:endParaRPr lang="en-US" dirty="0"/>
          </a:p>
        </p:txBody>
      </p:sp>
      <p:pic>
        <p:nvPicPr>
          <p:cNvPr id="4" name="Content Placeholder 3" descr="AAIRQBM0.jpg"/>
          <p:cNvPicPr>
            <a:picLocks noGrp="1" noChangeAspect="1"/>
          </p:cNvPicPr>
          <p:nvPr>
            <p:ph idx="1"/>
          </p:nvPr>
        </p:nvPicPr>
        <p:blipFill>
          <a:blip r:embed="rId2" cstate="print"/>
          <a:srcRect/>
          <a:stretch>
            <a:fillRect/>
          </a:stretch>
        </p:blipFill>
        <p:spPr bwMode="auto">
          <a:xfrm>
            <a:off x="838200" y="1066800"/>
            <a:ext cx="7010400" cy="48037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1980</a:t>
            </a:r>
            <a:endParaRPr lang="en-US" dirty="0"/>
          </a:p>
        </p:txBody>
      </p:sp>
      <p:sp>
        <p:nvSpPr>
          <p:cNvPr id="3" name="Content Placeholder 2"/>
          <p:cNvSpPr>
            <a:spLocks noGrp="1"/>
          </p:cNvSpPr>
          <p:nvPr>
            <p:ph idx="1"/>
          </p:nvPr>
        </p:nvSpPr>
        <p:spPr>
          <a:xfrm>
            <a:off x="1043492" y="2323652"/>
            <a:ext cx="6777317" cy="4077148"/>
          </a:xfrm>
        </p:spPr>
        <p:txBody>
          <a:bodyPr>
            <a:normAutofit fontScale="70000" lnSpcReduction="20000"/>
          </a:bodyPr>
          <a:lstStyle/>
          <a:p>
            <a:r>
              <a:rPr lang="en-US" dirty="0" smtClean="0"/>
              <a:t>Ronald Reagan was met with trouble in regards to inflation, touched off by the second oil shock of the 1970s</a:t>
            </a:r>
          </a:p>
          <a:p>
            <a:pPr lvl="1"/>
            <a:r>
              <a:rPr lang="en-US" dirty="0" smtClean="0"/>
              <a:t>Federal Reserve Board’s effort to tighten the money supply had led to a recession; early in 1980, the combined rate of inflation and unemployment hit 28 percent, staying above 20 percent throughout the year </a:t>
            </a:r>
          </a:p>
          <a:p>
            <a:pPr lvl="1"/>
            <a:r>
              <a:rPr lang="en-US" dirty="0" smtClean="0"/>
              <a:t>The Soviet invasion of Afghanistan and the prolonged hostage crisis in Iran were traits of the previous administration </a:t>
            </a:r>
          </a:p>
          <a:p>
            <a:r>
              <a:rPr lang="en-US" dirty="0" smtClean="0"/>
              <a:t>Reagan, running mate George H.W. Bush, scored heavily among Democratic blue collar groups, blaming Carter for inflation and allowing the Soviets to outstrip the United States militarily, also using the Watergate trauma for his campaign </a:t>
            </a:r>
          </a:p>
          <a:p>
            <a:r>
              <a:rPr lang="en-US" dirty="0" smtClean="0"/>
              <a:t>Carter accused Reagan of being two reckless, portraying Reagan as a warmonger</a:t>
            </a:r>
          </a:p>
          <a:p>
            <a:r>
              <a:rPr lang="en-US" dirty="0" smtClean="0"/>
              <a:t>Anderson appealed to voters disenchanted by Carter but not yet ready for Reagan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1980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Election of 1980</a:t>
            </a:r>
          </a:p>
          <a:p>
            <a:pPr lvl="1"/>
            <a:r>
              <a:rPr lang="en-US" dirty="0" smtClean="0"/>
              <a:t>Reagan carried 49 states, gained 51% of popular vote </a:t>
            </a:r>
          </a:p>
          <a:p>
            <a:pPr lvl="1"/>
            <a:r>
              <a:rPr lang="en-US" dirty="0" smtClean="0"/>
              <a:t>Carter carried 6 states, gained 41% of popular vote </a:t>
            </a:r>
          </a:p>
          <a:p>
            <a:pPr lvl="1"/>
            <a:r>
              <a:rPr lang="en-US" b="1" dirty="0" smtClean="0"/>
              <a:t>Anderson failed to carry a single state; however hurt Jimmy Carter’s reelection chances </a:t>
            </a:r>
          </a:p>
          <a:p>
            <a:pPr lvl="1"/>
            <a:r>
              <a:rPr lang="en-US" dirty="0" smtClean="0"/>
              <a:t>Republican gains proved to be more surprising </a:t>
            </a:r>
          </a:p>
          <a:p>
            <a:pPr lvl="2"/>
            <a:r>
              <a:rPr lang="en-US" dirty="0" smtClean="0"/>
              <a:t>Since 1954, the GOP gained control of the Senate 53 to 46, the party picking 33 seats in the House </a:t>
            </a:r>
          </a:p>
          <a:p>
            <a:pPr lvl="2"/>
            <a:r>
              <a:rPr lang="en-US" dirty="0" smtClean="0"/>
              <a:t>The Democratic coalition was falling apart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Cutting Taxes and Spending </a:t>
            </a:r>
            <a:endParaRPr lang="en-US" dirty="0"/>
          </a:p>
        </p:txBody>
      </p:sp>
      <p:sp>
        <p:nvSpPr>
          <p:cNvPr id="3" name="Content Placeholder 2"/>
          <p:cNvSpPr>
            <a:spLocks noGrp="1"/>
          </p:cNvSpPr>
          <p:nvPr>
            <p:ph idx="1"/>
          </p:nvPr>
        </p:nvSpPr>
        <p:spPr>
          <a:xfrm>
            <a:off x="1043492" y="2323652"/>
            <a:ext cx="6777317" cy="4305748"/>
          </a:xfrm>
        </p:spPr>
        <p:txBody>
          <a:bodyPr>
            <a:normAutofit fontScale="62500" lnSpcReduction="20000"/>
          </a:bodyPr>
          <a:lstStyle/>
          <a:p>
            <a:r>
              <a:rPr lang="en-US" dirty="0" smtClean="0"/>
              <a:t>When Ronald Reagan took office in January 1981, he was faced with “the worst economic mess since the Great Depression”</a:t>
            </a:r>
          </a:p>
          <a:p>
            <a:r>
              <a:rPr lang="en-US" dirty="0" smtClean="0"/>
              <a:t>He embraced the concept of Supply-Side Economics </a:t>
            </a:r>
          </a:p>
          <a:p>
            <a:pPr lvl="1"/>
            <a:r>
              <a:rPr lang="en-US" dirty="0" smtClean="0"/>
              <a:t>Supply-Side Economics, advocates of this concept believed that tax cuts would stimulate the economy by giving individuals a greater incentive to earn more money</a:t>
            </a:r>
          </a:p>
          <a:p>
            <a:r>
              <a:rPr lang="en-US" dirty="0" smtClean="0"/>
              <a:t>Reagan slashed $41 billion by cutting from other social services, such as food stamps and by reducing public service jobs, student loans, and support for urban mass transit</a:t>
            </a:r>
          </a:p>
          <a:p>
            <a:r>
              <a:rPr lang="en-US" dirty="0" smtClean="0"/>
              <a:t>Reagan appeared before the Congress, only weeks after an attempt on his life, winning 253 to 176 in the House, and 78 to 20 in the Senate for his budget </a:t>
            </a:r>
          </a:p>
          <a:p>
            <a:r>
              <a:rPr lang="en-US" sz="2600" b="1" dirty="0" smtClean="0"/>
              <a:t>Initially advocating for annual cuts of 10% in personal income taxes for three consecutive years, Reagan compromised to cut taxes by 5% in the first year but insisted on the full 10% reduction for the second and third years </a:t>
            </a:r>
          </a:p>
          <a:p>
            <a:r>
              <a:rPr lang="en-US" dirty="0" smtClean="0"/>
              <a:t>Reagan demonstrated his ability to wield presidential power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Unleashing the Private Sector</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b="1" dirty="0" smtClean="0"/>
              <a:t>Reagan made efforts </a:t>
            </a:r>
            <a:r>
              <a:rPr lang="en-US" altLang="en-US" b="1" dirty="0"/>
              <a:t>to restrict government activity and reduce federal regulation of the economy, </a:t>
            </a:r>
            <a:r>
              <a:rPr lang="en-US" altLang="en-US" b="1" dirty="0" smtClean="0"/>
              <a:t>but had </a:t>
            </a:r>
            <a:r>
              <a:rPr lang="en-US" altLang="en-US" b="1" dirty="0"/>
              <a:t>mixed success</a:t>
            </a:r>
            <a:r>
              <a:rPr lang="en-US" altLang="en-US" dirty="0"/>
              <a:t>.</a:t>
            </a:r>
          </a:p>
          <a:p>
            <a:r>
              <a:rPr lang="en-US" altLang="en-US" dirty="0"/>
              <a:t>He used his goal of “deregulation” to appoint people into his cabinet with the same beliefs</a:t>
            </a:r>
            <a:r>
              <a:rPr lang="en-US" altLang="en-US" dirty="0" smtClean="0"/>
              <a:t>.</a:t>
            </a:r>
            <a:endParaRPr lang="en-US" altLang="en-US" dirty="0"/>
          </a:p>
          <a:p>
            <a:r>
              <a:rPr lang="en-US" altLang="en-US" b="1" u="sng" dirty="0" smtClean="0"/>
              <a:t>The decision of behalf of Secretary </a:t>
            </a:r>
            <a:r>
              <a:rPr lang="en-US" altLang="en-US" b="1" u="sng" dirty="0"/>
              <a:t>of the Interior, James </a:t>
            </a:r>
            <a:r>
              <a:rPr lang="en-US" altLang="en-US" b="1" u="sng" dirty="0" smtClean="0"/>
              <a:t>Watt were much debated</a:t>
            </a:r>
            <a:r>
              <a:rPr lang="en-US" altLang="en-US" dirty="0" smtClean="0"/>
              <a:t>. </a:t>
            </a:r>
            <a:r>
              <a:rPr lang="en-US" altLang="en-US" dirty="0"/>
              <a:t>He opened up                             federal land to coal and timber                           production and stopped the growth                               of national parkland. </a:t>
            </a:r>
          </a:p>
          <a:p>
            <a:r>
              <a:rPr lang="en-US" altLang="en-US" dirty="0"/>
              <a:t>Watt was eventually forced to resign.</a:t>
            </a:r>
          </a:p>
        </p:txBody>
      </p:sp>
    </p:spTree>
    <p:extLst>
      <p:ext uri="{BB962C8B-B14F-4D97-AF65-F5344CB8AC3E}">
        <p14:creationId xmlns:p14="http://schemas.microsoft.com/office/powerpoint/2010/main" val="128007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Unleashing Private Sector</a:t>
            </a:r>
            <a:endParaRPr lang="en-US" dirty="0"/>
          </a:p>
        </p:txBody>
      </p:sp>
      <p:sp>
        <p:nvSpPr>
          <p:cNvPr id="3" name="Content Placeholder 2"/>
          <p:cNvSpPr>
            <a:spLocks noGrp="1"/>
          </p:cNvSpPr>
          <p:nvPr>
            <p:ph idx="1"/>
          </p:nvPr>
        </p:nvSpPr>
        <p:spPr/>
        <p:txBody>
          <a:bodyPr>
            <a:noAutofit/>
          </a:bodyPr>
          <a:lstStyle/>
          <a:p>
            <a:r>
              <a:rPr lang="en-US" altLang="en-US" sz="1600" b="1" u="sng" dirty="0" smtClean="0"/>
              <a:t>Drew </a:t>
            </a:r>
            <a:r>
              <a:rPr lang="en-US" altLang="en-US" sz="1600" b="1" u="sng" dirty="0"/>
              <a:t>Lewis was the most effective cabinet </a:t>
            </a:r>
            <a:r>
              <a:rPr lang="en-US" altLang="en-US" sz="1600" b="1" u="sng" dirty="0" smtClean="0"/>
              <a:t>member in </a:t>
            </a:r>
            <a:r>
              <a:rPr lang="en-US" altLang="en-US" sz="1600" b="1" u="sng" dirty="0"/>
              <a:t>Reagan’s first two </a:t>
            </a:r>
            <a:r>
              <a:rPr lang="en-US" altLang="en-US" sz="1600" b="1" u="sng" dirty="0" smtClean="0"/>
              <a:t>years. </a:t>
            </a:r>
            <a:endParaRPr lang="en-US" altLang="en-US" sz="1600" b="1" u="sng" dirty="0">
              <a:ea typeface="ヒラギノ明朝 ProN W6" charset="0"/>
              <a:cs typeface="ヒラギノ明朝 ProN W6" charset="0"/>
            </a:endParaRPr>
          </a:p>
          <a:p>
            <a:pPr marL="1397000" lvl="1"/>
            <a:r>
              <a:rPr lang="en-US" altLang="en-US" sz="1600" dirty="0"/>
              <a:t>He helped relieve American automobile industry of many of the regulations to reduce air pollution and increase passenger safety. </a:t>
            </a:r>
          </a:p>
          <a:p>
            <a:pPr marL="1397000" lvl="1"/>
            <a:r>
              <a:rPr lang="en-US" altLang="en-US" sz="1600" dirty="0"/>
              <a:t>He also helped behind-the-scenes with negotiations that had led Japan to restrict their automobile exports.</a:t>
            </a:r>
          </a:p>
          <a:p>
            <a:r>
              <a:rPr lang="en-US" altLang="en-US" sz="1600" b="1" u="sng" dirty="0" smtClean="0"/>
              <a:t>The </a:t>
            </a:r>
            <a:r>
              <a:rPr lang="en-US" altLang="en-US" sz="1600" b="1" u="sng" dirty="0"/>
              <a:t>Reagan Administration </a:t>
            </a:r>
            <a:r>
              <a:rPr lang="en-US" altLang="en-US" sz="1600" b="1" u="sng" dirty="0" smtClean="0"/>
              <a:t>ended a </a:t>
            </a:r>
            <a:r>
              <a:rPr lang="en-US" altLang="en-US" sz="1600" b="1" u="sng" dirty="0"/>
              <a:t>strike by air traffic controllers in 1981.</a:t>
            </a:r>
            <a:endParaRPr lang="en-US" altLang="en-US" sz="1600" b="1" u="sng" dirty="0">
              <a:ea typeface="ヒラギノ明朝 ProN W6" charset="0"/>
              <a:cs typeface="ヒラギノ明朝 ProN W6" charset="0"/>
            </a:endParaRPr>
          </a:p>
          <a:p>
            <a:pPr marL="1397000" lvl="1"/>
            <a:r>
              <a:rPr lang="en-US" altLang="en-US" sz="1600" dirty="0"/>
              <a:t>Reagan denounced </a:t>
            </a:r>
            <a:r>
              <a:rPr lang="en-US" altLang="en-US" sz="1600" dirty="0" err="1" smtClean="0"/>
              <a:t>PATCO</a:t>
            </a:r>
            <a:r>
              <a:rPr lang="en-US" altLang="en-US" sz="1600" dirty="0" smtClean="0"/>
              <a:t>, </a:t>
            </a:r>
            <a:r>
              <a:rPr lang="en-US" altLang="en-US" sz="1600" dirty="0"/>
              <a:t>who were in charge of the </a:t>
            </a:r>
            <a:r>
              <a:rPr lang="en-US" altLang="en-US" sz="1600" dirty="0" smtClean="0"/>
              <a:t>strike, fired them, </a:t>
            </a:r>
            <a:r>
              <a:rPr lang="en-US" altLang="en-US" sz="1600" dirty="0"/>
              <a:t>and decertified the union. Lewis was ordered to hire and train new air traffic controllers.</a:t>
            </a:r>
          </a:p>
        </p:txBody>
      </p:sp>
    </p:spTree>
    <p:extLst>
      <p:ext uri="{BB962C8B-B14F-4D97-AF65-F5344CB8AC3E}">
        <p14:creationId xmlns:p14="http://schemas.microsoft.com/office/powerpoint/2010/main" val="394509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dirty="0" smtClean="0"/>
              <a:t>Détente </a:t>
            </a:r>
            <a:endParaRPr lang="en-US" dirty="0"/>
          </a:p>
        </p:txBody>
      </p:sp>
      <p:sp>
        <p:nvSpPr>
          <p:cNvPr id="3" name="Content Placeholder 2"/>
          <p:cNvSpPr>
            <a:spLocks noGrp="1"/>
          </p:cNvSpPr>
          <p:nvPr>
            <p:ph idx="1"/>
          </p:nvPr>
        </p:nvSpPr>
        <p:spPr>
          <a:xfrm>
            <a:off x="381000" y="1570037"/>
            <a:ext cx="8229600" cy="4525963"/>
          </a:xfrm>
        </p:spPr>
        <p:txBody>
          <a:bodyPr>
            <a:normAutofit/>
          </a:bodyPr>
          <a:lstStyle/>
          <a:p>
            <a:pPr lvl="0"/>
            <a:r>
              <a:rPr lang="en-US" dirty="0"/>
              <a:t>The </a:t>
            </a:r>
            <a:r>
              <a:rPr lang="en-US" dirty="0" smtClean="0"/>
              <a:t>SALT I agreements: </a:t>
            </a:r>
            <a:endParaRPr lang="en-US" dirty="0"/>
          </a:p>
          <a:p>
            <a:pPr lvl="1"/>
            <a:r>
              <a:rPr lang="en-US" dirty="0"/>
              <a:t>Limited superpowers to two hundred antiballistic missiles (ABMs) apiece</a:t>
            </a:r>
          </a:p>
          <a:p>
            <a:pPr lvl="1"/>
            <a:r>
              <a:rPr lang="en-US" dirty="0"/>
              <a:t>Froze the number of offensive ballistic missiles for a five-year period </a:t>
            </a:r>
          </a:p>
          <a:p>
            <a:pPr lvl="1"/>
            <a:r>
              <a:rPr lang="en-US" dirty="0"/>
              <a:t>Recognized the existing Soviet lead in missiles </a:t>
            </a:r>
          </a:p>
          <a:p>
            <a:pPr lvl="1"/>
            <a:r>
              <a:rPr lang="en-US" b="1" dirty="0" smtClean="0"/>
              <a:t>Were more important as symbols than as concrete events</a:t>
            </a:r>
            <a:r>
              <a:rPr lang="en-US" dirty="0" smtClean="0"/>
              <a:t>; demonstrated </a:t>
            </a:r>
            <a:r>
              <a:rPr lang="en-US" dirty="0"/>
              <a:t>that the United States and the Soviet Union were trying to achieve settlement of their difference through peaceful means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6600" baseline="-6000" dirty="0"/>
              <a:t>Unleashing Private Sector</a:t>
            </a:r>
            <a:endParaRPr lang="en-US" sz="6600" dirty="0"/>
          </a:p>
        </p:txBody>
      </p:sp>
      <p:sp>
        <p:nvSpPr>
          <p:cNvPr id="3" name="Content Placeholder 2"/>
          <p:cNvSpPr>
            <a:spLocks noGrp="1"/>
          </p:cNvSpPr>
          <p:nvPr>
            <p:ph idx="1"/>
          </p:nvPr>
        </p:nvSpPr>
        <p:spPr/>
        <p:txBody>
          <a:bodyPr>
            <a:normAutofit fontScale="55000" lnSpcReduction="20000"/>
          </a:bodyPr>
          <a:lstStyle/>
          <a:p>
            <a:r>
              <a:rPr lang="en-US" altLang="en-US" sz="3500" dirty="0"/>
              <a:t>The Reagan administration viewed </a:t>
            </a:r>
            <a:r>
              <a:rPr lang="en-US" altLang="en-US" sz="3500" dirty="0" smtClean="0"/>
              <a:t>the entitlement programs </a:t>
            </a:r>
            <a:r>
              <a:rPr lang="en-US" altLang="en-US" sz="3500" dirty="0"/>
              <a:t>as primary causes of the budget deficit but </a:t>
            </a:r>
            <a:r>
              <a:rPr lang="en-US" altLang="en-US" sz="3500" dirty="0" smtClean="0"/>
              <a:t>weren’t </a:t>
            </a:r>
            <a:r>
              <a:rPr lang="en-US" altLang="en-US" sz="3500" dirty="0"/>
              <a:t>successful at cutting back.</a:t>
            </a:r>
          </a:p>
          <a:p>
            <a:pPr marL="1397000" lvl="1"/>
            <a:r>
              <a:rPr lang="en-US" altLang="en-US" sz="3500" b="1" u="sng" dirty="0"/>
              <a:t>The greatest offender of the budget deficit was Social Security</a:t>
            </a:r>
            <a:r>
              <a:rPr lang="en-US" altLang="en-US" sz="3500" dirty="0"/>
              <a:t>. </a:t>
            </a:r>
            <a:r>
              <a:rPr lang="en-US" altLang="en-US" sz="3500" dirty="0" smtClean="0"/>
              <a:t>Reagan appointed a bipartisan commission to find ways to protect the systems endangered trust fund.</a:t>
            </a:r>
            <a:endParaRPr lang="en-US" altLang="en-US" sz="3500" dirty="0"/>
          </a:p>
          <a:p>
            <a:pPr marL="1397000" lvl="1"/>
            <a:r>
              <a:rPr lang="en-US" altLang="en-US" sz="3500" dirty="0"/>
              <a:t>They gradually rose the retirement age, delayed the cost-of-living increases for six months, and lastly, they taxed the pensions of wealthy elderly.</a:t>
            </a:r>
          </a:p>
        </p:txBody>
      </p:sp>
    </p:spTree>
    <p:extLst>
      <p:ext uri="{BB962C8B-B14F-4D97-AF65-F5344CB8AC3E}">
        <p14:creationId xmlns:p14="http://schemas.microsoft.com/office/powerpoint/2010/main" val="4147991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Unleashing Private </a:t>
            </a:r>
            <a:r>
              <a:rPr lang="en-US" altLang="en-US" dirty="0" smtClean="0"/>
              <a:t>Sector</a:t>
            </a:r>
            <a:endParaRPr lang="en-US" dirty="0"/>
          </a:p>
        </p:txBody>
      </p:sp>
      <p:sp>
        <p:nvSpPr>
          <p:cNvPr id="4" name="Content Placeholder 3"/>
          <p:cNvSpPr>
            <a:spLocks noGrp="1"/>
          </p:cNvSpPr>
          <p:nvPr>
            <p:ph idx="1"/>
          </p:nvPr>
        </p:nvSpPr>
        <p:spPr/>
        <p:txBody>
          <a:bodyPr>
            <a:normAutofit fontScale="85000" lnSpcReduction="20000"/>
          </a:bodyPr>
          <a:lstStyle/>
          <a:p>
            <a:r>
              <a:rPr lang="en-US" altLang="en-US" dirty="0"/>
              <a:t>The Reagan </a:t>
            </a:r>
            <a:r>
              <a:rPr lang="en-US" altLang="en-US" dirty="0" smtClean="0"/>
              <a:t>Administration’s record </a:t>
            </a:r>
            <a:r>
              <a:rPr lang="en-US" altLang="en-US" dirty="0"/>
              <a:t>in dealing with women’s civil rights and </a:t>
            </a:r>
            <a:r>
              <a:rPr lang="en-US" altLang="en-US" dirty="0" smtClean="0"/>
              <a:t>concerns was not respectable.</a:t>
            </a:r>
            <a:endParaRPr lang="en-US" altLang="en-US" dirty="0"/>
          </a:p>
          <a:p>
            <a:r>
              <a:rPr lang="en-US" altLang="en-US" b="1" u="sng" dirty="0"/>
              <a:t>Feminists were pleased when Sandra Day O’Connor was appointed to the Supreme Court by Reagan.</a:t>
            </a:r>
            <a:endParaRPr lang="en-US" altLang="en-US" b="1" u="sng" dirty="0">
              <a:ea typeface="ヒラギノ明朝 ProN W6" charset="0"/>
              <a:cs typeface="ヒラギノ明朝 ProN W6" charset="0"/>
            </a:endParaRPr>
          </a:p>
          <a:p>
            <a:r>
              <a:rPr lang="en-US" altLang="en-US" dirty="0"/>
              <a:t>The appointment of Sandra Day O’Connor had fulfilled one of Reagan’s campaign pledges and also was a symbolic gesture toward women. </a:t>
            </a:r>
          </a:p>
          <a:p>
            <a:r>
              <a:rPr lang="en-US" altLang="en-US" dirty="0" smtClean="0"/>
              <a:t>In Reagan’s </a:t>
            </a:r>
            <a:r>
              <a:rPr lang="en-US" altLang="en-US" dirty="0"/>
              <a:t>first 72 nominees to the federal judiciary, only 3 were women and only one out of 69 men was African American.</a:t>
            </a:r>
          </a:p>
          <a:p>
            <a:endParaRPr lang="en-US" dirty="0"/>
          </a:p>
        </p:txBody>
      </p:sp>
    </p:spTree>
    <p:extLst>
      <p:ext uri="{BB962C8B-B14F-4D97-AF65-F5344CB8AC3E}">
        <p14:creationId xmlns:p14="http://schemas.microsoft.com/office/powerpoint/2010/main" val="4027149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981200"/>
          </a:xfrm>
        </p:spPr>
        <p:txBody>
          <a:bodyPr anchor="t">
            <a:normAutofit/>
          </a:bodyPr>
          <a:lstStyle/>
          <a:p>
            <a:r>
              <a:rPr lang="en-US" altLang="en-US" dirty="0"/>
              <a:t>Sandra Day O’Connor’s Appointment to the Supreme Court</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04339" y="1600200"/>
            <a:ext cx="460126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102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US" altLang="en-US" dirty="0"/>
              <a:t>Challenging the "Evil Empire"</a:t>
            </a:r>
            <a:endParaRPr lang="en-US" dirty="0"/>
          </a:p>
        </p:txBody>
      </p:sp>
      <p:sp>
        <p:nvSpPr>
          <p:cNvPr id="3" name="Content Placeholder 2"/>
          <p:cNvSpPr>
            <a:spLocks noGrp="1"/>
          </p:cNvSpPr>
          <p:nvPr>
            <p:ph idx="1"/>
          </p:nvPr>
        </p:nvSpPr>
        <p:spPr>
          <a:xfrm>
            <a:off x="1043492" y="2057400"/>
            <a:ext cx="6777317" cy="3508977"/>
          </a:xfrm>
        </p:spPr>
        <p:txBody>
          <a:bodyPr>
            <a:noAutofit/>
          </a:bodyPr>
          <a:lstStyle/>
          <a:p>
            <a:r>
              <a:rPr lang="en-US" altLang="en-US" sz="1600" dirty="0"/>
              <a:t>Major military expansion under Reagan</a:t>
            </a:r>
          </a:p>
          <a:p>
            <a:r>
              <a:rPr lang="en-US" altLang="en-US" sz="1600" dirty="0"/>
              <a:t>Reagan:  </a:t>
            </a:r>
            <a:r>
              <a:rPr lang="en-US" altLang="en-US" sz="1600" dirty="0" smtClean="0"/>
              <a:t>The Soviet Union was </a:t>
            </a:r>
            <a:r>
              <a:rPr lang="en-US" altLang="en-US" sz="1600" dirty="0"/>
              <a:t>the "focus of evil in the modern world" </a:t>
            </a:r>
            <a:endParaRPr lang="en-US" altLang="en-US" sz="1600" dirty="0" smtClean="0"/>
          </a:p>
          <a:p>
            <a:pPr lvl="1"/>
            <a:r>
              <a:rPr lang="en-US" altLang="en-US" sz="1400" b="1" u="sng" dirty="0" smtClean="0"/>
              <a:t>The </a:t>
            </a:r>
            <a:r>
              <a:rPr lang="en-US" altLang="en-US" sz="1400" b="1" u="sng" dirty="0"/>
              <a:t>central tenet of Reagan’s approach to foreign policy was the belief that the Soviet Union was a deadly enemy that threatened the U.S. </a:t>
            </a:r>
            <a:endParaRPr lang="en-US" altLang="en-US" sz="1400" b="1" u="sng" dirty="0" smtClean="0"/>
          </a:p>
          <a:p>
            <a:pPr lvl="2"/>
            <a:r>
              <a:rPr lang="en-US" altLang="en-US" sz="1400" b="1" u="sng" dirty="0" smtClean="0"/>
              <a:t>During </a:t>
            </a:r>
            <a:r>
              <a:rPr lang="en-US" altLang="en-US" sz="1400" b="1" u="sng" dirty="0"/>
              <a:t>Reagan’s visit to Berlin in 1982, his meeting with German leaders involved a concern over the Berlin Wall and the division of Germany. </a:t>
            </a:r>
            <a:endParaRPr lang="en-US" altLang="en-US" sz="1400" b="1" u="sng" dirty="0">
              <a:ea typeface="ヒラギノ明朝 ProN W6" charset="0"/>
              <a:cs typeface="ヒラギノ明朝 ProN W6" charset="0"/>
            </a:endParaRPr>
          </a:p>
          <a:p>
            <a:r>
              <a:rPr lang="en-US" altLang="en-US" sz="1600" dirty="0"/>
              <a:t>Reagan escalates arms race</a:t>
            </a:r>
          </a:p>
          <a:p>
            <a:pPr marL="1397000" lvl="1"/>
            <a:r>
              <a:rPr lang="en-US" altLang="en-US" sz="1400" dirty="0"/>
              <a:t>Deployment of cruise missiles in Europe</a:t>
            </a:r>
          </a:p>
          <a:p>
            <a:pPr marL="1397000" lvl="1"/>
            <a:r>
              <a:rPr lang="en-US" altLang="en-US" sz="1400" dirty="0"/>
              <a:t>Development of Strategic Defense Initiative</a:t>
            </a:r>
          </a:p>
          <a:p>
            <a:pPr marL="1841500" lvl="2"/>
            <a:r>
              <a:rPr lang="en-US" altLang="en-US" sz="1600" b="1" u="sng" dirty="0"/>
              <a:t>SDI is an antimissile system based on the use of lasers and particle beams to destroy incoming missiles in outer space. </a:t>
            </a:r>
            <a:endParaRPr lang="en-US" altLang="en-US" sz="1600" b="1" u="sng" dirty="0">
              <a:ea typeface="ヒラギノ明朝 ProN W6" charset="0"/>
              <a:cs typeface="ヒラギノ明朝 ProN W6" charset="0"/>
            </a:endParaRPr>
          </a:p>
        </p:txBody>
      </p:sp>
    </p:spTree>
    <p:extLst>
      <p:ext uri="{BB962C8B-B14F-4D97-AF65-F5344CB8AC3E}">
        <p14:creationId xmlns:p14="http://schemas.microsoft.com/office/powerpoint/2010/main" val="473229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Confrontation in Central America</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a:t>Lack of moderate, middle-class regimes led U.S. to support oppressive right-wing dictatorships</a:t>
            </a:r>
          </a:p>
          <a:p>
            <a:r>
              <a:rPr lang="en-US" altLang="en-US" dirty="0"/>
              <a:t>This put U.S. at odds with reform movements, </a:t>
            </a:r>
            <a:r>
              <a:rPr lang="en-US" altLang="en-US" dirty="0" smtClean="0"/>
              <a:t>which the U.S</a:t>
            </a:r>
            <a:r>
              <a:rPr lang="en-US" altLang="en-US" dirty="0"/>
              <a:t>. saw as linked to Communism</a:t>
            </a:r>
          </a:p>
          <a:p>
            <a:r>
              <a:rPr lang="en-US" altLang="en-US" dirty="0"/>
              <a:t>Reagan reversed </a:t>
            </a:r>
            <a:r>
              <a:rPr lang="en-US" altLang="en-US" dirty="0" smtClean="0"/>
              <a:t>Carter’s </a:t>
            </a:r>
            <a:r>
              <a:rPr lang="en-US" altLang="en-US" dirty="0"/>
              <a:t>support for Sandinistas, driving them to Soviets </a:t>
            </a:r>
          </a:p>
          <a:p>
            <a:r>
              <a:rPr lang="en-US" altLang="en-US" dirty="0"/>
              <a:t>Reagan began </a:t>
            </a:r>
            <a:r>
              <a:rPr lang="en-US" altLang="en-US" dirty="0" smtClean="0"/>
              <a:t>converting </a:t>
            </a:r>
            <a:r>
              <a:rPr lang="en-US" altLang="en-US" dirty="0"/>
              <a:t>support for Contras after Congress rejects overt support</a:t>
            </a:r>
          </a:p>
          <a:p>
            <a:r>
              <a:rPr lang="en-US" altLang="en-US" b="1" u="sng" dirty="0"/>
              <a:t>In 1979, the </a:t>
            </a:r>
            <a:r>
              <a:rPr lang="en-US" altLang="en-US" b="1" u="sng" dirty="0" smtClean="0"/>
              <a:t>Sandinista </a:t>
            </a:r>
            <a:r>
              <a:rPr lang="en-US" altLang="en-US" b="1" u="sng" dirty="0"/>
              <a:t>Coalition succeeded in overthrowing the repressive Somoza regime in Nicaragua. </a:t>
            </a:r>
            <a:endParaRPr lang="en-US" altLang="en-US" b="1" u="sng" dirty="0">
              <a:ea typeface="ヒラギノ明朝 ProN W6" charset="0"/>
              <a:cs typeface="ヒラギノ明朝 ProN W6" charset="0"/>
            </a:endParaRPr>
          </a:p>
          <a:p>
            <a:endParaRPr lang="en-US" dirty="0"/>
          </a:p>
        </p:txBody>
      </p:sp>
    </p:spTree>
    <p:extLst>
      <p:ext uri="{BB962C8B-B14F-4D97-AF65-F5344CB8AC3E}">
        <p14:creationId xmlns:p14="http://schemas.microsoft.com/office/powerpoint/2010/main" val="3407286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Trouble Spots in Central America and the Caribbean</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42988" y="2356805"/>
            <a:ext cx="6777037" cy="344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90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More trouble in the </a:t>
            </a:r>
            <a:br>
              <a:rPr lang="en-US" altLang="en-US" dirty="0"/>
            </a:br>
            <a:r>
              <a:rPr lang="en-US" altLang="en-US" dirty="0"/>
              <a:t>Middle East</a:t>
            </a:r>
            <a:endParaRPr lang="en-US" dirty="0"/>
          </a:p>
        </p:txBody>
      </p:sp>
      <p:sp>
        <p:nvSpPr>
          <p:cNvPr id="3" name="Content Placeholder 2"/>
          <p:cNvSpPr>
            <a:spLocks noGrp="1"/>
          </p:cNvSpPr>
          <p:nvPr>
            <p:ph idx="1"/>
          </p:nvPr>
        </p:nvSpPr>
        <p:spPr/>
        <p:txBody>
          <a:bodyPr>
            <a:normAutofit fontScale="92500"/>
          </a:bodyPr>
          <a:lstStyle/>
          <a:p>
            <a:r>
              <a:rPr lang="en-US" altLang="en-US" dirty="0"/>
              <a:t>1982: With U.S. encouragement, Israel  invaded Lebanon</a:t>
            </a:r>
          </a:p>
          <a:p>
            <a:r>
              <a:rPr lang="en-US" altLang="en-US" dirty="0"/>
              <a:t>International response</a:t>
            </a:r>
          </a:p>
          <a:p>
            <a:pPr marL="1397000" lvl="1"/>
            <a:r>
              <a:rPr lang="en-US" altLang="en-US" dirty="0"/>
              <a:t>U.S., France send troops to maintain order </a:t>
            </a:r>
          </a:p>
          <a:p>
            <a:pPr marL="1397000" lvl="1"/>
            <a:r>
              <a:rPr lang="en-US" dirty="0"/>
              <a:t>Palestine Liberation Organization</a:t>
            </a:r>
            <a:r>
              <a:rPr lang="en-US" altLang="en-US" dirty="0" smtClean="0"/>
              <a:t> </a:t>
            </a:r>
            <a:r>
              <a:rPr lang="en-US" altLang="en-US" dirty="0"/>
              <a:t>evacuated to Tunisia </a:t>
            </a:r>
          </a:p>
          <a:p>
            <a:r>
              <a:rPr lang="en-US" altLang="en-US" dirty="0"/>
              <a:t>1984: 200 U.S. Marines killed in terrorist bombing</a:t>
            </a:r>
          </a:p>
          <a:p>
            <a:r>
              <a:rPr lang="en-US" altLang="en-US" dirty="0"/>
              <a:t>U.S. evacuation of Lebanon</a:t>
            </a:r>
          </a:p>
        </p:txBody>
      </p:sp>
    </p:spTree>
    <p:extLst>
      <p:ext uri="{BB962C8B-B14F-4D97-AF65-F5344CB8AC3E}">
        <p14:creationId xmlns:p14="http://schemas.microsoft.com/office/powerpoint/2010/main" val="1540306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Trouble Spots in the </a:t>
            </a:r>
            <a:br>
              <a:rPr lang="en-US" altLang="en-US" dirty="0"/>
            </a:br>
            <a:r>
              <a:rPr lang="en-US" altLang="en-US" dirty="0"/>
              <a:t>Middle East</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77188" y="2324100"/>
            <a:ext cx="670863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100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Election of 1984</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304" y="1524000"/>
            <a:ext cx="770089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572000"/>
            <a:ext cx="8229600" cy="1846659"/>
          </a:xfrm>
          <a:prstGeom prst="rect">
            <a:avLst/>
          </a:prstGeom>
          <a:noFill/>
          <a:ln>
            <a:noFill/>
          </a:ln>
        </p:spPr>
        <p:txBody>
          <a:bodyPr wrap="square" rtlCol="0">
            <a:spAutoFit/>
          </a:bodyPr>
          <a:lstStyle/>
          <a:p>
            <a:pPr marL="285750" indent="-285750">
              <a:buFont typeface="Arial" panose="020B0604020202020204" pitchFamily="34" charset="0"/>
              <a:buChar char="•"/>
            </a:pPr>
            <a:r>
              <a:rPr lang="en-US" altLang="en-US" sz="3200" b="1" u="sng" dirty="0"/>
              <a:t>Geraldine Ferraro became the first women ever nominated for the vice presidency by a major party in 1984. </a:t>
            </a:r>
            <a:endParaRPr lang="en-US" altLang="en-US" sz="3200" b="1" u="sng" dirty="0">
              <a:ea typeface="ヒラギノ明朝 ProN W6" charset="0"/>
              <a:cs typeface="ヒラギノ明朝 ProN W6" charset="0"/>
            </a:endParaRPr>
          </a:p>
          <a:p>
            <a:endParaRPr lang="en-US" dirty="0"/>
          </a:p>
        </p:txBody>
      </p:sp>
    </p:spTree>
    <p:extLst>
      <p:ext uri="{BB962C8B-B14F-4D97-AF65-F5344CB8AC3E}">
        <p14:creationId xmlns:p14="http://schemas.microsoft.com/office/powerpoint/2010/main" val="28787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Trading Arms for Hostages</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b="1" u="sng" dirty="0"/>
              <a:t>The Reagan administration’s policies in the Middle East and Central America reached a tragic union in the Iran-Contra affair. </a:t>
            </a:r>
            <a:endParaRPr lang="en-US" altLang="en-US" dirty="0"/>
          </a:p>
          <a:p>
            <a:r>
              <a:rPr lang="en-US" altLang="en-US" dirty="0" smtClean="0"/>
              <a:t>Iranian-backed </a:t>
            </a:r>
            <a:r>
              <a:rPr lang="en-US" altLang="en-US" dirty="0"/>
              <a:t>Lebanese militants seized 6 Americans hostage </a:t>
            </a:r>
          </a:p>
          <a:p>
            <a:r>
              <a:rPr lang="en-US" altLang="en-US" dirty="0"/>
              <a:t>Advanced weapons sold to Iran for influence in freeing American </a:t>
            </a:r>
            <a:r>
              <a:rPr lang="en-US" altLang="en-US" dirty="0" smtClean="0"/>
              <a:t>hostages</a:t>
            </a:r>
          </a:p>
          <a:p>
            <a:r>
              <a:rPr lang="en-US" altLang="en-US" dirty="0" smtClean="0"/>
              <a:t>Oliver </a:t>
            </a:r>
            <a:r>
              <a:rPr lang="en-US" altLang="en-US" dirty="0"/>
              <a:t>North’s plan: Iran-Contra scandal</a:t>
            </a:r>
          </a:p>
          <a:p>
            <a:pPr marL="1397000" lvl="1"/>
            <a:r>
              <a:rPr lang="en-US" altLang="en-US" dirty="0"/>
              <a:t>Profit from Iran arms sales to Contras</a:t>
            </a:r>
          </a:p>
          <a:p>
            <a:pPr marL="1397000" lvl="1"/>
            <a:r>
              <a:rPr lang="en-US" altLang="en-US" dirty="0"/>
              <a:t>Funding clearly violates Boland Amendment</a:t>
            </a:r>
          </a:p>
          <a:p>
            <a:pPr marL="1397000" lvl="1"/>
            <a:r>
              <a:rPr lang="en-US" altLang="en-US" dirty="0"/>
              <a:t>Reagan escaped impeachment, North and others were jailed</a:t>
            </a:r>
          </a:p>
          <a:p>
            <a:endParaRPr lang="en-US" dirty="0"/>
          </a:p>
        </p:txBody>
      </p:sp>
    </p:spTree>
    <p:extLst>
      <p:ext uri="{BB962C8B-B14F-4D97-AF65-F5344CB8AC3E}">
        <p14:creationId xmlns:p14="http://schemas.microsoft.com/office/powerpoint/2010/main" val="189071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143000"/>
          </a:xfrm>
        </p:spPr>
        <p:txBody>
          <a:bodyPr/>
          <a:lstStyle/>
          <a:p>
            <a:r>
              <a:rPr lang="en-US" dirty="0" smtClean="0"/>
              <a:t>Ending the Vietnam War</a:t>
            </a:r>
            <a:endParaRPr lang="en-US" dirty="0"/>
          </a:p>
        </p:txBody>
      </p:sp>
      <p:sp>
        <p:nvSpPr>
          <p:cNvPr id="3" name="Content Placeholder 2"/>
          <p:cNvSpPr>
            <a:spLocks noGrp="1"/>
          </p:cNvSpPr>
          <p:nvPr>
            <p:ph idx="1"/>
          </p:nvPr>
        </p:nvSpPr>
        <p:spPr>
          <a:xfrm>
            <a:off x="1043492" y="1219200"/>
            <a:ext cx="6777317" cy="3508977"/>
          </a:xfrm>
        </p:spPr>
        <p:txBody>
          <a:bodyPr>
            <a:normAutofit fontScale="25000" lnSpcReduction="20000"/>
          </a:bodyPr>
          <a:lstStyle/>
          <a:p>
            <a:pPr lvl="0"/>
            <a:r>
              <a:rPr lang="en-US" sz="7200" b="1" dirty="0" smtClean="0"/>
              <a:t>Nixon’s three-part plan to end the conflict in Vietnam included:</a:t>
            </a:r>
            <a:endParaRPr lang="en-US" sz="7200" dirty="0" smtClean="0"/>
          </a:p>
          <a:p>
            <a:pPr lvl="1"/>
            <a:r>
              <a:rPr lang="en-US" sz="7200" b="1" dirty="0" smtClean="0"/>
              <a:t> Gradual withdrawal of American troops, accompanied by the training of South Vietnamese troops to take over the combat role</a:t>
            </a:r>
            <a:endParaRPr lang="en-US" sz="7200" dirty="0" smtClean="0"/>
          </a:p>
          <a:p>
            <a:pPr lvl="1"/>
            <a:r>
              <a:rPr lang="en-US" sz="7200" b="1" dirty="0" smtClean="0"/>
              <a:t> Renewed bombing</a:t>
            </a:r>
            <a:endParaRPr lang="en-US" sz="7200" dirty="0" smtClean="0"/>
          </a:p>
          <a:p>
            <a:pPr lvl="1"/>
            <a:r>
              <a:rPr lang="en-US" sz="7200" b="1" dirty="0" smtClean="0"/>
              <a:t> Hard line in negotiations with Hanoi</a:t>
            </a:r>
            <a:r>
              <a:rPr lang="en-US" sz="7200" dirty="0" smtClean="0"/>
              <a:t> </a:t>
            </a:r>
          </a:p>
          <a:p>
            <a:pPr lvl="0"/>
            <a:r>
              <a:rPr lang="en-US" sz="7200" dirty="0" smtClean="0"/>
              <a:t>Renewed bombing was the most controversial aspect of Nixon’s plan.  In spring 1969, Nixon secretly ordered raids on communist supply lines in neutral Cambodia.  In April 1970, he ordered air and ground strikes on Cambodia.  </a:t>
            </a:r>
          </a:p>
          <a:p>
            <a:pPr lvl="1"/>
            <a:r>
              <a:rPr lang="en-US" sz="7200" b="1" dirty="0" smtClean="0"/>
              <a:t>The U.S. invasion of Cambodia precipitated the Kent State incident</a:t>
            </a:r>
            <a:r>
              <a:rPr lang="en-US" sz="7200" dirty="0" smtClean="0"/>
              <a:t>, in which rioters at Kent State University firebombed an ROTC building.  National guard troops, sent in to control the situation, opened fire, killing four and wounding eleven. </a:t>
            </a:r>
          </a:p>
          <a:p>
            <a:pPr lvl="1"/>
            <a:r>
              <a:rPr lang="en-US" sz="7200" b="1" dirty="0" smtClean="0"/>
              <a:t>Towards the anti-war demonstrators, Nixon displayed an attitude of little sympathy</a:t>
            </a:r>
            <a:r>
              <a:rPr lang="en-US" sz="7200" dirty="0" smtClean="0"/>
              <a:t>, which the American public generally seemed to share.  More blame was placed on the protestors than on the national guard for the deaths at Kent State.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Reagan the Peacemaker</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1985: Mikhail Gorbachev assumed power in Russia. </a:t>
            </a:r>
          </a:p>
          <a:p>
            <a:pPr marL="1397000" lvl="1"/>
            <a:r>
              <a:rPr lang="en-US" altLang="en-US" b="1" u="sng" dirty="0"/>
              <a:t>Soviet Leader Mikhail Gorbachev’s new policies included </a:t>
            </a:r>
            <a:r>
              <a:rPr lang="en-US" altLang="en-US" b="1" u="sng" dirty="0" smtClean="0"/>
              <a:t>perestroika </a:t>
            </a:r>
            <a:r>
              <a:rPr lang="en-US" altLang="en-US" b="1" u="sng" dirty="0"/>
              <a:t>and glasnost. </a:t>
            </a:r>
            <a:endParaRPr lang="en-US" altLang="en-US" b="1" u="sng" dirty="0">
              <a:ea typeface="ヒラギノ明朝 ProN W6" charset="0"/>
              <a:cs typeface="ヒラギノ明朝 ProN W6" charset="0"/>
            </a:endParaRPr>
          </a:p>
          <a:p>
            <a:r>
              <a:rPr lang="en-US" altLang="en-US" dirty="0"/>
              <a:t>1985–1988: Reagan-Gorbachev summits</a:t>
            </a:r>
          </a:p>
          <a:p>
            <a:pPr marL="1397000" lvl="1"/>
            <a:r>
              <a:rPr lang="en-US" altLang="en-US" dirty="0"/>
              <a:t>1987: Destroyed intermediate range missiles</a:t>
            </a:r>
          </a:p>
          <a:p>
            <a:pPr marL="1397000" lvl="1"/>
            <a:r>
              <a:rPr lang="en-US" altLang="en-US" dirty="0"/>
              <a:t>1988: Afghanistan evacuated</a:t>
            </a:r>
          </a:p>
          <a:p>
            <a:r>
              <a:rPr lang="en-US" altLang="en-US" dirty="0"/>
              <a:t>Foreign policy triumphs with Soviets, offsets Iran-Contra scandal</a:t>
            </a:r>
          </a:p>
          <a:p>
            <a:endParaRPr lang="en-US" dirty="0"/>
          </a:p>
        </p:txBody>
      </p:sp>
    </p:spTree>
    <p:extLst>
      <p:ext uri="{BB962C8B-B14F-4D97-AF65-F5344CB8AC3E}">
        <p14:creationId xmlns:p14="http://schemas.microsoft.com/office/powerpoint/2010/main" val="1118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Challenging the New Deal</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Reagan’s Presidency saw breakup of Democratic New Deal Coalition</a:t>
            </a:r>
          </a:p>
          <a:p>
            <a:r>
              <a:rPr lang="en-US" altLang="en-US" dirty="0"/>
              <a:t>New Deal premises </a:t>
            </a:r>
            <a:r>
              <a:rPr lang="en-US" altLang="en-US" dirty="0" smtClean="0"/>
              <a:t>were challenged </a:t>
            </a:r>
            <a:r>
              <a:rPr lang="en-US" altLang="en-US" dirty="0"/>
              <a:t>by </a:t>
            </a:r>
            <a:r>
              <a:rPr lang="en-US" altLang="en-US" dirty="0" smtClean="0"/>
              <a:t>Reagan’s </a:t>
            </a:r>
            <a:r>
              <a:rPr lang="en-US" altLang="en-US" dirty="0"/>
              <a:t>view that the private sector rather than government should be </a:t>
            </a:r>
            <a:r>
              <a:rPr lang="en-US" altLang="en-US" dirty="0" smtClean="0"/>
              <a:t>the source </a:t>
            </a:r>
            <a:r>
              <a:rPr lang="en-US" altLang="en-US" dirty="0"/>
              <a:t>of remedy for America’s ills</a:t>
            </a:r>
          </a:p>
          <a:p>
            <a:r>
              <a:rPr lang="en-US" altLang="en-US" dirty="0"/>
              <a:t>Popular centerpieces of welfare state left intact</a:t>
            </a:r>
          </a:p>
          <a:p>
            <a:r>
              <a:rPr lang="en-US" altLang="en-US" dirty="0"/>
              <a:t>Small government conservatism </a:t>
            </a:r>
            <a:r>
              <a:rPr lang="en-US" altLang="en-US"/>
              <a:t>was </a:t>
            </a:r>
            <a:r>
              <a:rPr lang="en-US" altLang="en-US" smtClean="0"/>
              <a:t>the wave </a:t>
            </a:r>
            <a:r>
              <a:rPr lang="en-US" altLang="en-US" dirty="0"/>
              <a:t>of the future</a:t>
            </a:r>
          </a:p>
        </p:txBody>
      </p:sp>
    </p:spTree>
    <p:extLst>
      <p:ext uri="{BB962C8B-B14F-4D97-AF65-F5344CB8AC3E}">
        <p14:creationId xmlns:p14="http://schemas.microsoft.com/office/powerpoint/2010/main" val="331354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the Vietnam War</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Negotiations with Hanoi were the most successful part of Nixon’s plan.  </a:t>
            </a:r>
            <a:r>
              <a:rPr lang="en-US" b="1" dirty="0"/>
              <a:t>Kissinger, Nixon’s national security adviser</a:t>
            </a:r>
            <a:r>
              <a:rPr lang="en-US" dirty="0"/>
              <a:t>, began secretly meeting with the North Vietnamese foreign minister, Le </a:t>
            </a:r>
            <a:r>
              <a:rPr lang="en-US" dirty="0" err="1"/>
              <a:t>Duc</a:t>
            </a:r>
            <a:r>
              <a:rPr lang="en-US" dirty="0"/>
              <a:t> </a:t>
            </a:r>
            <a:r>
              <a:rPr lang="en-US" dirty="0" err="1"/>
              <a:t>Tho</a:t>
            </a:r>
            <a:r>
              <a:rPr lang="en-US" dirty="0"/>
              <a:t>, in the summer of 1969.  </a:t>
            </a:r>
          </a:p>
          <a:p>
            <a:pPr lvl="1"/>
            <a:r>
              <a:rPr lang="en-US" dirty="0"/>
              <a:t>The two sides neared agreement; however, South Vietnamese objections prevented a settlement before the election of 1972.  When the North Vietnamese tried to make last-minute changes, Nixon responded by ordering a series of heavy B-52 raids on Hanoi, which finally led to the signing of an agreement.  In this agreement, the United States promised to remove its </a:t>
            </a:r>
            <a:r>
              <a:rPr lang="en-US" dirty="0" smtClean="0"/>
              <a:t>troops </a:t>
            </a:r>
            <a:r>
              <a:rPr lang="en-US" dirty="0"/>
              <a:t>from South Vietnam within sixty days in exchange for the release of all American prisoners of war. </a:t>
            </a:r>
          </a:p>
          <a:p>
            <a:pPr lvl="1"/>
            <a:r>
              <a:rPr lang="en-US" dirty="0"/>
              <a:t>Once Nixon became involved in the Watergate scandal, his control over foreign policy weakened.  Thus, the communists seized the opportunity, mounting a major offensive and completing their takeover in Vietnam in just weeks.  The American effort to preserve South Vietnam from communism proved to be a tragic failure.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Watergate Scandal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Nixon was extremely fearful of leaks of information about American foreign policy.  When leaks occurred, he grew outraged and demanded that they be stopped. </a:t>
            </a:r>
          </a:p>
          <a:p>
            <a:pPr lvl="0"/>
            <a:r>
              <a:rPr lang="en-US" dirty="0"/>
              <a:t>The White House established an informal office of secret </a:t>
            </a:r>
            <a:r>
              <a:rPr lang="en-US" dirty="0" smtClean="0"/>
              <a:t>surveillance, its members known as “</a:t>
            </a:r>
            <a:r>
              <a:rPr lang="en-US" dirty="0"/>
              <a:t>plumbers”.  </a:t>
            </a:r>
            <a:endParaRPr lang="en-US" dirty="0" smtClean="0"/>
          </a:p>
          <a:p>
            <a:pPr lvl="1"/>
            <a:r>
              <a:rPr lang="en-US" dirty="0" smtClean="0"/>
              <a:t>The </a:t>
            </a:r>
            <a:r>
              <a:rPr lang="en-US" dirty="0"/>
              <a:t>original purpose </a:t>
            </a:r>
            <a:r>
              <a:rPr lang="en-US" dirty="0" smtClean="0"/>
              <a:t>of the office was </a:t>
            </a:r>
            <a:r>
              <a:rPr lang="en-US" dirty="0"/>
              <a:t>to investigate national security </a:t>
            </a:r>
            <a:r>
              <a:rPr lang="en-US" dirty="0" smtClean="0"/>
              <a:t>breaches.  However, </a:t>
            </a:r>
            <a:r>
              <a:rPr lang="en-US" dirty="0"/>
              <a:t>during the presidential campaign of 1972, </a:t>
            </a:r>
            <a:r>
              <a:rPr lang="en-US" dirty="0" smtClean="0"/>
              <a:t>it evolved </a:t>
            </a:r>
            <a:r>
              <a:rPr lang="en-US" dirty="0"/>
              <a:t>into spying on Nixon’s Democratic opponents and engaging in political dirty tricks. </a:t>
            </a:r>
          </a:p>
          <a:p>
            <a:pPr lvl="1"/>
            <a:r>
              <a:rPr lang="en-US" dirty="0"/>
              <a:t>Five of the “plumbers”’ were arrested during a break-in at the headquarters of the Democratic National Committee at the Watergate office complex in Washington.  The Nixon administration went through great lengths to cover up Nixon’s connection to the break-in.</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883</TotalTime>
  <Words>6442</Words>
  <Application>Microsoft Office PowerPoint</Application>
  <PresentationFormat>On-screen Show (4:3)</PresentationFormat>
  <Paragraphs>347</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Austin</vt:lpstr>
      <vt:lpstr>Chapter 31:  Conservatism</vt:lpstr>
      <vt:lpstr>Pragmatic Liberalism</vt:lpstr>
      <vt:lpstr>PowerPoint Presentation</vt:lpstr>
      <vt:lpstr>Pragmatic Liberalism</vt:lpstr>
      <vt:lpstr>Détente </vt:lpstr>
      <vt:lpstr>Détente </vt:lpstr>
      <vt:lpstr>Ending the Vietnam War</vt:lpstr>
      <vt:lpstr>Ending the Vietnam War</vt:lpstr>
      <vt:lpstr>The Watergate Scandal</vt:lpstr>
      <vt:lpstr>The Watergate Scandal</vt:lpstr>
      <vt:lpstr>PowerPoint Presentation</vt:lpstr>
      <vt:lpstr>The Watergate Scandal</vt:lpstr>
      <vt:lpstr>War and Oil</vt:lpstr>
      <vt:lpstr>War and Oil</vt:lpstr>
      <vt:lpstr>The Great Inflation </vt:lpstr>
      <vt:lpstr>PowerPoint Presentation</vt:lpstr>
      <vt:lpstr>The Great Inflation </vt:lpstr>
      <vt:lpstr>PowerPoint Presentation</vt:lpstr>
      <vt:lpstr>The Shifting American Economy</vt:lpstr>
      <vt:lpstr>The Shifting American Economy</vt:lpstr>
      <vt:lpstr>The Shifting American Economy</vt:lpstr>
      <vt:lpstr>A New Environmentalism </vt:lpstr>
      <vt:lpstr>A New Environmentalism </vt:lpstr>
      <vt:lpstr>A New Environmentalism </vt:lpstr>
      <vt:lpstr>The Changing American Family</vt:lpstr>
      <vt:lpstr>PowerPoint Presentation</vt:lpstr>
      <vt:lpstr>Gains and Setbacks for women</vt:lpstr>
      <vt:lpstr>Gains and Setbacks for women</vt:lpstr>
      <vt:lpstr>PowerPoint Presentation</vt:lpstr>
      <vt:lpstr>The Gay Liberation Movement </vt:lpstr>
      <vt:lpstr>PowerPoint Presentation</vt:lpstr>
      <vt:lpstr>The AIDS Epidemic </vt:lpstr>
      <vt:lpstr>The AIDS Epidemic </vt:lpstr>
      <vt:lpstr>The AIDS Epidemic </vt:lpstr>
      <vt:lpstr>The AIDS Epidemic </vt:lpstr>
      <vt:lpstr>The Ford Administration </vt:lpstr>
      <vt:lpstr>The Ford Administration </vt:lpstr>
      <vt:lpstr>The Ford Administration </vt:lpstr>
      <vt:lpstr>The Ford Administration </vt:lpstr>
      <vt:lpstr>Carter and American Malaise</vt:lpstr>
      <vt:lpstr>Carter and American Malaise</vt:lpstr>
      <vt:lpstr>Carter and American Malaise </vt:lpstr>
      <vt:lpstr>PowerPoint Presentation</vt:lpstr>
      <vt:lpstr>Troubles Ahead </vt:lpstr>
      <vt:lpstr>Troubles Ahead </vt:lpstr>
      <vt:lpstr>Troubles Ahead </vt:lpstr>
      <vt:lpstr>Troubles Ahead</vt:lpstr>
      <vt:lpstr>PowerPoint Presentation</vt:lpstr>
      <vt:lpstr>The Collapse of Détente </vt:lpstr>
      <vt:lpstr>The Collapse of Détente </vt:lpstr>
      <vt:lpstr>The Collapse of Détente </vt:lpstr>
      <vt:lpstr>The Collapse of Détente </vt:lpstr>
      <vt:lpstr>The Collapse of Detente</vt:lpstr>
      <vt:lpstr>The Election of 1980</vt:lpstr>
      <vt:lpstr>The Election of 1980</vt:lpstr>
      <vt:lpstr>The Election of 1980</vt:lpstr>
      <vt:lpstr>Cutting Taxes and Spending </vt:lpstr>
      <vt:lpstr>Unleashing the Private Sector</vt:lpstr>
      <vt:lpstr>Unleashing Private Sector</vt:lpstr>
      <vt:lpstr>Unleashing Private Sector</vt:lpstr>
      <vt:lpstr>Unleashing Private Sector</vt:lpstr>
      <vt:lpstr>Sandra Day O’Connor’s Appointment to the Supreme Court</vt:lpstr>
      <vt:lpstr>Challenging the "Evil Empire"</vt:lpstr>
      <vt:lpstr>Confrontation in Central America</vt:lpstr>
      <vt:lpstr>Trouble Spots in Central America and the Caribbean</vt:lpstr>
      <vt:lpstr>More trouble in the  Middle East</vt:lpstr>
      <vt:lpstr>Trouble Spots in the  Middle East</vt:lpstr>
      <vt:lpstr>The Election of 1984</vt:lpstr>
      <vt:lpstr>Trading Arms for Hostages</vt:lpstr>
      <vt:lpstr>Reagan the Peacemaker</vt:lpstr>
      <vt:lpstr>Challenging the New Deal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Conservatism</dc:title>
  <dc:creator>Ai Hue</dc:creator>
  <cp:lastModifiedBy>Debbie Carchidi</cp:lastModifiedBy>
  <cp:revision>79</cp:revision>
  <dcterms:created xsi:type="dcterms:W3CDTF">2015-04-08T22:53:16Z</dcterms:created>
  <dcterms:modified xsi:type="dcterms:W3CDTF">2015-04-15T13:16:39Z</dcterms:modified>
</cp:coreProperties>
</file>