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4" r:id="rId8"/>
    <p:sldId id="265" r:id="rId9"/>
    <p:sldId id="266" r:id="rId10"/>
    <p:sldId id="267" r:id="rId11"/>
    <p:sldId id="268" r:id="rId12"/>
    <p:sldId id="278" r:id="rId13"/>
    <p:sldId id="283" r:id="rId14"/>
    <p:sldId id="282" r:id="rId15"/>
    <p:sldId id="271" r:id="rId16"/>
    <p:sldId id="272" r:id="rId17"/>
    <p:sldId id="273" r:id="rId18"/>
    <p:sldId id="274" r:id="rId19"/>
    <p:sldId id="275" r:id="rId20"/>
    <p:sldId id="284" r:id="rId21"/>
    <p:sldId id="285"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DDF58-D8D4-4C5D-A88A-090BDE3E234F}" v="3" dt="2018-12-19T20:47:38.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Nilson" userId="S::jnilson@wtps.org::02ea68d6-d28d-47fb-89ef-0184deb54ac5" providerId="AD" clId="Web-{6BCDDF58-D8D4-4C5D-A88A-090BDE3E234F}"/>
    <pc:docChg chg="delSld modSld">
      <pc:chgData name="Jennie Nilson" userId="S::jnilson@wtps.org::02ea68d6-d28d-47fb-89ef-0184deb54ac5" providerId="AD" clId="Web-{6BCDDF58-D8D4-4C5D-A88A-090BDE3E234F}" dt="2018-12-19T20:47:58.643" v="4"/>
      <pc:docMkLst>
        <pc:docMk/>
      </pc:docMkLst>
      <pc:sldChg chg="del">
        <pc:chgData name="Jennie Nilson" userId="S::jnilson@wtps.org::02ea68d6-d28d-47fb-89ef-0184deb54ac5" providerId="AD" clId="Web-{6BCDDF58-D8D4-4C5D-A88A-090BDE3E234F}" dt="2018-12-19T20:47:55.565" v="3"/>
        <pc:sldMkLst>
          <pc:docMk/>
          <pc:sldMk cId="3623048887" sldId="276"/>
        </pc:sldMkLst>
      </pc:sldChg>
      <pc:sldChg chg="del">
        <pc:chgData name="Jennie Nilson" userId="S::jnilson@wtps.org::02ea68d6-d28d-47fb-89ef-0184deb54ac5" providerId="AD" clId="Web-{6BCDDF58-D8D4-4C5D-A88A-090BDE3E234F}" dt="2018-12-19T20:47:58.643" v="4"/>
        <pc:sldMkLst>
          <pc:docMk/>
          <pc:sldMk cId="1729692910" sldId="281"/>
        </pc:sldMkLst>
      </pc:sldChg>
      <pc:sldChg chg="modSp">
        <pc:chgData name="Jennie Nilson" userId="S::jnilson@wtps.org::02ea68d6-d28d-47fb-89ef-0184deb54ac5" providerId="AD" clId="Web-{6BCDDF58-D8D4-4C5D-A88A-090BDE3E234F}" dt="2018-12-19T20:47:37.627" v="0" actId="20577"/>
        <pc:sldMkLst>
          <pc:docMk/>
          <pc:sldMk cId="587866936" sldId="285"/>
        </pc:sldMkLst>
        <pc:spChg chg="mod">
          <ac:chgData name="Jennie Nilson" userId="S::jnilson@wtps.org::02ea68d6-d28d-47fb-89ef-0184deb54ac5" providerId="AD" clId="Web-{6BCDDF58-D8D4-4C5D-A88A-090BDE3E234F}" dt="2018-12-19T20:47:37.627" v="0" actId="20577"/>
          <ac:spMkLst>
            <pc:docMk/>
            <pc:sldMk cId="587866936" sldId="285"/>
            <ac:spMk id="9" creationId="{00000000-0000-0000-0000-000000000000}"/>
          </ac:spMkLst>
        </pc:spChg>
      </pc:sldChg>
    </pc:docChg>
  </pc:docChgLst>
  <pc:docChgLst>
    <pc:chgData name="Jennie Nilson" userId="S::jnilson@wtps.org::02ea68d6-d28d-47fb-89ef-0184deb54ac5" providerId="AD" clId="Web-{550280F3-9651-EF0B-38A5-76204AE5000C}"/>
    <pc:docChg chg="addSld delSld">
      <pc:chgData name="Jennie Nilson" userId="S::jnilson@wtps.org::02ea68d6-d28d-47fb-89ef-0184deb54ac5" providerId="AD" clId="Web-{550280F3-9651-EF0B-38A5-76204AE5000C}" dt="2018-12-13T16:44:23.540" v="3"/>
      <pc:docMkLst>
        <pc:docMk/>
      </pc:docMkLst>
      <pc:sldChg chg="del">
        <pc:chgData name="Jennie Nilson" userId="S::jnilson@wtps.org::02ea68d6-d28d-47fb-89ef-0184deb54ac5" providerId="AD" clId="Web-{550280F3-9651-EF0B-38A5-76204AE5000C}" dt="2018-12-13T16:44:23.540" v="3"/>
        <pc:sldMkLst>
          <pc:docMk/>
          <pc:sldMk cId="0" sldId="262"/>
        </pc:sldMkLst>
      </pc:sldChg>
      <pc:sldChg chg="add del">
        <pc:chgData name="Jennie Nilson" userId="S::jnilson@wtps.org::02ea68d6-d28d-47fb-89ef-0184deb54ac5" providerId="AD" clId="Web-{550280F3-9651-EF0B-38A5-76204AE5000C}" dt="2018-12-13T16:44:19.540" v="2"/>
        <pc:sldMkLst>
          <pc:docMk/>
          <pc:sldMk cId="0" sldId="263"/>
        </pc:sldMkLst>
      </pc:sldChg>
    </pc:docChg>
  </pc:docChgLst>
  <pc:docChgLst>
    <pc:chgData name="Jennie Nilson" userId="S::jnilson@wtps.org::02ea68d6-d28d-47fb-89ef-0184deb54ac5" providerId="AD" clId="Web-{9B5FFFD7-375A-30EB-6E3D-F6F2EFD60923}"/>
    <pc:docChg chg="addSld delSld modSld">
      <pc:chgData name="Jennie Nilson" userId="S::jnilson@wtps.org::02ea68d6-d28d-47fb-89ef-0184deb54ac5" providerId="AD" clId="Web-{9B5FFFD7-375A-30EB-6E3D-F6F2EFD60923}" dt="2018-12-19T16:57:28.503" v="37" actId="20577"/>
      <pc:docMkLst>
        <pc:docMk/>
      </pc:docMkLst>
      <pc:sldChg chg="modSp">
        <pc:chgData name="Jennie Nilson" userId="S::jnilson@wtps.org::02ea68d6-d28d-47fb-89ef-0184deb54ac5" providerId="AD" clId="Web-{9B5FFFD7-375A-30EB-6E3D-F6F2EFD60923}" dt="2018-12-19T16:57:00.346" v="28" actId="20577"/>
        <pc:sldMkLst>
          <pc:docMk/>
          <pc:sldMk cId="1208843006" sldId="278"/>
        </pc:sldMkLst>
        <pc:spChg chg="mod">
          <ac:chgData name="Jennie Nilson" userId="S::jnilson@wtps.org::02ea68d6-d28d-47fb-89ef-0184deb54ac5" providerId="AD" clId="Web-{9B5FFFD7-375A-30EB-6E3D-F6F2EFD60923}" dt="2018-12-19T16:57:00.346" v="28" actId="20577"/>
          <ac:spMkLst>
            <pc:docMk/>
            <pc:sldMk cId="1208843006" sldId="278"/>
            <ac:spMk id="2" creationId="{00000000-0000-0000-0000-000000000000}"/>
          </ac:spMkLst>
        </pc:spChg>
        <pc:spChg chg="mod">
          <ac:chgData name="Jennie Nilson" userId="S::jnilson@wtps.org::02ea68d6-d28d-47fb-89ef-0184deb54ac5" providerId="AD" clId="Web-{9B5FFFD7-375A-30EB-6E3D-F6F2EFD60923}" dt="2018-12-19T16:56:40.612" v="23" actId="14100"/>
          <ac:spMkLst>
            <pc:docMk/>
            <pc:sldMk cId="1208843006" sldId="278"/>
            <ac:spMk id="4" creationId="{00000000-0000-0000-0000-000000000000}"/>
          </ac:spMkLst>
        </pc:spChg>
        <pc:spChg chg="mod">
          <ac:chgData name="Jennie Nilson" userId="S::jnilson@wtps.org::02ea68d6-d28d-47fb-89ef-0184deb54ac5" providerId="AD" clId="Web-{9B5FFFD7-375A-30EB-6E3D-F6F2EFD60923}" dt="2018-12-19T16:56:46.112" v="24" actId="1076"/>
          <ac:spMkLst>
            <pc:docMk/>
            <pc:sldMk cId="1208843006" sldId="278"/>
            <ac:spMk id="5" creationId="{00000000-0000-0000-0000-000000000000}"/>
          </ac:spMkLst>
        </pc:spChg>
      </pc:sldChg>
      <pc:sldChg chg="new del">
        <pc:chgData name="Jennie Nilson" userId="S::jnilson@wtps.org::02ea68d6-d28d-47fb-89ef-0184deb54ac5" providerId="AD" clId="Web-{9B5FFFD7-375A-30EB-6E3D-F6F2EFD60923}" dt="2018-12-19T16:54:54.830" v="2"/>
        <pc:sldMkLst>
          <pc:docMk/>
          <pc:sldMk cId="3517897925" sldId="279"/>
        </pc:sldMkLst>
      </pc:sldChg>
      <pc:sldChg chg="modSp add del replId">
        <pc:chgData name="Jennie Nilson" userId="S::jnilson@wtps.org::02ea68d6-d28d-47fb-89ef-0184deb54ac5" providerId="AD" clId="Web-{9B5FFFD7-375A-30EB-6E3D-F6F2EFD60923}" dt="2018-12-19T16:57:20.036" v="32"/>
        <pc:sldMkLst>
          <pc:docMk/>
          <pc:sldMk cId="1106652330" sldId="280"/>
        </pc:sldMkLst>
        <pc:spChg chg="mod">
          <ac:chgData name="Jennie Nilson" userId="S::jnilson@wtps.org::02ea68d6-d28d-47fb-89ef-0184deb54ac5" providerId="AD" clId="Web-{9B5FFFD7-375A-30EB-6E3D-F6F2EFD60923}" dt="2018-12-19T16:55:16.861" v="3" actId="20577"/>
          <ac:spMkLst>
            <pc:docMk/>
            <pc:sldMk cId="1106652330" sldId="280"/>
            <ac:spMk id="4" creationId="{00000000-0000-0000-0000-000000000000}"/>
          </ac:spMkLst>
        </pc:spChg>
      </pc:sldChg>
      <pc:sldChg chg="modSp add replId">
        <pc:chgData name="Jennie Nilson" userId="S::jnilson@wtps.org::02ea68d6-d28d-47fb-89ef-0184deb54ac5" providerId="AD" clId="Web-{9B5FFFD7-375A-30EB-6E3D-F6F2EFD60923}" dt="2018-12-19T16:57:27.972" v="35" actId="20577"/>
        <pc:sldMkLst>
          <pc:docMk/>
          <pc:sldMk cId="1729692910" sldId="281"/>
        </pc:sldMkLst>
        <pc:spChg chg="mod">
          <ac:chgData name="Jennie Nilson" userId="S::jnilson@wtps.org::02ea68d6-d28d-47fb-89ef-0184deb54ac5" providerId="AD" clId="Web-{9B5FFFD7-375A-30EB-6E3D-F6F2EFD60923}" dt="2018-12-19T16:57:27.972" v="35" actId="20577"/>
          <ac:spMkLst>
            <pc:docMk/>
            <pc:sldMk cId="1729692910" sldId="28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D5BEC-65F0-447D-949E-3AE902164E25}" type="datetimeFigureOut">
              <a:rPr lang="en-US" smtClean="0"/>
              <a:t>12/19/2018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BE866-8419-4424-808B-8181A2753C2F}" type="slidenum">
              <a:rPr lang="en-US" smtClean="0"/>
              <a:t>‹#›</a:t>
            </a:fld>
            <a:endParaRPr lang="en-US"/>
          </a:p>
        </p:txBody>
      </p:sp>
    </p:spTree>
    <p:extLst>
      <p:ext uri="{BB962C8B-B14F-4D97-AF65-F5344CB8AC3E}">
        <p14:creationId xmlns:p14="http://schemas.microsoft.com/office/powerpoint/2010/main" val="370079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6B03FF-4338-4FD2-9058-341939B776B2}" type="datetimeFigureOut">
              <a:rPr lang="en-GB" smtClean="0"/>
              <a:t>19/12/2018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B03FF-4338-4FD2-9058-341939B776B2}" type="datetimeFigureOut">
              <a:rPr lang="en-GB" smtClean="0"/>
              <a:t>19/12/2018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B03FF-4338-4FD2-9058-341939B776B2}" type="datetimeFigureOut">
              <a:rPr lang="en-GB" smtClean="0"/>
              <a:t>19/12/2018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B03FF-4338-4FD2-9058-341939B776B2}" type="datetimeFigureOut">
              <a:rPr lang="en-GB" smtClean="0"/>
              <a:t>19/12/2018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B03FF-4338-4FD2-9058-341939B776B2}" type="datetimeFigureOut">
              <a:rPr lang="en-GB" smtClean="0"/>
              <a:t>19/12/2018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6B03FF-4338-4FD2-9058-341939B776B2}" type="datetimeFigureOut">
              <a:rPr lang="en-GB" smtClean="0"/>
              <a:t>19/12/2018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B03FF-4338-4FD2-9058-341939B776B2}" type="datetimeFigureOut">
              <a:rPr lang="en-GB" smtClean="0"/>
              <a:t>19/12/2018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6B03FF-4338-4FD2-9058-341939B776B2}" type="datetimeFigureOut">
              <a:rPr lang="en-GB" smtClean="0"/>
              <a:t>19/12/2018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B03FF-4338-4FD2-9058-341939B776B2}" type="datetimeFigureOut">
              <a:rPr lang="en-GB" smtClean="0"/>
              <a:t>19/12/2018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B03FF-4338-4FD2-9058-341939B776B2}" type="datetimeFigureOut">
              <a:rPr lang="en-GB" smtClean="0"/>
              <a:t>19/12/2018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B03FF-4338-4FD2-9058-341939B776B2}" type="datetimeFigureOut">
              <a:rPr lang="en-GB" smtClean="0"/>
              <a:t>19/12/2018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066C2-0D71-4C96-8593-1B977A6646F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B03FF-4338-4FD2-9058-341939B776B2}" type="datetimeFigureOut">
              <a:rPr lang="en-GB" smtClean="0"/>
              <a:t>19/12/2018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066C2-0D71-4C96-8593-1B977A6646F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Y_Christmas_Tree_2.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Y_Christmas_Tree_2.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Y_Christmas_Tree_2.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Stollen-Dresdner_Christstollen.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Stollen-Dresdner_Christstollen.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hyperlink" Target="http://www.fairylandscape.net/wp-content/uploads/2011/10/Christmas-Holly-014.jpg" TargetMode="External"/><Relationship Id="rId3" Type="http://schemas.openxmlformats.org/officeDocument/2006/relationships/hyperlink" Target="http://de.wikipedia.org/w/index.php?title=Datei:Lebkuchenherzen.jpg&amp;filetimestamp=20060516144410"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de.wikipedia.org/w/index.php?title=Datei:Gingerbreadhouse.jpg&amp;filetimestamp=20081225211822" TargetMode="External"/><Relationship Id="rId4" Type="http://schemas.openxmlformats.org/officeDocument/2006/relationships/image" Target="../media/image12.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de.wikipedia.org/w/index.php?title=Datei:Lebkuchenherzen.jpg&amp;filetimestamp=20060516144410" TargetMode="External"/><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de.wikipedia.org/w/index.php?title=Datei:Gingerbreadhouse.jpg&amp;filetimestamp=20081225211822"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2/2b/Weihnachts_Gurke.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2/2b/Weihnachts_Gurke.jpg" TargetMode="External"/><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allthingschristmas.com/pics1/christmas-balls1.jpg"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051720" y="332656"/>
            <a:ext cx="5040560" cy="1323439"/>
          </a:xfrm>
          <a:prstGeom prst="rect">
            <a:avLst/>
          </a:prstGeom>
          <a:solidFill>
            <a:schemeClr val="bg1"/>
          </a:solidFill>
        </p:spPr>
        <p:txBody>
          <a:bodyPr wrap="square" rtlCol="0">
            <a:spAutoFit/>
          </a:bodyPr>
          <a:lstStyle/>
          <a:p>
            <a:pPr algn="ctr"/>
            <a:r>
              <a:rPr lang="en-GB" sz="4000"/>
              <a:t>1. When are presents opened in Germany?</a:t>
            </a:r>
          </a:p>
        </p:txBody>
      </p:sp>
      <p:sp>
        <p:nvSpPr>
          <p:cNvPr id="7" name="TextBox 6"/>
          <p:cNvSpPr txBox="1"/>
          <p:nvPr/>
        </p:nvSpPr>
        <p:spPr>
          <a:xfrm>
            <a:off x="539552" y="2132856"/>
            <a:ext cx="3235501" cy="646331"/>
          </a:xfrm>
          <a:prstGeom prst="rect">
            <a:avLst/>
          </a:prstGeom>
          <a:solidFill>
            <a:schemeClr val="bg1"/>
          </a:solidFill>
        </p:spPr>
        <p:txBody>
          <a:bodyPr wrap="none" rtlCol="0">
            <a:spAutoFit/>
          </a:bodyPr>
          <a:lstStyle/>
          <a:p>
            <a:r>
              <a:rPr lang="en-GB" sz="3600"/>
              <a:t>a. Christmas Eve</a:t>
            </a:r>
          </a:p>
        </p:txBody>
      </p:sp>
      <p:sp>
        <p:nvSpPr>
          <p:cNvPr id="8" name="TextBox 7"/>
          <p:cNvSpPr txBox="1"/>
          <p:nvPr/>
        </p:nvSpPr>
        <p:spPr>
          <a:xfrm>
            <a:off x="539552" y="3753036"/>
            <a:ext cx="3312766" cy="646331"/>
          </a:xfrm>
          <a:prstGeom prst="rect">
            <a:avLst/>
          </a:prstGeom>
          <a:solidFill>
            <a:schemeClr val="bg1"/>
          </a:solidFill>
        </p:spPr>
        <p:txBody>
          <a:bodyPr wrap="none" rtlCol="0">
            <a:spAutoFit/>
          </a:bodyPr>
          <a:lstStyle/>
          <a:p>
            <a:r>
              <a:rPr lang="en-GB" sz="3600"/>
              <a:t>b. Christmas Day</a:t>
            </a:r>
          </a:p>
        </p:txBody>
      </p:sp>
      <p:sp>
        <p:nvSpPr>
          <p:cNvPr id="9" name="TextBox 8"/>
          <p:cNvSpPr txBox="1"/>
          <p:nvPr/>
        </p:nvSpPr>
        <p:spPr>
          <a:xfrm>
            <a:off x="539552" y="5373216"/>
            <a:ext cx="2662908" cy="646331"/>
          </a:xfrm>
          <a:prstGeom prst="rect">
            <a:avLst/>
          </a:prstGeom>
          <a:solidFill>
            <a:schemeClr val="bg1"/>
          </a:solidFill>
        </p:spPr>
        <p:txBody>
          <a:bodyPr wrap="none" rtlCol="0">
            <a:spAutoFit/>
          </a:bodyPr>
          <a:lstStyle/>
          <a:p>
            <a:r>
              <a:rPr lang="en-GB" sz="3600"/>
              <a:t>c. Boxing Day</a:t>
            </a:r>
          </a:p>
        </p:txBody>
      </p:sp>
      <p:sp>
        <p:nvSpPr>
          <p:cNvPr id="22532" name="AutoShape 4" descr="data:image/jpeg;base64,/9j/4AAQSkZJRgABAQAAAQABAAD/2wCEAAkGBhQSERUUExMWFBUVGB0WFRcWGB8cFxceHRcaGBccHR0gHCYeHBolGxoXIC8gIygpLCwsHSAxNTAqNSYrLCkBCQoKDgwOGg8PGiwlHyQzKiwqMDAsLCwwKjAsMCosLS0sKiwsLCwsLSwsLCwtKiw0LCwsLCwsLCwsLCwsLC0sLP/AABEIAOEA4QMBIgACEQEDEQH/xAAcAAACAwEBAQEAAAAAAAAAAAAABQMEBgECBwj/xABDEAABAwMCBAMEBgkBBwUAAAABAgMRAAQhEjEFBkFREyJhMnGBkRQzQqGx0QcVI1JTYpLB8HI0VHOy0uHxFkSTosL/xAAbAQABBQEBAAAAAAAAAAAAAAAGAAECBAUDB//EAD0RAAEDAgMEBgYJBAMBAAAAAAEAAhEDIQQSMQVBUWETInGBocEGMrGy0fAUFSM0UmKCkcIkM0LhNXLxFv/aAAwDAQACEQMRAD8A+cMMqWpKEjUpRCUgbkkwB8zTDj/Lj9k4G7hGhRTqEEEEbYI9RFLmnSlQUkkKSQpJG4IMgj1Bq5xfjj90sOXDqnVhISCqBAGYAAA3JowObMIiPFZNo5qjRTvlTlF7iDq22CgFCdaiskDeAMAmSaUXDJQtSFe0hRQr3pJSfvBpw4Els3CUGJVzhvL1xcIccZZW4hoS4pMQnE9TkxmBJqihBO1NeDc13No260w5oQ97YgHpEgnYxiabJ4bw8cMQ4h4m9KgFtztkgjTGEhOQrr91UsZiX4ek6pAOkec+Sv7PwzMViGUnEwdY+f35LLeAe33j86Zcvctu3lwhhvSlS5yo4AAknGfhUBNaDmDlS54aWVrWlKnAShTSjqSQBInBBzuKwfr2sQTkHiil/o3hmkN6QyZiYvHckPG+AuWtw4w5pKmzBKTg4BBE52Iq9ynzO/w91bjKUKK06FBeRvIOCDINUnXSolSiVKOSVGST3JO9eKg7blRwyuYCO9dG+jFAXzunu+CguAta1LVGpaitURuolR69yaj8A9vvH51cUkiJBEiRI3Hf3VypfX1X8A8Uv/l8P+N3h8E0sObrlqxdsUpbLTsySPOAr2wDMZ7kY/BB4B7fePzrX8mcxsWhe8e2D/iI0pkJOneR5uipEkdqzh+Xp2pDbb23DG311UB6N0XOLS50CINr+G5Uiwr/AAj860/NFxYLtrVNmwW30j9uo4nyQQTPnOqDI2HypJRUTtyqSDlFuZ8V1HoxhwCM7vD4Kp4B7fePzq/YcXuWG3G2XltodEOJSRCsR7wYxIitxa/o2QeGm8cuQlRbLqEgDQMSEk7lR2xsT1rB10ftqsB1mNVej6P4SqXdHUdYwdPgqn0c9vvH51aueBvtoQ44ytCHMoUoQlXuNekoJIABJJgAZJJwAPWtNzdxe+LbNreI8MNAKQNMFUDSCSCQYEjEUht2rBJYPFO/0aoh7WtebzNxMchF1jfAPb7x+dHgHt94/Om/CLxDT7TjjYdQhYUpB2UB07fOr3N/Gmrq6U6yz4KCANOASRuogYBO3wpfXtWJyjxTn0Zo5w3M6I16v7aLNptlEwBJOABEmi4tVtq0uIU2obpWkpV6YImmXD71TLrbqI1NqC0yJEgyJHavXNfNLvEH/GdShJCQgJQDAAk9SSTJNamzcfUxZdmaAAsTbGy6eAyZHE5p15Ry5qtwHgTt4+lhkArVJGowkACSSe1RcW4W5bPuMOgBxs6VQZGwUIPUEEGo7K+cZWlxpam1pylSTBHSp2rW4u3FlKXH3DK1kAqV6k1q3DpJEeaw7RzTDkrgDV5deC+/4CNClBWAVERCQVYmCT7gaVcStktvOIQsOJQtSUrGywCQD8arKT0I+BopAHNM24JptCKKKKmmRRRRSSU9nfuMq1NOLbVBGpCikwdxI6VCTXKKaElxRxX0Dnvkq3sWrZbDilF0eYKUDqgA6xGwzHbasBVi2P3CB6DOPdWTthpOFcQbCJHG49i29gH+uYO33Sp6tXN089p8RTjgSITqKlQOwqrTix+rT8fxNBC9NgEypeBcl3N22640EhLPtBZgqMaoSI3jvAzSXwVfuq+R/KtGxeuICghxSAsQsJUQFD1jeoUiYA3OAO5OAKcxAhQaHhzi4iN3LjKm5w5rcv8AwZtw14SSPKCdUx/KIGNqzvgK/dV8jWm4jwl63UEvNltShqAMZHwJFVU7icCcnsOppOJJ62qjRZTZTAperugykfgK/dV8jUdbrmnh1qytsWr3jBSCV5CoONORtMnHSKwqaREGFKnUFRgeJg8bLTWXDLE8NcdW+U3aVHQ3PqNI0xkEbq6fCs34Z/dPyNcUnE7iJkZEHYyMQafCndwIhRot1cHSCZ7OQ5JIrVpAOrSMgGYHfGwrQ838lKsPBl1L3ipJ8ojTEeplOd6irn5R8Og91MCIUnMcXNIMATIjXv3R4pKypaFJWkKCkkKSY2IMg7d6Y8wcwXF64lb/AJilOlMJgAb7dyatVymkxCc02lwcRcaFIig9j8q81tOZr2zXZNJYaKH0x4yoicQZP2pOR2rF05EKNN5eJII7V1O9RcH4Yq5faYQQFOqCElWAJ6mp2kEqAAJJIAA3JJwK88W4HcWa0pfbUysgLTJE74IKScg+siiXYJtUE3tHig/0p1o/q/ip+auW12Fyq3cUlaglKgpEwQqYwcg4OKk5W5vf4eta2NEuJ0qC0yMElJwRkEmk7rylqKlqUtR3UolSj7ycmvFEmTM3K+/FBswZavbrpUpSjkqJUT3JMn7zXitNy65w4WV0LsLNyZ+j6dX7o0xHlB1zOrpWZFO10kiNPmyYjeiiiippkVIwwpakoQkqUohKUjckmABUdTWd2tpxDjatK0KCknsQZFMdLJKbivCHrZzw321NLgK0qjY7HBII3qmTTLj/ADC9eveNcKCl6QkQIAA2AA9STS2mbmgZtU5ibLUc1cqMWttautXQfU+JWgR5fLqkRnSD5c5k1nrXrVcJqxa9ay9qAtwTwTOnvBbWwyDtCnA/F7pVinFj9Wn4/iaT1s+TW7ItOfTCsEJlrTq7mfZ3Vtg4oIAkwvSalTo2l0E8gJP7Kxy/aWa2nzdOqQ4kfsgDE4OQI8ypxppG2siDsoQcdCMiPcaBRSJsFJrMrnEkmd24dnar/F+NvXSkqeXrKRpTgCB1wBuetUKCYqlcXoKRpURqghQ6j08pJn0G2ds10Yx1VyoY3HUNn0hPY1o3924c/NaHlrl5V8XktOISplIJ1zBJmBMR9kycxjGaxjNwFFIxGnSsDYydMg9Oux/tUlsX0aglZQkSJBAJB8x1DPfImKvczcn3FiLd18toQ7lJaOozAVoIIA1EdRjBztOxSw9OmLjXih2rjq9UB1R0TFojt/2lqnAhMKhSoPmP2Uzv+HvM9qa2XEE6mw7mYKtPUAgrAO2opnFZyyV51aRqG2pStUAbCAIJkkz8KYOgwC4vyHEyCAekjTGmJB/w1OrRZVZcXTYfGVaUmn+27vPmtrzPdWjjqTZI0NhMLwQCqegPUDc9aTLmDG/SlNqw80uFNlIEbkpC0qgBSQRO8dx06zTVpzUAe4rGr0ix11t7Hx4r0+idZ7NQTPfPPwT7mRNl+x+haySn9oDqOcafa+3OrCcfdSuxtwt1CFK0BSwlSj9mTBJ91T8D4sbZ9DyUBZRPlVgGQRvBg53rzxjiZuH3HikILhkpTsMAb9dt65Eg38Fosa9n2dyI9YmTM6Ry49yuc+8ttWYSlp4u60yQYlMER7OIMn5Vh6bXaQG1QI2/GlNMSCZAhdabHMaGvdmPHSV7ZcKVJUkwpJBBG4IMg13j3MlxerSu4c8RSU6U4AAHXAAyTk14FNuYrrhyrO2TaNrTcpjx1EET5fNJOFHVBEbDttRHsGAX2nS/DVB/pSP7X6v4rM0VxRxWo5z5etLVNubW7+kFxJU4JSdO0HyjygmRBzj30Tl4BA4oLAkSsxVq44W822hxbS0NufVrUkhK/caq094xzpc3VszbOlHhsxp0phRhOlOozmAegFJ2aRHekI3pFRRRU0yYcA4E7ePpYZ061SfMYSABJJMH7hUfGOEuWr7jDsBxswrSZGQCCD2giobS7W0tLja1IWkylSTCh7iK83FwpxSlrUpa1GVKUZUT3JNQ62bl5p7RzUdOOWOVH791TbGiUp1qK1QkCYGwJkn0pPVmw4k6wvWy4tpcEakKKTB3GOlO/NBy6pCJuorhgtrWhQhSFKQodiklKh8wa92vWoVKkySSTkk5JPUn1pny3bNOXDaHnPCaUoBa/wB0Z74HvO1Zu1hODeOz2hbGw3BuPYf+3uuUVOLH6tPx/E0c2cOt2LlTdq74zQAIVIME7pkYMd6d8ncqrvGllLiEeEJOoTMlXrgY3oHyEnKF6ScRTbT6VxgW158lDwjgzt054bKQpUFRkwABAyfiK8s8IeW4ppDS1OInUlIkiDBnpv8APpUfD+JOsK1suFtURKY2O4yCCKt8H5iftnVOtKGtwQsrGoKkzJyDMyfjSGW0pP6YZiyNLTOu+eSQcVd0oKZUkkHUREpAB1eoVOPQx8FNtdK9mU+KoCIGG0xhMYyBGBE47Vc4shbzzhWoHVKlYI0+bUlRzk7nTtPcAVXW14rg8mCZCln+UxoR9kHT6Ex8RrUm9E2ZQBVxFbF1+n0mzJ3HSB8dJ1Q5ZApK1FRGpJgmQqUpTp0zAOpQzB2qXjN24tADriloQnQ2lSirRIJXEmB5fLjufSm1jZnyoSNSlGIA9pSjt67xnoBS3i3BHbZfh3DehcaoMHBkSCJ9RXJmNyyCJC3WbHJpsBf1yASDczvjkFRYsNKlxOoQY6EgCSPWD91W12SlQ4UgHTkFRiepKBg46GfWIFQLyZOTET6dvdWu4E0yp9sXKihkk61AxGDGegmM01TG54awQOa7/U7RSeKhPdyv39m9KObv0grv1Nh1pCS2j9l4YUrxJPmkEbEAGBIEHMjEXAuINi4QHJWyVp1hIIVBUUkjrBAyPSBma9cxcPYau302i/2bkFBI8ihAGk9/NJB6z1ilDbABMpMIShAUY1Apg9BgZGRAzGa7vGZgJuEJ1DVwtVtQSMtpGsHUEbj87ltuZF25uFG0BDOkRII82dUA5A2++lZMVxBkA7SNu1dIrHJkr0um0NYBJPbr3q1zFy6/bMpW8jSl0eXIPYwexjMVlq0PG+MOvNBLrqlhAhAURjIHbJiMmTVPgnLFxdhwsN6w0JVkD3ATuTBxSgEw1QzOpszVyO3Qa21+ZStO9d5e4A7evpYZ061AmVGEgASSTBPyFcTvVWzvFtLS40tTa05SpJhQ6b+6iXYM5asa280IelMTRn838VLxXhi7Z9xh0AONK0qgyJgEQeoIINUyQKkduS4orUorUoypSjJJPUk5JrSclc6Dh/jzbpe8ZAT5jGmJxsZSZyPQUSOLmtsJP7INEErMUV7YaK1pSIlagkdBKjA9wk075u5Od4c4ht5SFFxOtJQTGDBBkdD86kXtDg2blNBiUhoooqSZFSItlqSpSUKKU+0oJJSn/UQIHxqOtFwPnZ21s7i1QhCkXEkqUPMnUgIVHQ4AidjUHlwHVEpxG9Z2rvCuCv3Syi3aU6sDUQmMDuZIFMOC8l3F1bPXDIQW2J1BSoUqE6yEiIJCSNyKr8uczv2Lhct1BKlJ0q1J1AjfbuDTF0ghkSPm6cCIzaJYtBBIIIIJBB3BBgg+oNS2vWo33itSlqMqWoqUe5USVH4kmpLXrWftb7m/u9oWxsH/AJCn+r3XK5b26nFBCElSlGEpSJJPoKdMMraGhYW2sSlaTKTvsR2pdwfiy7V9D7Ua2ySnUJGQQQR7iac3vGXLtZfdjWvfSISIwAPgKBrRzXpUv6SIGWO+ezhCgominvD+NsIsnWF24W6skpdIED92T7Q0xsN/nSAnenqPc0S1s3H/AL3LC36lAuJQEqSYAE5M6AB20yVjpjtie8Pfl7Qo+dJUSI6KJIMTiEwIyZXk9/fERpKknUUrgqVAhIJiCcQSQROABJNQ2lxkLGFLMmBhUJCTBBIiUkCd/MRIONQnOyOS82NV+HxAdVbAY7duvMDktEw+pCwtJ0qSQpJ7EGQapcx8Vubl0O3WrWUgJlGgaemkRtJJmrDTkgKHUAj8a9c2c5O8Q8IuIQjwkkDTOSYk56YGKzBYEEr0Z3WqMe1oIg33gbo7UgNPwaz6q3nMnGmLgMhi38EoTpUcDVtAEbjBMnOffTAWUy9wc0BsgzJ4f+rF8edKcn2AIyMSUuHeYBkJxHmgCUioXVq1JOICtKVlUKVHmGJ8wEpz3n1ibjTyfFQDkjMaSv8AlHlGxJWBv9n1E1bRlKypITrlIhWMAykkdQSJ90nqa1KZLWQV53jK5q4hwoAw4nnJmZHYdOSfsOakpVESAY7SJqbwladWlWmY1aTpntqiJ9KjQgAQBAGwFOmuaHE2RswlGgknV9rK9ZHbfrWXYkr0L7VrGiJNgd3af9LnAuak2bT4Uwl7xUxkxHSDgynM/wCYh4twu84MlGi5AFyjzBv+UCRkfzYUI+FJb36tXw/Gljr6lRqUpWkQmSTA7Cdh6VIP6sfsudTDA1MwiD6wImYFtdIXhNUWnNKkqIB0kGDsYIMH0Oxq8nervJfG2LS6Dtyx47ehSdMAkKMQoBWDgEfGiPYRIZVIE6eaFPSm7qP6v4qfnjm5PEHW3EsJY8NGggEEqyDkgDA2HvNZurPE7hDjzi20eGha1KQgfYBMgfAVWolptDGhoEIMcSTJXtllS1BKQVKUYSEiST0AAzNWeLB8OFNz4vipABDxUVgdB5sxXeG3jtq61cISUqQrW2VJOlUYMThQgwY71NzHzC7e3Bfe06yAmEiEgJmAMnuaV82lkrQllFFFTTIooopJKyxxJ1CFtodWhDmHEJUQlfvHXt7qrVPYWviutt6gjxFpRqVsnUoJk+gmacc68qjh9yGQ8l4FAXqAgiSRBEntO9QzNDsu8p4JEpBU9r1qbhPBnrpfh27SnVxqKUxgDcySAKjaaKVKSoFKknSoHcEEgg+s1m7WI+iPHZ7QtnYI/r6f6vdKmpvYq8ifj+JqfgfJj93bvPtlGlmZCjClQnUQMRt3pty7x5luwdYXbha3Z0uY8s4En2hByI+6ggN42Xo5ri4YMxBAIB0lT8rGzl36YFGUgNRq3zMaftezE1T4vwB61KA8jTrBKcgyBuDGyhIkUvq3xDizz5SXnVOFIhOqMD4AfPelIyx896XRvFXO09U6g7oFsvDmlPEm1FPlAPSIyZwPhMTSm4cKyptSemQZO6lpmTmSpKDJyQExgVpWWipSUpypZCQO5UQAPmRWlV+h65dIK1tNkbKClKKfWNIBO3wq3h3k9WEL7dwFMZq4dDjFp1i0juXz/hfFE6EJ28vsn2gNtjkgZz1ioAg4xvt61e49whVk+q0dUClCkwYEK9lxBHWDlJHcxSdOqBpJVuAAUpkZKkyQcadQx1AMEAVN+Ha4yLLPwW3sRQHR1YcBpNoAGkgX+brXcs8dtGLe4RcW3jOOD9muAYxAEnKc5kVY45wJ6zt23nkgh0ANhBlalFOoJIjBIziQIPasdlOlOpWspOSnfbzQYIGnt78zi2/cuvtoauHXHUI9lK1ag2JzAHs+UAlRJg4Emai2hbr7lbqbe6xOHaetrN9LWG61yqpS2paVoT5VSqVEqKfKpSlST9k+GJnBphwi1ATqiM+TpCYgD1ElUT3os+GgysiArCUAAJSntHYiN/hTICoVqwjK1WNjbKqB4xVfeJA4TeTwjgirvD+DPvhZZaU4Ee2Uxj5nJ9BJrVcq/o6RdMIfW+oBZPlbAkQSmCoznG0Vv+X+XmrNsttaiFKK1FRBUTAGSAMAACo08O51zotLG7ZpUZbTu4GNDHPgvgN4f2avh+NQPcAuEW6blTSgyswlfQ7xjcAxuRBq/wAdMrfOMuL22+sO3pVV/me5XbJtVOksIMpTA6ZAJiSAdhP9qriN61qheS0sjnPDlzSsbil9bTlXjFmy1cJurbxluCGlQDGCIyfJkg6hn5CsUkYoo2AOrU7vNBXpQ8l9MEERmvx9XRdoIrQ8k8p/rB9TReSzpQVyRJOQIAkd5OaSXlv4bi0agrQtSNQ2VpURI9DE0RB4Li3eEIwYlPeY+eHby2t7dbbaE28QpMyohGgY2SIJwOtZyiik1jWCGhIuLrlFFFFTTIooqb6E54fi+Gvw50+JpOie2qIn0mmSUNFFFOkmfL3Mj9k6XbdQSopKTIkEHOR7wDVcXCnFrWs6lrJUonqSSSfnVSrnC7ZTjgbQnUtZCUgdSTAFZW1mj6K8gX6vvBbWwnf19OdOt7pVpm+cQlSEOLSleFpSohKveBg0xsPq0/H8TUHHuX3rN3wn06VQFCDIIPUEeoIpeFUDGRYr0xjmuGZuh4b09XMGN+lPeY7GzbQybV4uLUP2oJmMDJx5TMjTWF1Hua6mSQBJJwANyaQNiEnNlzXSRE23Ht7E9SSCCDBBkEbgjIPvmnSedb4f+6X8Qg//AIrEqkEgyCDBBwQeoNedR7mkCRoUnsp1PXaD2gH2rQXbpdWXHTrWclSsk4j8KzqQN4zGD2wRPrvtXrUe5rk04cRcFQq0KVVuRzQR2Ly42DOoaid9UHb4d8++tAhAGwA9wpDU9rbuOK0tpW4rfSgFR9cDNOXOdqo0qFGg2KbQAnNcikaioEgyCMEGZFc1nufnUFYBWhaunEghDi0A7hK1JB+AIr19NdgjxXYO48RcH35zVa05SuXLNd4mPCQTMr85AjUQNoHvnFJdZ7n51Ighc21KbycsGLHtWjt+BP3KVJYaU4RAOkeUdYKjAGPWob/kK+ZSVLtl6U7lJC/j5STFfSP0Y3q2+HpSpsJlSlIUTlYJnURHwHcCtOeKuAGNJMeWRgH1jpVN+0cFSdke8zvgSAsHEbVrsrOa1rYBjmV+ck1XsrBx5WlptbioKtKElRgbmB0ptxqydauFpeSEr1FRj2TqMyn+U9Kj5U5ue4e6pxjQStOhQWJG8g4IMg0X7AdNOo6nf1Y56rK9JyHdCd3W/ikxEHsR8x0NcqS4fK1qWrKlqK1e9RKj95NR0UoNWl5ea4cbO5N2pYuRP0cJ1Z8o0wB5Sdczq6VmhRRUWtgkyb+HYnJlFFFFTTIp+jnV8cPNgAjwSqdUeeCvWUzMe11iYpBRUXNDokaXTgkaLTckcmjiCngbhLHhIChInVM+o8ojJ9RWaI9QfUbH3elciimAOYkm3DgkSIRVrh7xQoKSSlSSFJI3BBkEes1Vqe161nbW+5v7vaFs7B+/0/1e65NOKcXduXPEfcLi4CZMbDYYwBvTng3J4fsbi6NwlBZmGyJmADkziZgYrNUafSgYG8m69IfTOUNpnLEbhpwhFOuAuP2i2r5LClNoWQFKSfDUSCkifiYPes2/xFCTGVK20pya0h5j4m7YptBaqLAIIKhpWQFagM9J9Ks0sLVd1gDy+SqGL2hQp9QuBmzhc236A3VfmLjaru5cfUkIK48qdhACRnqcb1X4XapdebbWsNpWsJUs7JBME0ruXXmvrLdSR75/tXljiqFYnSeyvz2pPwtZvWc3z9ilRx+Ee0U6bwNw1HZqtPzlwNq0uSyy94ydIVqwSkmZSYxOx+NWuP8AOIubO3tvAS2WIlYPtQkpwIwDuc71mwn0rlV82sb1bFAEMzmS3fz0myKb8sczOWLxeaCVEpKCFgwQSD0IMyBXnljhzL9023cO+C2qZXgdMCTgSepo45wlLdw4hhReaSqEOSPMIE5GDBkSO1ISBmCd5ZUcaLhMiTa0aaqje3inXFuLjU4orVAgSTJj0qCtPwLkdVza3FwXkteBPkUJ1QnVkz5Qdgc5rIcUuS0ACPMr2R/c+lSbSe9wAFyoOxNGm1xJszXlwCYt8SdS0ppLqw0oypsKOgn1G3/gdqrGkf62c7p+VOOHNOrTqMGcjT0HrVmtgqtJmd0QFVw206Fep0bAZPJffuFOpUw0pHsFCdMdtIqa4SkoUFN+Kkgy3jziPZzjO2a+Scucz3NmNIR4jUzoUdu+kzj7xTW7/Ss4pMNsJQr95SyuPhpTQI/ZOIZWmmARMgz7Vm1dmVs5DbjjKW86t6PojShDrbCUuZmM+VM9Yz86w5VTW4ulOLK3FFSlGVKO5ply3zmm1s7m3Nsh03AMLUfZlOmCIyB7QgjPzr070ba6lReNTae+Z1WX6Q0RSZQpk6B38V3iFjw8cMZcadUb4keIjUcZOoFMQEgbHrWYoFFFbW5d8oSJlafl3lZi4srq4cug04xOhsx5oRqBM5IUfKNPUddqzAoIopNBBJJ/0kSEUUUVNMiiipvobmjxPDX4c6fE0nRPbVET6TTJKGiiinSWn5K5Qbvg+XLlLHgoChMeaZyZI8ojMd+lZ+161XKQdxVi161k7VBGFqEm3V7rhbewiPp9L9XuuVil/EeMqALTZjPnUN/cO3rTA1l0mcnc5NDWzaDajy525GG2sU+lTaxls0z2CPivoPKtu2xbB1tsKcUrQp1QBCDpCtIHfSZ/Orjt44oypxZP+o/hsPhSDlcLDZknQuFR01J1JB9+lRFaVnhDy2lPJaUWke2vECN+smOpAxUMeX9MWzZT2RTotwzXkAEkie+Br7FSeTrBBJ+dYXi1mW3SlUdwe4Oxj5j4Vu6zPOA8zR7hQ/5a6bOrvFUUybFQ2zhKZoGsBBEd8mPNc5V4gsuoY9oOKCG5MQo4SJJiCcZ2phxC1W06tDiShaVEKSdwZrMWKCXEgGDuD2IyD8xWnv71bzi3HFFa1mVKO5PwxUtp0GscHt3rlsTE1KgdTcZDYjjfd2KvWhsuHO/RkveGvwvZ8SPLMxE+/E7Tis9WpteZ3kWH0YrSGI1HHmHm1Eau05iKymgHVb1QvABbGt54b+9LOI36WWytXwH7x3A/zas5xfg7qGk3FwqFveyiMgdJ7D0rW8jcrr4nch5YhlsktJVsqPtH0mPjHbKfntSiPOQpQeKSRt5QtOP5cY9K2cM0YZzWkdZ2vIcEL4yucd0jmnqUxb8xNp7PneshX0T9H9uw4ttNy54bRTlUxnT5QT0B7/nXzutny/8AVD3D8KvbQMUD3e1UdlNzYkNBiQ643WKd8WabS86llWtoKIbV+8I+/MietZgU+InABJOABkknAAHUzSriHDXbdfhvNqbXAOlQgwdj6ihfW6ObNhs3jvMb1a5a4sm2umnlNh1KDlB6yCJHSRMie1UOZuLpurp19DQaS4ZCB0wBmMSYkx3plxnle4tA0X29AdEpMg9pBjY5GKzjTpSpKhgpIUPeCCPvFFGwWx0k6iPGfggf0nLHmk9hmc19dI+JUt1ZONEJdbW2SJAcQUkg7EAgYqCnnNnOD3EXELfCAW06UhAIGSComSdyBSOiNhcWjMLoRMTZXH+DPoZQ+tlaWXMIcI8qt9j8DHfpTG95LuGrJu9WEeC7GmFecBXskiIg+hPSvF9zfcvWjdotaSy1GgBMK8oISFHqBOMfOlznE3VNJaU6stIMpbKiUJPoNqj9oeGvh8VLqqtRRRXVQRWgRzs+OHHh4DfhFU6o88Fesp3j2usTHzrP0VFzQ6JGl04JGiKd8V5Ouba2auXUpDT0aIVKhKdSdQjEj30kq7dcZfdabacdWttr6tCj5U4jHwx6Uzs0iO9IRvVKp7XrUFT2vWs7a/3N/d7QtnYP/IU/1e65WKYcG4EyEeI6wpaFKOlUEJ9QFbH3UvrYNc2uu2DdopKAhsiFCdRCTKfQZ69aC6NZ1KS0wvQcXhm4jK1zMwnjEDiOPYqtzchWkJbS2hAhKE7D3nEn4VYY46+hhdulyGnPaTA6+0AYkA9aoUVzc9ziXE3VltCk1gphogaBXOEONJfbL6SpkK/aJG5EGMDJEwY6isz+ky7YXeAWqSloCUgiIkAGAcgSk4q3xXjKGE5Mr+ygbn39h60j4Ry3c3rhXpgKMqcVhIHp3gVqbOonN0jrAfP7If21iGR0bSS42ImwEzpxnwRylw8uPFX2W0lSj2/zNX3vaV7z+NaJDLTDXgMeYbuOfxCO38v4+7fPrQSsgAklRAAySScADvXLaGIFZ4DdArWyMG/D0y+oILotwAUVSWFqb1Ybkptmcvr/AHiPsj/PXtVV63cceFsgFLijC9QjQOs9j/nWtQlDbTSWGfqkZKv4iuqj3E7f+KjSaKDOmfr/AIjzTYmo7GVfotI9UeufL5+KkfupI0Dw0IGltKTGlPw6nr8qzfN4/ZI/4g/5VVq7zgj7TaHXGihDnsKMZxIwDIkZzFJucbdj9XNLC5uTc6VInZGhcEDqDCc+sVDC5nYhpdrMrrjzSp4Jzaemgi/zz5rCVs+X/qh7h+FYytny+f2Q9w/CtvaP3c93tQ7sf723v9hTVp4oUFpMKQQpJ7FJkH5gVT5j5levnA6+UyEhICRCQJJ2k5k1YV191T8Z4bYosbZxh4ruVR4yJmJTKpEeXSrA7+u9DLZIKM6pY2o0kX0BjT4JZxLj79yGw+6pwNiEaowMdhk4GTms/TBO9V2uHuqbU6ltam0YWsJJQk+qogUT7BNqhP5fNBvpQ0N6ENEDrfxVenfJ3Am7y7Sw694CFJUdeJJAwkTiTvnsaSUEd6JHAkEAwg8GDdXeNWKWbh1pDgdS2spSsbKA6/2+FUq9uMKSBqQpIUJTqSQFDuJGR6ivFONEiiiiinTIoorTcA43ZNWVy0/a+LcOT4LkA6ZSAnzEyjSqVY3moOcWiQJTgSszRQKKmmWk5G5ct7x1xFzc/R0oRqSZSCoznKsQBkj1pK2gBawDqAJAUNlAEgH4jNVSK03KPJb162+40UBLIE6jBUYKoGO3U/8AjK2oxxw1S+uW3eFsbFqsp42m51gM1+1pSinXAbNbvkaQpxZJISkScAT8KS1c4ZzsuwXqt4U/lMKEphUe1kdgcHpQVSpuqODWhej4quKFIvJHKd54JhfvpYnxToKSQQrBkbiN59Ko2qbq8/2dHhNdX3MCPSf+/wAKuM2rS1m6vFC7uXDrKThlE9xsr3DG229aLmHhD6GWXnnEKQ5GlCDhuU6h5dtgc5PrVzJSoTbM4fsFkmvicXlE9E12n4ndnDw7Ss/Y8vWludSibx7cqVhuf7+/PvrSscIuLu1dfC0JaZn9kPKDpSFGBtsR7R37VnNY7imrfB3/AKIbhKoYJhSQ4QVQrTJRsRPeuL8RUq+tpwCtMwNDCgFhAcSLuuTyHM8kqpfY8YXa3HjtxrbKynUJEkKTt8Zq/qHcUkuEyVDuSPvNVmmDK1KrQ9hbxELN/T1lanCslxwlS1T5lFRlRPvJzUyeMvAQHTHw/KtTacSDaEoSwwQkQCUEk+86smmtveBSQSyzn+T/AL1vOx2Gd6zZ7kHs2VjqYhhjsdCx95zreutobculqQ37CTpgQIHTOO9LbjiDjgAWsqAMgGN9q+moYUptTotWy2j2lhs6U+8zWY5xcHhpIQhMq0nSmOhP9qnSxWHe8BrbnSy41cDi6VJxc7qjUZvJZKp2OIuNzocKZ326YFQVu+XHG026QGW1KOVKWJOQIjPvq7iKjKdMueJCo4WnVq1Q2kYd2x4pRwC5dc1FTpUIUIgYOM1qOZeP2r9vbt29t4LjY/aKgCfLBEjKpOZOa4/dAo0httMZlKYP47VmxQ1iarHvJpiB2IzweFqMpt6ckuBJFydfaup3q9w/nS4ZsnbJOjwnp1Ep84ChCwDMZ9RiqKd6q2LAW62hSwhK1pSpZ2QFKAKj6AGa3NhNa5tTMPw+aHfSkkGjH5v4qGuKE1oed+XWrK5DTL/jp0BRViUkk4JTjoD8am4fY8PPDHnHXVC+BPhIk520AJiCk9T0oj6UZQ4Tfkg7IZIXnmznl2/bYQ422gMCAUT5iQBOdhjYVm6KKkxjWDK0WUSSTJRRRRU0yKKKKSSKKK0vI/LttdrdTdXP0YIRqQZSNRzOVYhMCRvmoPeGNzFOBJgLNVd4deuICwhxaAsQsJUQFDODByN96qLABIBkAkA7SJwY9d6ltetZ21vub+72hbGwgDj6c/m90qS6UQhRG4SSPlSFqycIBDazOZCSZ+MVoVJBBB2ODT/hnFHfDAC4CcABKcAAR9mhXB4tmHBkTKNdpbPq4tzSwgAcZ8gVgDwxz+E5/Qfyrn6rc/guf0K/KvsN9zG2q1abbaKH0x4ruIVAzAz7RzsIpR+s3f4h/pT/ANNXztSmP8SsdmwsQ4SS0ds/vYFfNf1W5/Bc/oV+VH6rc/guf0K/KvpX6zd/iH+lP/TU9i5cvOBtoqWtWyQEdNzJAAHqTTfWlM/4Hw+Kkdg1miS5sdp+C+Xfqtz+C5/Qr8qfW1j4SEjSUlQk6pB2HetxxJm8t1APhbeqYkIIMbwQCPvrLcS4g46r9orVplKcAQJ9AKr4rHNq0ywNIKu7P2XUoVW1szSL6EnlwhebnhzraUKW2tCXBKFKSQFDuCd6YWf1afdUnHecri7Zaad0aWdilMFRA0yrO8doqOz+rT7qynRNlv0i8t+0AB5XT3h/HbgMKs2oUh4kadMrJVghJnr6jvtWS58snGUpbdQULCwSlW+UqjbEU8s7tTTiHEGFoOpJ7H/MVY4jwy44u9rUgvKQUqWlEJGkBQSnJEAknuTmrOGeBUaXE2PgqGPpO6KoGBoBEm8GZHG2nFfK62fL/wBUPcPwpieFWf8Au3/2rRcn8Ct7m6Qz4ZQ2ltSlpCva06QnIyB5unatPF4qlWp9Gw3Me1YeCwlfCVenrNhrQSbg7jzS3gfBlXb6WUKSkqBOpWwAEnHU+lIONcJVa3DjCyFKbVpJTscAj7jtWm5p4YLS8dbbKkpRCmzqOoApB3331Cd8UttOTHnbFy+8RGlJJKSTrVB8xnvJ2O9YuXVsXCJjXHVql3UcBAjedL9m5Z5O9c4FwJ28eSwwApxQJ8xgAASST2rqd6r8P4i4w4HGVqbcT7Kk7iRB9PgaI9gzlq5dbeaFPSmM1GfzfxXeJcMXbPLYcSErbVpUAZEwDgjcEEH41WqW6uluLU44orWs6lKUZJPc1FROJi6DDyWla5ftDwtV0bqLoL0hiU588AaY1SU+bVMD4Vmq5NdqLWkTJn50SJlFFFFTTIq7wXhS7q4bYbIC3VaUlWAMEkn4A1Sr024UkFJKSDIIMEHoQRkGmMxZIJnzNy65Y3Crd0pUpICpTsQdt8j3UqipH31LUVLUpajupRKlH3k5NR0zZAE6pzE2RT3hXKtw5bOXSG5ZbMKVInHtEDcgdaRU34dx+4Qwu3S8pLKzKkDY9/UAwJAMGs3a33R/d7R5rW2Jm+nU8ut9ewz4THNcsbnw3W3NIVoWlek7K0kGD6GK1XH+Z/p7vjeEGoSEQDJMZkmB3isdTThnsfH+woGzGIXpppNLxUIuJH7q3RQTRUV2haPgvINzctB1PhoQr2StRk5iYCTit9yryGizX4viKccKNBwAkSQVQN9wNzXzSw5tu2EBtp9SEDZOlCo64Kkkx6TU/wD68v8A/eVf0N/9FWadSk2DBlYmLwmPxGZgqMDTuvpzsfanv6WXl+Oyg/V6CpPqqYWe+Bp+dfKXvaV/qP41p+JcXeuFBb7hcUBAJAEDsAkAVmHvaV/qP41yqOzuLloYSgcPQbSMSOGi8U5s/q0+6lC0EGCCCNwcEU1tHBoTkbd6grIVir3CeNvWxUplegrGlWAZHTcbiTFWGuWnVWSrwFHhJJBE+aArSTtG/rSbxB3Hzp7tgqANOsHNsQDBHMbkw4Twty6fS03BWuSSo4A3Uo9f+5r6vyfyUmy1LK/EdWNJVEBImYSMnOJM5gdq+P2PE1suBxpzQtOyhHXBwZBHoRWgX+k29IjxWx6hCdX3kj7q7UXsZdwMrN2lhcViOpSc0MOvH2GyufpWtkpvEqHtLalfwJCfun5V80RcrCCgLUEEyUydJPcjYmn/ABDia3llx1zxFkQVEicbCBAA9BXbzgVonhzb6LrVcqICmZGM5GmNQgRkmD8ag7ruLgrNIfRqVOk8ybCwJv8AAcVnE70vpgneqBQQASCAdjGD3jvRJ6P6VP0+aFvSrWj+r+K0HJHCbS4uFIvX/AbCCpJ1BOpU7ajgQJMdaSXjaUuLShWtCVqCFfvJCiEq+Ig1DRRGGnMTPcg2bQtM1zpp4Wrh/wBHQdStXik59vXMR7Q2BnaszRRSawNmN90iSdUUUUVNMrF7w51kgOtONEiR4iCnUO4kZHurw/aLQAVtrQFeyVoUkK/0kgT8K/T7/BWbm3aQ+2lxICFgKGxSAQf832qfi/BmrppTL7YW2rcHp2IO6SOhGRWONqC0t7Vb+jc1+XLThzrurwmnHNAlXhoUrSPWAYq9wjlK7ukFdvbLdQDGoaQmRuAVET8K/R/L3LTFk14Vu3oTOo5JUo7SonJMRV9i2SgQhISJJhIgSSVKPvJJPxqL9qa5G9kpxhhvK/M6+R78TNk/js2T+Ez8KXptVtqIcbW2YmFpKT8iAYr9WRVDjPA2rpotvoC0n+oeoO4NU8XjHYii6kQLx4EFX9nluExLKxuBPiCPNfmWvQcI2JHuNfUebf0QoQ0p21WU+GkqU24Z1QJ8quhid8bbV8soafTcwwV6HhcXSxLc1M9vJabk3mVi18b6SwbjxEBKJg6d9Q82wMjI7VU5V5fdv7jwW3A2dJWSomAAQIA3JkiklSMPqQoKQpSVDYpJBHxGaYO0B0Cm6kRncww52/UW0spr9hbLrjSlSptRQopUSJSYMHtUHjK/eV8zXkmcmuGorsJi6mcS4kAq1pChKSZGodxO4qbhHESw+28EhZbWF6VbKg9fzptzTzq5fIZQ42hHgiJT9okAE52GNqztOYB6pXJmZ7PtRBMyJnx7E45r5jN9cF8tpblITpSZ26kwJOe3ak9Fabh3NTTfDnrRVslTjhJDuMTEE4mUxiKf1iSSmI6FjW02yLCJ0HG/BIBfOeGWvEX4ZMlvUdBPfTtNQUUw5f4km3uWnlth1LapKD1wR1xI3HqKiLm66O6oJaL+1L6IprzRxdF1dOPNthpK4hI9EgEmMSYnFKqRsU7CXNBIg8OC0PK3JLt8h5ba0IDInz/aMEgY2GNzWeFSNXCkhQSpSQoQoJJAUOxjcehqOnMQIUWh4c4uNrQI049q6BWn41xS8v8Ah9u2nh6w1bgEPNoUQvSnTgacCMmJzTTkr9F6r1nxnlqabVhsJAKlxurOyZwO/wCP2m3twhCUJEBICQB0AECtnZ1XoAXFszBHj8UH+kFWnXe1jHermB74+C/JRVV1PBrgjULd8p31BlemO86Yj1r9KK5Psy/9INq0XpnXoEz37T6704rbdtQf4t8ULjDcSvyN4g7igKHev1YvgjBMlhokmSS2mSflUNzyvauJKV2rKkncFtP5VL60b+HxTfRua/LU0V+nf/RFj/ubH/xJ/Ku0/wBaM/CVH6M7isby7/sjH/CR/wAopjRRWe/1irTdAiiiioJ1wVTe+tHw/E0UVzq+ofneFYw390d/sK5zR/sb/wDwzXx8VyisbEesEZ7H/tO7fJdoooqstlFFFFJJFFFFJJFFFFJJFFFFJJFFFFJJFFFFJJfX+VP9iY/0CrDvto+P4UUVu4XRed7Q/untPtU9FFFWVnoooopJKpRRRXRMv//Z"/>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34" name="Picture 6" descr="http://www.saidaonline.com/en/newsgfx/christmas_eve.gif"/>
          <p:cNvPicPr>
            <a:picLocks noChangeAspect="1" noChangeArrowheads="1"/>
          </p:cNvPicPr>
          <p:nvPr/>
        </p:nvPicPr>
        <p:blipFill>
          <a:blip r:embed="rId3" cstate="print"/>
          <a:srcRect/>
          <a:stretch>
            <a:fillRect/>
          </a:stretch>
        </p:blipFill>
        <p:spPr bwMode="auto">
          <a:xfrm>
            <a:off x="4716016" y="2348880"/>
            <a:ext cx="4032448" cy="4032449"/>
          </a:xfrm>
          <a:prstGeom prst="rect">
            <a:avLst/>
          </a:prstGeom>
          <a:noFill/>
        </p:spPr>
      </p:pic>
      <p:pic>
        <p:nvPicPr>
          <p:cNvPr id="22536" name="Picture 8" descr="http://looneytunes09.files.wordpress.com/2010/12/1christmaspresent.gif"/>
          <p:cNvPicPr>
            <a:picLocks noChangeAspect="1" noChangeArrowheads="1"/>
          </p:cNvPicPr>
          <p:nvPr/>
        </p:nvPicPr>
        <p:blipFill>
          <a:blip r:embed="rId4" cstate="print"/>
          <a:srcRect/>
          <a:stretch>
            <a:fillRect/>
          </a:stretch>
        </p:blipFill>
        <p:spPr bwMode="auto">
          <a:xfrm>
            <a:off x="0" y="-171400"/>
            <a:ext cx="2297295" cy="2376264"/>
          </a:xfrm>
          <a:prstGeom prst="rect">
            <a:avLst/>
          </a:prstGeom>
          <a:noFill/>
        </p:spPr>
      </p:pic>
      <p:pic>
        <p:nvPicPr>
          <p:cNvPr id="22538" name="Picture 10" descr="http://2.bp.blogspot.com/_UVt1kubWe4A/TQ9IX3XJvAI/AAAAAAAAE5E/ym3tHFFY_0o/s1600/Presents.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876256" y="0"/>
            <a:ext cx="2267744" cy="17008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7"/>
                                        </p:tgtEl>
                                        <p:attrNameLst>
                                          <p:attrName>fillcolor</p:attrName>
                                        </p:attrNameLst>
                                      </p:cBhvr>
                                      <p:to>
                                        <a:srgbClr val="FFFF00"/>
                                      </p:to>
                                    </p:animClr>
                                    <p:set>
                                      <p:cBhvr>
                                        <p:cTn id="22" dur="2000" fill="hold"/>
                                        <p:tgtEl>
                                          <p:spTgt spid="7"/>
                                        </p:tgtEl>
                                        <p:attrNameLst>
                                          <p:attrName>fill.type</p:attrName>
                                        </p:attrNameLst>
                                      </p:cBhvr>
                                      <p:to>
                                        <p:strVal val="solid"/>
                                      </p:to>
                                    </p:set>
                                    <p:set>
                                      <p:cBhvr>
                                        <p:cTn id="23" dur="2000" fill="hold"/>
                                        <p:tgtEl>
                                          <p:spTgt spid="7"/>
                                        </p:tgtEl>
                                        <p:attrNameLst>
                                          <p:attrName>fill.on</p:attrName>
                                        </p:attrNameLst>
                                      </p:cBhvr>
                                      <p:to>
                                        <p:strVal val="true"/>
                                      </p:to>
                                    </p:set>
                                  </p:childTnLst>
                                </p:cTn>
                              </p:par>
                              <p:par>
                                <p:cTn id="24" presetID="24" presetClass="entr" presetSubtype="0" fill="hold" nodeType="withEffect">
                                  <p:stCondLst>
                                    <p:cond delay="0"/>
                                  </p:stCondLst>
                                  <p:childTnLst>
                                    <p:set>
                                      <p:cBhvr>
                                        <p:cTn id="25" dur="1" fill="hold">
                                          <p:stCondLst>
                                            <p:cond delay="0"/>
                                          </p:stCondLst>
                                        </p:cTn>
                                        <p:tgtEl>
                                          <p:spTgt spid="22534"/>
                                        </p:tgtEl>
                                        <p:attrNameLst>
                                          <p:attrName>style.visibility</p:attrName>
                                        </p:attrNameLst>
                                      </p:cBhvr>
                                      <p:to>
                                        <p:strVal val="visible"/>
                                      </p:to>
                                    </p:set>
                                    <p:anim to="" calcmode="lin" valueType="num">
                                      <p:cBhvr>
                                        <p:cTn id="26" dur="1" fill="hold"/>
                                        <p:tgtEl>
                                          <p:spTgt spid="225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636912"/>
            <a:ext cx="8712968" cy="3785652"/>
          </a:xfrm>
          <a:prstGeom prst="rect">
            <a:avLst/>
          </a:prstGeom>
          <a:solidFill>
            <a:schemeClr val="bg1"/>
          </a:solidFill>
        </p:spPr>
        <p:txBody>
          <a:bodyPr wrap="square" rtlCol="0">
            <a:spAutoFit/>
          </a:bodyPr>
          <a:lstStyle/>
          <a:p>
            <a:r>
              <a:rPr lang="en-GB" sz="4000" err="1"/>
              <a:t>Nikolaustag</a:t>
            </a:r>
            <a:r>
              <a:rPr lang="en-GB" sz="4000"/>
              <a:t> is called St. Nicholas’ Day in England. It is on the 6</a:t>
            </a:r>
            <a:r>
              <a:rPr lang="en-GB" sz="4000" baseline="30000"/>
              <a:t>th</a:t>
            </a:r>
            <a:r>
              <a:rPr lang="en-GB" sz="4000"/>
              <a:t> December. Children leave their shoes out the night before and when they wake up, St. Nicholas has filled them with sweets and gifts.</a:t>
            </a:r>
          </a:p>
        </p:txBody>
      </p:sp>
      <p:sp>
        <p:nvSpPr>
          <p:cNvPr id="9" name="TextBox 8"/>
          <p:cNvSpPr txBox="1"/>
          <p:nvPr/>
        </p:nvSpPr>
        <p:spPr>
          <a:xfrm>
            <a:off x="2051720" y="692696"/>
            <a:ext cx="5472608" cy="769441"/>
          </a:xfrm>
          <a:prstGeom prst="rect">
            <a:avLst/>
          </a:prstGeom>
          <a:solidFill>
            <a:schemeClr val="bg1"/>
          </a:solidFill>
        </p:spPr>
        <p:txBody>
          <a:bodyPr wrap="square" rtlCol="0">
            <a:spAutoFit/>
          </a:bodyPr>
          <a:lstStyle/>
          <a:p>
            <a:pPr algn="ctr"/>
            <a:r>
              <a:rPr lang="en-GB" sz="4400"/>
              <a:t>When is </a:t>
            </a:r>
            <a:r>
              <a:rPr lang="en-GB" sz="4400" err="1"/>
              <a:t>Nikolaustag</a:t>
            </a:r>
            <a:r>
              <a:rPr lang="en-GB" sz="4400"/>
              <a:t>?</a:t>
            </a:r>
          </a:p>
        </p:txBody>
      </p:sp>
      <p:pic>
        <p:nvPicPr>
          <p:cNvPr id="4" name="Picture 2" descr="http://www.saint-nicholas.org.uk/content/pages/uploaded_images/121.png"/>
          <p:cNvPicPr>
            <a:picLocks noChangeAspect="1" noChangeArrowheads="1"/>
          </p:cNvPicPr>
          <p:nvPr/>
        </p:nvPicPr>
        <p:blipFill>
          <a:blip r:embed="rId3" cstate="print"/>
          <a:srcRect/>
          <a:stretch>
            <a:fillRect/>
          </a:stretch>
        </p:blipFill>
        <p:spPr bwMode="auto">
          <a:xfrm>
            <a:off x="7380312" y="0"/>
            <a:ext cx="1391816" cy="2566161"/>
          </a:xfrm>
          <a:prstGeom prst="rect">
            <a:avLst/>
          </a:prstGeom>
          <a:noFill/>
        </p:spPr>
      </p:pic>
      <p:pic>
        <p:nvPicPr>
          <p:cNvPr id="5" name="Picture 4" descr="http://www.stnicholascenter.org/media/images/k/kids-french2-wmaster.jpg"/>
          <p:cNvPicPr>
            <a:picLocks noChangeAspect="1" noChangeArrowheads="1"/>
          </p:cNvPicPr>
          <p:nvPr/>
        </p:nvPicPr>
        <p:blipFill>
          <a:blip r:embed="rId4" cstate="print">
            <a:clrChange>
              <a:clrFrom>
                <a:srgbClr val="FDFDF5"/>
              </a:clrFrom>
              <a:clrTo>
                <a:srgbClr val="FDFDF5">
                  <a:alpha val="0"/>
                </a:srgbClr>
              </a:clrTo>
            </a:clrChange>
          </a:blip>
          <a:srcRect/>
          <a:stretch>
            <a:fillRect/>
          </a:stretch>
        </p:blipFill>
        <p:spPr bwMode="auto">
          <a:xfrm>
            <a:off x="467544" y="0"/>
            <a:ext cx="1930340" cy="24928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555776" y="260648"/>
            <a:ext cx="6192688" cy="1938992"/>
          </a:xfrm>
          <a:prstGeom prst="rect">
            <a:avLst/>
          </a:prstGeom>
          <a:solidFill>
            <a:schemeClr val="bg1"/>
          </a:solidFill>
        </p:spPr>
        <p:txBody>
          <a:bodyPr wrap="square" rtlCol="0">
            <a:spAutoFit/>
          </a:bodyPr>
          <a:lstStyle/>
          <a:p>
            <a:pPr algn="ctr"/>
            <a:r>
              <a:rPr lang="en-GB" sz="4000"/>
              <a:t>7. What day do most German families put up their Christmas tree?</a:t>
            </a:r>
          </a:p>
        </p:txBody>
      </p:sp>
      <p:sp>
        <p:nvSpPr>
          <p:cNvPr id="7" name="TextBox 6"/>
          <p:cNvSpPr txBox="1"/>
          <p:nvPr/>
        </p:nvSpPr>
        <p:spPr>
          <a:xfrm>
            <a:off x="539552" y="2420888"/>
            <a:ext cx="3122714" cy="646331"/>
          </a:xfrm>
          <a:prstGeom prst="rect">
            <a:avLst/>
          </a:prstGeom>
          <a:solidFill>
            <a:schemeClr val="bg1"/>
          </a:solidFill>
        </p:spPr>
        <p:txBody>
          <a:bodyPr wrap="none" rtlCol="0">
            <a:spAutoFit/>
          </a:bodyPr>
          <a:lstStyle/>
          <a:p>
            <a:r>
              <a:rPr lang="en-GB" sz="3600"/>
              <a:t>a. 1</a:t>
            </a:r>
            <a:r>
              <a:rPr lang="en-GB" sz="3600" baseline="30000"/>
              <a:t>st</a:t>
            </a:r>
            <a:r>
              <a:rPr lang="en-GB" sz="3600"/>
              <a:t> December</a:t>
            </a:r>
          </a:p>
        </p:txBody>
      </p:sp>
      <p:sp>
        <p:nvSpPr>
          <p:cNvPr id="8" name="TextBox 7"/>
          <p:cNvSpPr txBox="1"/>
          <p:nvPr/>
        </p:nvSpPr>
        <p:spPr>
          <a:xfrm>
            <a:off x="539552" y="3933056"/>
            <a:ext cx="3188693" cy="646331"/>
          </a:xfrm>
          <a:prstGeom prst="rect">
            <a:avLst/>
          </a:prstGeom>
          <a:solidFill>
            <a:schemeClr val="bg1"/>
          </a:solidFill>
        </p:spPr>
        <p:txBody>
          <a:bodyPr wrap="none" rtlCol="0">
            <a:spAutoFit/>
          </a:bodyPr>
          <a:lstStyle/>
          <a:p>
            <a:r>
              <a:rPr lang="en-GB" sz="3600"/>
              <a:t>b. 6</a:t>
            </a:r>
            <a:r>
              <a:rPr lang="en-GB" sz="3600" baseline="30000"/>
              <a:t>th</a:t>
            </a:r>
            <a:r>
              <a:rPr lang="en-GB" sz="3600"/>
              <a:t> December</a:t>
            </a:r>
          </a:p>
        </p:txBody>
      </p:sp>
      <p:sp>
        <p:nvSpPr>
          <p:cNvPr id="9" name="TextBox 8"/>
          <p:cNvSpPr txBox="1"/>
          <p:nvPr/>
        </p:nvSpPr>
        <p:spPr>
          <a:xfrm>
            <a:off x="539552" y="5373216"/>
            <a:ext cx="3376245" cy="646331"/>
          </a:xfrm>
          <a:prstGeom prst="rect">
            <a:avLst/>
          </a:prstGeom>
          <a:solidFill>
            <a:schemeClr val="bg1"/>
          </a:solidFill>
        </p:spPr>
        <p:txBody>
          <a:bodyPr wrap="none" rtlCol="0">
            <a:spAutoFit/>
          </a:bodyPr>
          <a:lstStyle/>
          <a:p>
            <a:r>
              <a:rPr lang="en-GB" sz="3600"/>
              <a:t>c. 24</a:t>
            </a:r>
            <a:r>
              <a:rPr lang="en-GB" sz="3600" baseline="30000"/>
              <a:t>th</a:t>
            </a:r>
            <a:r>
              <a:rPr lang="en-GB" sz="3600"/>
              <a:t> December</a:t>
            </a:r>
          </a:p>
        </p:txBody>
      </p:sp>
      <p:pic>
        <p:nvPicPr>
          <p:cNvPr id="12290" name="Picture 2" descr="Christmas Tree">
            <a:hlinkClick r:id="rId3"/>
          </p:cNvPr>
          <p:cNvPicPr>
            <a:picLocks noChangeAspect="1" noChangeArrowheads="1"/>
          </p:cNvPicPr>
          <p:nvPr/>
        </p:nvPicPr>
        <p:blipFill>
          <a:blip r:embed="rId4" cstate="print"/>
          <a:srcRect/>
          <a:stretch>
            <a:fillRect/>
          </a:stretch>
        </p:blipFill>
        <p:spPr bwMode="auto">
          <a:xfrm>
            <a:off x="5940152" y="2636912"/>
            <a:ext cx="2592288" cy="3888432"/>
          </a:xfrm>
          <a:prstGeom prst="rect">
            <a:avLst/>
          </a:prstGeom>
          <a:noFill/>
        </p:spPr>
      </p:pic>
      <p:pic>
        <p:nvPicPr>
          <p:cNvPr id="10242" name="Picture 2" descr="http://www.ecochicmagazine.co.uk/phpThumb2/phpThumb.php?src=http://s367788146.websitehome.co.uk/wp-content/uploads/2009/09/trees.jpg&amp;w=300&amp;h=300&amp;zc=1"/>
          <p:cNvPicPr>
            <a:picLocks noChangeAspect="1" noChangeArrowheads="1"/>
          </p:cNvPicPr>
          <p:nvPr/>
        </p:nvPicPr>
        <p:blipFill>
          <a:blip r:embed="rId5" cstate="print"/>
          <a:srcRect/>
          <a:stretch>
            <a:fillRect/>
          </a:stretch>
        </p:blipFill>
        <p:spPr bwMode="auto">
          <a:xfrm>
            <a:off x="0" y="0"/>
            <a:ext cx="2204864" cy="2204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9"/>
                                        </p:tgtEl>
                                        <p:attrNameLst>
                                          <p:attrName>fillcolor</p:attrName>
                                        </p:attrNameLst>
                                      </p:cBhvr>
                                      <p:to>
                                        <a:srgbClr val="FFFF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920880" cy="923330"/>
          </a:xfrm>
          <a:prstGeom prst="rect">
            <a:avLst/>
          </a:prstGeom>
          <a:noFill/>
        </p:spPr>
        <p:txBody>
          <a:bodyPr wrap="square" rtlCol="0" anchor="t">
            <a:spAutoFit/>
          </a:bodyPr>
          <a:lstStyle/>
          <a:p>
            <a:r>
              <a:rPr lang="en-US" sz="5400" b="1"/>
              <a:t>Who is Krampus?</a:t>
            </a:r>
          </a:p>
        </p:txBody>
      </p:sp>
      <p:sp>
        <p:nvSpPr>
          <p:cNvPr id="3" name="TextBox 2"/>
          <p:cNvSpPr txBox="1"/>
          <p:nvPr/>
        </p:nvSpPr>
        <p:spPr>
          <a:xfrm>
            <a:off x="827584" y="2348880"/>
            <a:ext cx="5112568" cy="830997"/>
          </a:xfrm>
          <a:prstGeom prst="rect">
            <a:avLst/>
          </a:prstGeom>
          <a:noFill/>
        </p:spPr>
        <p:txBody>
          <a:bodyPr wrap="square" rtlCol="0">
            <a:spAutoFit/>
          </a:bodyPr>
          <a:lstStyle/>
          <a:p>
            <a:r>
              <a:rPr lang="en-US" sz="4800"/>
              <a:t>A.  Santa’s elf</a:t>
            </a:r>
          </a:p>
        </p:txBody>
      </p:sp>
      <p:sp>
        <p:nvSpPr>
          <p:cNvPr id="4" name="TextBox 3"/>
          <p:cNvSpPr txBox="1"/>
          <p:nvPr/>
        </p:nvSpPr>
        <p:spPr>
          <a:xfrm>
            <a:off x="826524" y="3527051"/>
            <a:ext cx="6218139" cy="830997"/>
          </a:xfrm>
          <a:prstGeom prst="rect">
            <a:avLst/>
          </a:prstGeom>
          <a:noFill/>
        </p:spPr>
        <p:txBody>
          <a:bodyPr wrap="square" rtlCol="0" anchor="t">
            <a:spAutoFit/>
          </a:bodyPr>
          <a:lstStyle/>
          <a:p>
            <a:r>
              <a:rPr lang="en-US" sz="4800"/>
              <a:t>B.  A Christmas Devil</a:t>
            </a:r>
          </a:p>
        </p:txBody>
      </p:sp>
      <p:sp>
        <p:nvSpPr>
          <p:cNvPr id="5" name="TextBox 4"/>
          <p:cNvSpPr txBox="1"/>
          <p:nvPr/>
        </p:nvSpPr>
        <p:spPr>
          <a:xfrm>
            <a:off x="775392" y="4604061"/>
            <a:ext cx="6018584" cy="830997"/>
          </a:xfrm>
          <a:prstGeom prst="rect">
            <a:avLst/>
          </a:prstGeom>
          <a:noFill/>
        </p:spPr>
        <p:txBody>
          <a:bodyPr wrap="square" rtlCol="0" anchor="t">
            <a:spAutoFit/>
          </a:bodyPr>
          <a:lstStyle/>
          <a:p>
            <a:r>
              <a:rPr lang="en-US" sz="4800"/>
              <a:t>C.  A Christmas Angel</a:t>
            </a:r>
          </a:p>
        </p:txBody>
      </p:sp>
    </p:spTree>
    <p:extLst>
      <p:ext uri="{BB962C8B-B14F-4D97-AF65-F5344CB8AC3E}">
        <p14:creationId xmlns:p14="http://schemas.microsoft.com/office/powerpoint/2010/main" val="120884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276872"/>
            <a:ext cx="5472608" cy="3970318"/>
          </a:xfrm>
          <a:prstGeom prst="rect">
            <a:avLst/>
          </a:prstGeom>
          <a:solidFill>
            <a:schemeClr val="bg1"/>
          </a:solidFill>
        </p:spPr>
        <p:txBody>
          <a:bodyPr wrap="square" rtlCol="0">
            <a:spAutoFit/>
          </a:bodyPr>
          <a:lstStyle/>
          <a:p>
            <a:r>
              <a:rPr lang="en-GB" sz="3600">
                <a:solidFill>
                  <a:prstClr val="black"/>
                </a:solidFill>
              </a:rPr>
              <a:t>Most families decorate their trees on Christmas Eve. They then put all of the presents under it. Some families even cut their own tree down from woods near where they live.</a:t>
            </a:r>
          </a:p>
        </p:txBody>
      </p:sp>
      <p:pic>
        <p:nvPicPr>
          <p:cNvPr id="11266" name="Picture 2" descr="Christmas Tree">
            <a:hlinkClick r:id="rId3"/>
          </p:cNvPr>
          <p:cNvPicPr>
            <a:picLocks noChangeAspect="1" noChangeArrowheads="1"/>
          </p:cNvPicPr>
          <p:nvPr/>
        </p:nvPicPr>
        <p:blipFill>
          <a:blip r:embed="rId4" cstate="print"/>
          <a:srcRect/>
          <a:stretch>
            <a:fillRect/>
          </a:stretch>
        </p:blipFill>
        <p:spPr bwMode="auto">
          <a:xfrm>
            <a:off x="6012160" y="2492896"/>
            <a:ext cx="2664296" cy="3996444"/>
          </a:xfrm>
          <a:prstGeom prst="rect">
            <a:avLst/>
          </a:prstGeom>
          <a:noFill/>
        </p:spPr>
      </p:pic>
      <p:sp>
        <p:nvSpPr>
          <p:cNvPr id="12" name="TextBox 11"/>
          <p:cNvSpPr txBox="1"/>
          <p:nvPr/>
        </p:nvSpPr>
        <p:spPr>
          <a:xfrm>
            <a:off x="3203848" y="332656"/>
            <a:ext cx="5400600" cy="1754326"/>
          </a:xfrm>
          <a:prstGeom prst="rect">
            <a:avLst/>
          </a:prstGeom>
          <a:solidFill>
            <a:schemeClr val="bg1"/>
          </a:solidFill>
        </p:spPr>
        <p:txBody>
          <a:bodyPr wrap="square" rtlCol="0">
            <a:spAutoFit/>
          </a:bodyPr>
          <a:lstStyle/>
          <a:p>
            <a:pPr algn="ctr"/>
            <a:r>
              <a:rPr lang="en-GB" sz="3600">
                <a:solidFill>
                  <a:prstClr val="black"/>
                </a:solidFill>
              </a:rPr>
              <a:t>What day do most German families put up their Christmas tree?</a:t>
            </a:r>
          </a:p>
        </p:txBody>
      </p:sp>
      <p:pic>
        <p:nvPicPr>
          <p:cNvPr id="9218" name="Picture 2" descr="http://controlissblinds.co.uk/wordpress/wp-content/uploads/2011/12/Controliss-Christmas-Tre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658346" cy="2592288"/>
          </a:xfrm>
          <a:prstGeom prst="rect">
            <a:avLst/>
          </a:prstGeom>
          <a:noFill/>
        </p:spPr>
      </p:pic>
    </p:spTree>
    <p:extLst>
      <p:ext uri="{BB962C8B-B14F-4D97-AF65-F5344CB8AC3E}">
        <p14:creationId xmlns:p14="http://schemas.microsoft.com/office/powerpoint/2010/main" val="233164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555776" y="260648"/>
            <a:ext cx="6192688" cy="1938992"/>
          </a:xfrm>
          <a:prstGeom prst="rect">
            <a:avLst/>
          </a:prstGeom>
          <a:solidFill>
            <a:schemeClr val="bg1"/>
          </a:solidFill>
        </p:spPr>
        <p:txBody>
          <a:bodyPr wrap="square" rtlCol="0">
            <a:spAutoFit/>
          </a:bodyPr>
          <a:lstStyle/>
          <a:p>
            <a:pPr algn="ctr"/>
            <a:r>
              <a:rPr lang="en-GB" sz="4000">
                <a:solidFill>
                  <a:prstClr val="black"/>
                </a:solidFill>
              </a:rPr>
              <a:t>7. What day do most German families put up their Christmas tree?</a:t>
            </a:r>
          </a:p>
        </p:txBody>
      </p:sp>
      <p:sp>
        <p:nvSpPr>
          <p:cNvPr id="7" name="TextBox 6"/>
          <p:cNvSpPr txBox="1"/>
          <p:nvPr/>
        </p:nvSpPr>
        <p:spPr>
          <a:xfrm>
            <a:off x="539552" y="2420888"/>
            <a:ext cx="3122714" cy="646331"/>
          </a:xfrm>
          <a:prstGeom prst="rect">
            <a:avLst/>
          </a:prstGeom>
          <a:solidFill>
            <a:schemeClr val="bg1"/>
          </a:solidFill>
        </p:spPr>
        <p:txBody>
          <a:bodyPr wrap="none" rtlCol="0">
            <a:spAutoFit/>
          </a:bodyPr>
          <a:lstStyle/>
          <a:p>
            <a:r>
              <a:rPr lang="en-GB" sz="3600">
                <a:solidFill>
                  <a:prstClr val="black"/>
                </a:solidFill>
              </a:rPr>
              <a:t>a. 1</a:t>
            </a:r>
            <a:r>
              <a:rPr lang="en-GB" sz="3600" baseline="30000">
                <a:solidFill>
                  <a:prstClr val="black"/>
                </a:solidFill>
              </a:rPr>
              <a:t>st</a:t>
            </a:r>
            <a:r>
              <a:rPr lang="en-GB" sz="3600">
                <a:solidFill>
                  <a:prstClr val="black"/>
                </a:solidFill>
              </a:rPr>
              <a:t> December</a:t>
            </a:r>
          </a:p>
        </p:txBody>
      </p:sp>
      <p:sp>
        <p:nvSpPr>
          <p:cNvPr id="8" name="TextBox 7"/>
          <p:cNvSpPr txBox="1"/>
          <p:nvPr/>
        </p:nvSpPr>
        <p:spPr>
          <a:xfrm>
            <a:off x="539552" y="3933056"/>
            <a:ext cx="3188693" cy="646331"/>
          </a:xfrm>
          <a:prstGeom prst="rect">
            <a:avLst/>
          </a:prstGeom>
          <a:solidFill>
            <a:schemeClr val="bg1"/>
          </a:solidFill>
        </p:spPr>
        <p:txBody>
          <a:bodyPr wrap="none" rtlCol="0">
            <a:spAutoFit/>
          </a:bodyPr>
          <a:lstStyle/>
          <a:p>
            <a:r>
              <a:rPr lang="en-GB" sz="3600">
                <a:solidFill>
                  <a:prstClr val="black"/>
                </a:solidFill>
              </a:rPr>
              <a:t>b. 6</a:t>
            </a:r>
            <a:r>
              <a:rPr lang="en-GB" sz="3600" baseline="30000">
                <a:solidFill>
                  <a:prstClr val="black"/>
                </a:solidFill>
              </a:rPr>
              <a:t>th</a:t>
            </a:r>
            <a:r>
              <a:rPr lang="en-GB" sz="3600">
                <a:solidFill>
                  <a:prstClr val="black"/>
                </a:solidFill>
              </a:rPr>
              <a:t> December</a:t>
            </a:r>
          </a:p>
        </p:txBody>
      </p:sp>
      <p:sp>
        <p:nvSpPr>
          <p:cNvPr id="9" name="TextBox 8"/>
          <p:cNvSpPr txBox="1"/>
          <p:nvPr/>
        </p:nvSpPr>
        <p:spPr>
          <a:xfrm>
            <a:off x="539552" y="5373216"/>
            <a:ext cx="3376245" cy="646331"/>
          </a:xfrm>
          <a:prstGeom prst="rect">
            <a:avLst/>
          </a:prstGeom>
          <a:solidFill>
            <a:schemeClr val="bg1"/>
          </a:solidFill>
        </p:spPr>
        <p:txBody>
          <a:bodyPr wrap="none" rtlCol="0">
            <a:spAutoFit/>
          </a:bodyPr>
          <a:lstStyle/>
          <a:p>
            <a:r>
              <a:rPr lang="en-GB" sz="3600">
                <a:solidFill>
                  <a:prstClr val="black"/>
                </a:solidFill>
              </a:rPr>
              <a:t>c. 24</a:t>
            </a:r>
            <a:r>
              <a:rPr lang="en-GB" sz="3600" baseline="30000">
                <a:solidFill>
                  <a:prstClr val="black"/>
                </a:solidFill>
              </a:rPr>
              <a:t>th</a:t>
            </a:r>
            <a:r>
              <a:rPr lang="en-GB" sz="3600">
                <a:solidFill>
                  <a:prstClr val="black"/>
                </a:solidFill>
              </a:rPr>
              <a:t> December</a:t>
            </a:r>
          </a:p>
        </p:txBody>
      </p:sp>
      <p:pic>
        <p:nvPicPr>
          <p:cNvPr id="12290" name="Picture 2" descr="Christmas Tree">
            <a:hlinkClick r:id="rId3"/>
          </p:cNvPr>
          <p:cNvPicPr>
            <a:picLocks noChangeAspect="1" noChangeArrowheads="1"/>
          </p:cNvPicPr>
          <p:nvPr/>
        </p:nvPicPr>
        <p:blipFill>
          <a:blip r:embed="rId4" cstate="print"/>
          <a:srcRect/>
          <a:stretch>
            <a:fillRect/>
          </a:stretch>
        </p:blipFill>
        <p:spPr bwMode="auto">
          <a:xfrm>
            <a:off x="5940152" y="2636912"/>
            <a:ext cx="2592288" cy="3888432"/>
          </a:xfrm>
          <a:prstGeom prst="rect">
            <a:avLst/>
          </a:prstGeom>
          <a:noFill/>
        </p:spPr>
      </p:pic>
      <p:pic>
        <p:nvPicPr>
          <p:cNvPr id="10242" name="Picture 2" descr="http://www.ecochicmagazine.co.uk/phpThumb2/phpThumb.php?src=http://s367788146.websitehome.co.uk/wp-content/uploads/2009/09/trees.jpg&amp;w=300&amp;h=300&amp;zc=1"/>
          <p:cNvPicPr>
            <a:picLocks noChangeAspect="1" noChangeArrowheads="1"/>
          </p:cNvPicPr>
          <p:nvPr/>
        </p:nvPicPr>
        <p:blipFill>
          <a:blip r:embed="rId5" cstate="print"/>
          <a:srcRect/>
          <a:stretch>
            <a:fillRect/>
          </a:stretch>
        </p:blipFill>
        <p:spPr bwMode="auto">
          <a:xfrm>
            <a:off x="0" y="0"/>
            <a:ext cx="2204864" cy="2204864"/>
          </a:xfrm>
          <a:prstGeom prst="rect">
            <a:avLst/>
          </a:prstGeom>
          <a:noFill/>
        </p:spPr>
      </p:pic>
    </p:spTree>
    <p:extLst>
      <p:ext uri="{BB962C8B-B14F-4D97-AF65-F5344CB8AC3E}">
        <p14:creationId xmlns:p14="http://schemas.microsoft.com/office/powerpoint/2010/main" val="262445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9"/>
                                        </p:tgtEl>
                                        <p:attrNameLst>
                                          <p:attrName>fillcolor</p:attrName>
                                        </p:attrNameLst>
                                      </p:cBhvr>
                                      <p:to>
                                        <a:srgbClr val="FFFF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179512" y="2132856"/>
            <a:ext cx="6534472" cy="4524315"/>
          </a:xfrm>
          <a:prstGeom prst="rect">
            <a:avLst/>
          </a:prstGeom>
          <a:solidFill>
            <a:schemeClr val="bg1"/>
          </a:solidFill>
        </p:spPr>
        <p:txBody>
          <a:bodyPr wrap="square">
            <a:spAutoFit/>
          </a:bodyPr>
          <a:lstStyle/>
          <a:p>
            <a:r>
              <a:rPr lang="en-GB" sz="3600"/>
              <a:t>The Christmas tree comes from Germany. Children are not involved in decorating the tree. It is believed that the tree has some mysterious spell for all young eyes that rest on it before Christmas Eve, so the parents decorate the tree in secret. </a:t>
            </a:r>
          </a:p>
        </p:txBody>
      </p:sp>
      <p:sp>
        <p:nvSpPr>
          <p:cNvPr id="12" name="TextBox 11"/>
          <p:cNvSpPr txBox="1"/>
          <p:nvPr/>
        </p:nvSpPr>
        <p:spPr>
          <a:xfrm>
            <a:off x="3203848" y="260648"/>
            <a:ext cx="5616623" cy="1077218"/>
          </a:xfrm>
          <a:prstGeom prst="rect">
            <a:avLst/>
          </a:prstGeom>
          <a:solidFill>
            <a:schemeClr val="bg1"/>
          </a:solidFill>
        </p:spPr>
        <p:txBody>
          <a:bodyPr wrap="square" rtlCol="0">
            <a:spAutoFit/>
          </a:bodyPr>
          <a:lstStyle/>
          <a:p>
            <a:r>
              <a:rPr lang="en-GB" sz="3200"/>
              <a:t>8. Which Christmas traditions originally started in Germany?</a:t>
            </a:r>
          </a:p>
        </p:txBody>
      </p:sp>
      <p:pic>
        <p:nvPicPr>
          <p:cNvPr id="7170" name="Picture 2" descr="http://www.brightlingseachristmastreefestival.co.uk/wpimages/wpdb917148.gif"/>
          <p:cNvPicPr>
            <a:picLocks noChangeAspect="1" noChangeArrowheads="1" noCrop="1"/>
          </p:cNvPicPr>
          <p:nvPr/>
        </p:nvPicPr>
        <p:blipFill>
          <a:blip r:embed="rId3" cstate="print"/>
          <a:srcRect/>
          <a:stretch>
            <a:fillRect/>
          </a:stretch>
        </p:blipFill>
        <p:spPr bwMode="auto">
          <a:xfrm>
            <a:off x="6286500" y="2744416"/>
            <a:ext cx="3182044" cy="3182044"/>
          </a:xfrm>
          <a:prstGeom prst="rect">
            <a:avLst/>
          </a:prstGeom>
          <a:noFill/>
        </p:spPr>
      </p:pic>
      <p:pic>
        <p:nvPicPr>
          <p:cNvPr id="2" name="Picture 2" descr="http://www.poundland.co.uk/images/9471/original/Christmas-generic.jpg"/>
          <p:cNvPicPr>
            <a:picLocks noChangeAspect="1" noChangeArrowheads="1"/>
          </p:cNvPicPr>
          <p:nvPr/>
        </p:nvPicPr>
        <p:blipFill>
          <a:blip r:embed="rId4" cstate="print"/>
          <a:srcRect/>
          <a:stretch>
            <a:fillRect/>
          </a:stretch>
        </p:blipFill>
        <p:spPr bwMode="auto">
          <a:xfrm>
            <a:off x="0" y="0"/>
            <a:ext cx="2627784" cy="20608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539552" y="2924944"/>
            <a:ext cx="2797754" cy="646331"/>
          </a:xfrm>
          <a:prstGeom prst="rect">
            <a:avLst/>
          </a:prstGeom>
          <a:solidFill>
            <a:schemeClr val="bg1"/>
          </a:solidFill>
        </p:spPr>
        <p:txBody>
          <a:bodyPr wrap="none" rtlCol="0">
            <a:spAutoFit/>
          </a:bodyPr>
          <a:lstStyle/>
          <a:p>
            <a:r>
              <a:rPr lang="en-GB" sz="3600"/>
              <a:t>a. Switzerland</a:t>
            </a:r>
          </a:p>
        </p:txBody>
      </p:sp>
      <p:sp>
        <p:nvSpPr>
          <p:cNvPr id="8" name="TextBox 7"/>
          <p:cNvSpPr txBox="1"/>
          <p:nvPr/>
        </p:nvSpPr>
        <p:spPr>
          <a:xfrm>
            <a:off x="539552" y="4149080"/>
            <a:ext cx="2360967" cy="646331"/>
          </a:xfrm>
          <a:prstGeom prst="rect">
            <a:avLst/>
          </a:prstGeom>
          <a:solidFill>
            <a:schemeClr val="bg1"/>
          </a:solidFill>
        </p:spPr>
        <p:txBody>
          <a:bodyPr wrap="none" rtlCol="0">
            <a:spAutoFit/>
          </a:bodyPr>
          <a:lstStyle/>
          <a:p>
            <a:r>
              <a:rPr lang="en-GB" sz="3600"/>
              <a:t>b. Germany</a:t>
            </a:r>
          </a:p>
        </p:txBody>
      </p:sp>
      <p:sp>
        <p:nvSpPr>
          <p:cNvPr id="9" name="TextBox 8"/>
          <p:cNvSpPr txBox="1"/>
          <p:nvPr/>
        </p:nvSpPr>
        <p:spPr>
          <a:xfrm>
            <a:off x="539552" y="5373216"/>
            <a:ext cx="1928348" cy="646331"/>
          </a:xfrm>
          <a:prstGeom prst="rect">
            <a:avLst/>
          </a:prstGeom>
          <a:solidFill>
            <a:schemeClr val="bg1"/>
          </a:solidFill>
        </p:spPr>
        <p:txBody>
          <a:bodyPr wrap="none" rtlCol="0">
            <a:spAutoFit/>
          </a:bodyPr>
          <a:lstStyle/>
          <a:p>
            <a:r>
              <a:rPr lang="en-GB" sz="3600"/>
              <a:t>c. Austria</a:t>
            </a:r>
          </a:p>
        </p:txBody>
      </p:sp>
      <p:pic>
        <p:nvPicPr>
          <p:cNvPr id="6146" name="Picture 2" descr="http://t1.gstatic.com/images?q=tbn:ANd9GcQmI1t7iZquqPShMjYqxRbBjcbF-qpwKImvcvMPoGvBEgfl7Cz5Cnv7mZTCkw"/>
          <p:cNvPicPr>
            <a:picLocks noChangeAspect="1" noChangeArrowheads="1"/>
          </p:cNvPicPr>
          <p:nvPr/>
        </p:nvPicPr>
        <p:blipFill>
          <a:blip r:embed="rId3" cstate="print"/>
          <a:srcRect/>
          <a:stretch>
            <a:fillRect/>
          </a:stretch>
        </p:blipFill>
        <p:spPr bwMode="auto">
          <a:xfrm>
            <a:off x="5220072" y="2996952"/>
            <a:ext cx="3456384" cy="2321075"/>
          </a:xfrm>
          <a:prstGeom prst="rect">
            <a:avLst/>
          </a:prstGeom>
          <a:noFill/>
        </p:spPr>
      </p:pic>
      <p:sp>
        <p:nvSpPr>
          <p:cNvPr id="11" name="TextBox 10"/>
          <p:cNvSpPr txBox="1"/>
          <p:nvPr/>
        </p:nvSpPr>
        <p:spPr>
          <a:xfrm>
            <a:off x="3203848" y="260648"/>
            <a:ext cx="5544615" cy="1200329"/>
          </a:xfrm>
          <a:prstGeom prst="rect">
            <a:avLst/>
          </a:prstGeom>
          <a:solidFill>
            <a:schemeClr val="bg1"/>
          </a:solidFill>
        </p:spPr>
        <p:txBody>
          <a:bodyPr wrap="square" rtlCol="0">
            <a:spAutoFit/>
          </a:bodyPr>
          <a:lstStyle/>
          <a:p>
            <a:pPr algn="ctr"/>
            <a:r>
              <a:rPr lang="en-GB" sz="3600"/>
              <a:t>9. Which country was “Silent Night” originally written in?</a:t>
            </a:r>
          </a:p>
        </p:txBody>
      </p:sp>
      <p:pic>
        <p:nvPicPr>
          <p:cNvPr id="2" name="Picture 2" descr="http://welovelocalgovernment.files.wordpress.com/2011/12/singing-christmas-carol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536" y="188640"/>
            <a:ext cx="2555775" cy="2620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9"/>
                                        </p:tgtEl>
                                        <p:attrNameLst>
                                          <p:attrName>fillcolor</p:attrName>
                                        </p:attrNameLst>
                                      </p:cBhvr>
                                      <p:to>
                                        <a:srgbClr val="FFFF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par>
                                <p:cTn id="24" presetID="24"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 to="" calcmode="lin" valueType="num">
                                      <p:cBhvr>
                                        <p:cTn id="26"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348880"/>
            <a:ext cx="4968552" cy="3785652"/>
          </a:xfrm>
          <a:prstGeom prst="rect">
            <a:avLst/>
          </a:prstGeom>
          <a:solidFill>
            <a:schemeClr val="bg1"/>
          </a:solidFill>
        </p:spPr>
        <p:txBody>
          <a:bodyPr wrap="square" rtlCol="0">
            <a:spAutoFit/>
          </a:bodyPr>
          <a:lstStyle/>
          <a:p>
            <a:r>
              <a:rPr lang="en-GB" sz="4000"/>
              <a:t>"</a:t>
            </a:r>
            <a:r>
              <a:rPr lang="en-GB" sz="4000" b="1"/>
              <a:t>Silent Night</a:t>
            </a:r>
            <a:r>
              <a:rPr lang="en-GB" sz="4000"/>
              <a:t>" or “</a:t>
            </a:r>
            <a:r>
              <a:rPr lang="de-DE" sz="4000" i="1"/>
              <a:t>Stille Nacht“ </a:t>
            </a:r>
            <a:r>
              <a:rPr lang="en-GB" sz="4000"/>
              <a:t>was composed in Austria in 1818. In 2011, it declared as an intangible cultural heritage by UNESCO.</a:t>
            </a:r>
          </a:p>
        </p:txBody>
      </p:sp>
      <p:pic>
        <p:nvPicPr>
          <p:cNvPr id="9" name="Picture 2" descr="http://t1.gstatic.com/images?q=tbn:ANd9GcQmI1t7iZquqPShMjYqxRbBjcbF-qpwKImvcvMPoGvBEgfl7Cz5Cnv7mZTCkw"/>
          <p:cNvPicPr>
            <a:picLocks noChangeAspect="1" noChangeArrowheads="1"/>
          </p:cNvPicPr>
          <p:nvPr/>
        </p:nvPicPr>
        <p:blipFill>
          <a:blip r:embed="rId3" cstate="print"/>
          <a:srcRect/>
          <a:stretch>
            <a:fillRect/>
          </a:stretch>
        </p:blipFill>
        <p:spPr bwMode="auto">
          <a:xfrm>
            <a:off x="5364088" y="3140968"/>
            <a:ext cx="3456384" cy="2321075"/>
          </a:xfrm>
          <a:prstGeom prst="rect">
            <a:avLst/>
          </a:prstGeom>
          <a:noFill/>
        </p:spPr>
      </p:pic>
      <p:sp>
        <p:nvSpPr>
          <p:cNvPr id="12" name="TextBox 11"/>
          <p:cNvSpPr txBox="1"/>
          <p:nvPr/>
        </p:nvSpPr>
        <p:spPr>
          <a:xfrm>
            <a:off x="3347864" y="332656"/>
            <a:ext cx="5544615" cy="1200329"/>
          </a:xfrm>
          <a:prstGeom prst="rect">
            <a:avLst/>
          </a:prstGeom>
          <a:solidFill>
            <a:schemeClr val="bg1"/>
          </a:solidFill>
        </p:spPr>
        <p:txBody>
          <a:bodyPr wrap="square" rtlCol="0">
            <a:spAutoFit/>
          </a:bodyPr>
          <a:lstStyle/>
          <a:p>
            <a:pPr algn="ctr"/>
            <a:r>
              <a:rPr lang="en-GB" sz="3600"/>
              <a:t>9. Which country was “Silent Night” originally written in?</a:t>
            </a:r>
          </a:p>
        </p:txBody>
      </p:sp>
      <p:pic>
        <p:nvPicPr>
          <p:cNvPr id="5122" name="Picture 2" descr="http://www.muntedsnail.com/wp-content/uploads/2010/12/Christmas-Carols.gif"/>
          <p:cNvPicPr>
            <a:picLocks noChangeAspect="1" noChangeArrowheads="1" noCrop="1"/>
          </p:cNvPicPr>
          <p:nvPr/>
        </p:nvPicPr>
        <p:blipFill>
          <a:blip r:embed="rId4" cstate="print"/>
          <a:srcRect/>
          <a:stretch>
            <a:fillRect/>
          </a:stretch>
        </p:blipFill>
        <p:spPr bwMode="auto">
          <a:xfrm>
            <a:off x="323528" y="188640"/>
            <a:ext cx="2053749" cy="191683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3131840" y="476672"/>
            <a:ext cx="5739841" cy="830997"/>
          </a:xfrm>
          <a:prstGeom prst="rect">
            <a:avLst/>
          </a:prstGeom>
          <a:solidFill>
            <a:schemeClr val="bg1"/>
          </a:solidFill>
        </p:spPr>
        <p:txBody>
          <a:bodyPr wrap="none" rtlCol="0">
            <a:spAutoFit/>
          </a:bodyPr>
          <a:lstStyle/>
          <a:p>
            <a:r>
              <a:rPr lang="en-GB" sz="4800"/>
              <a:t>10. What are “</a:t>
            </a:r>
            <a:r>
              <a:rPr lang="en-GB" sz="4800" err="1"/>
              <a:t>Ringli</a:t>
            </a:r>
            <a:r>
              <a:rPr lang="en-GB" sz="4800"/>
              <a:t>”?</a:t>
            </a:r>
          </a:p>
        </p:txBody>
      </p:sp>
      <p:sp>
        <p:nvSpPr>
          <p:cNvPr id="7" name="TextBox 6"/>
          <p:cNvSpPr txBox="1"/>
          <p:nvPr/>
        </p:nvSpPr>
        <p:spPr>
          <a:xfrm>
            <a:off x="539552" y="2132856"/>
            <a:ext cx="3976730" cy="646331"/>
          </a:xfrm>
          <a:prstGeom prst="rect">
            <a:avLst/>
          </a:prstGeom>
          <a:solidFill>
            <a:schemeClr val="bg1"/>
          </a:solidFill>
        </p:spPr>
        <p:txBody>
          <a:bodyPr wrap="none" rtlCol="0">
            <a:spAutoFit/>
          </a:bodyPr>
          <a:lstStyle/>
          <a:p>
            <a:r>
              <a:rPr lang="en-GB" sz="3600"/>
              <a:t>a. A Swiss Doughnut</a:t>
            </a:r>
          </a:p>
        </p:txBody>
      </p:sp>
      <p:sp>
        <p:nvSpPr>
          <p:cNvPr id="8" name="TextBox 7"/>
          <p:cNvSpPr txBox="1"/>
          <p:nvPr/>
        </p:nvSpPr>
        <p:spPr>
          <a:xfrm>
            <a:off x="539552" y="3753036"/>
            <a:ext cx="3552576" cy="646331"/>
          </a:xfrm>
          <a:prstGeom prst="rect">
            <a:avLst/>
          </a:prstGeom>
          <a:solidFill>
            <a:schemeClr val="bg1"/>
          </a:solidFill>
        </p:spPr>
        <p:txBody>
          <a:bodyPr wrap="none" rtlCol="0">
            <a:spAutoFit/>
          </a:bodyPr>
          <a:lstStyle/>
          <a:p>
            <a:r>
              <a:rPr lang="en-GB" sz="3600"/>
              <a:t>b. A German Song</a:t>
            </a:r>
          </a:p>
        </p:txBody>
      </p:sp>
      <p:sp>
        <p:nvSpPr>
          <p:cNvPr id="9" name="TextBox 8"/>
          <p:cNvSpPr txBox="1"/>
          <p:nvPr/>
        </p:nvSpPr>
        <p:spPr>
          <a:xfrm>
            <a:off x="539552" y="5373216"/>
            <a:ext cx="4969374" cy="646331"/>
          </a:xfrm>
          <a:prstGeom prst="rect">
            <a:avLst/>
          </a:prstGeom>
          <a:solidFill>
            <a:schemeClr val="bg1"/>
          </a:solidFill>
        </p:spPr>
        <p:txBody>
          <a:bodyPr wrap="none" rtlCol="0">
            <a:spAutoFit/>
          </a:bodyPr>
          <a:lstStyle/>
          <a:p>
            <a:r>
              <a:rPr lang="en-GB" sz="3600"/>
              <a:t>c. An Austrian Instrument</a:t>
            </a:r>
          </a:p>
        </p:txBody>
      </p:sp>
      <p:pic>
        <p:nvPicPr>
          <p:cNvPr id="4098" name="Picture 2" descr="http://www.latinabroad.com/wp-content/uploads/2011/12/christmas-traditions-around-the-world-Swiss-ringli.jpg"/>
          <p:cNvPicPr>
            <a:picLocks noChangeAspect="1" noChangeArrowheads="1"/>
          </p:cNvPicPr>
          <p:nvPr/>
        </p:nvPicPr>
        <p:blipFill>
          <a:blip r:embed="rId3" cstate="print"/>
          <a:srcRect b="9281"/>
          <a:stretch>
            <a:fillRect/>
          </a:stretch>
        </p:blipFill>
        <p:spPr bwMode="auto">
          <a:xfrm>
            <a:off x="5292080" y="2852936"/>
            <a:ext cx="3386668" cy="2304256"/>
          </a:xfrm>
          <a:prstGeom prst="rect">
            <a:avLst/>
          </a:prstGeom>
          <a:noFill/>
        </p:spPr>
      </p:pic>
      <p:pic>
        <p:nvPicPr>
          <p:cNvPr id="4100" name="Picture 4" descr="http://www.gbheld.com/upload/af890a2c.gif"/>
          <p:cNvPicPr>
            <a:picLocks noChangeAspect="1" noChangeArrowheads="1"/>
          </p:cNvPicPr>
          <p:nvPr/>
        </p:nvPicPr>
        <p:blipFill>
          <a:blip r:embed="rId4" cstate="print"/>
          <a:srcRect/>
          <a:stretch>
            <a:fillRect/>
          </a:stretch>
        </p:blipFill>
        <p:spPr bwMode="auto">
          <a:xfrm>
            <a:off x="323528" y="0"/>
            <a:ext cx="3024336" cy="21881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to="" calcmode="lin" valueType="num">
                                      <p:cBhvr>
                                        <p:cTn id="22" dur="1" fill="hold"/>
                                        <p:tgtEl>
                                          <p:spTgt spid="4098"/>
                                        </p:tgtEl>
                                        <p:attrNameLst>
                                          <p:attrName/>
                                        </p:attrNameLst>
                                      </p:cBhvr>
                                    </p:anim>
                                  </p:childTnLst>
                                </p:cTn>
                              </p:par>
                              <p:par>
                                <p:cTn id="23" presetID="1" presetClass="emph" presetSubtype="2" fill="hold" nodeType="withEffect">
                                  <p:stCondLst>
                                    <p:cond delay="0"/>
                                  </p:stCondLst>
                                  <p:childTnLst>
                                    <p:animClr clrSpc="rgb" dir="cw">
                                      <p:cBhvr>
                                        <p:cTn id="24" dur="2000" fill="hold"/>
                                        <p:tgtEl>
                                          <p:spTgt spid="7"/>
                                        </p:tgtEl>
                                        <p:attrNameLst>
                                          <p:attrName>fillcolor</p:attrName>
                                        </p:attrNameLst>
                                      </p:cBhvr>
                                      <p:to>
                                        <a:srgbClr val="FFFF00"/>
                                      </p:to>
                                    </p:animClr>
                                    <p:set>
                                      <p:cBhvr>
                                        <p:cTn id="25" dur="2000" fill="hold"/>
                                        <p:tgtEl>
                                          <p:spTgt spid="7"/>
                                        </p:tgtEl>
                                        <p:attrNameLst>
                                          <p:attrName>fill.type</p:attrName>
                                        </p:attrNameLst>
                                      </p:cBhvr>
                                      <p:to>
                                        <p:strVal val="solid"/>
                                      </p:to>
                                    </p:set>
                                    <p:set>
                                      <p:cBhvr>
                                        <p:cTn id="26"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348880"/>
            <a:ext cx="4968552" cy="3970318"/>
          </a:xfrm>
          <a:prstGeom prst="rect">
            <a:avLst/>
          </a:prstGeom>
          <a:solidFill>
            <a:schemeClr val="bg1"/>
          </a:solidFill>
        </p:spPr>
        <p:txBody>
          <a:bodyPr wrap="square" rtlCol="0">
            <a:spAutoFit/>
          </a:bodyPr>
          <a:lstStyle/>
          <a:p>
            <a:r>
              <a:rPr lang="en-GB" sz="3600"/>
              <a:t>“</a:t>
            </a:r>
            <a:r>
              <a:rPr lang="en-GB" sz="3600" err="1"/>
              <a:t>Ringli</a:t>
            </a:r>
            <a:r>
              <a:rPr lang="en-GB" sz="3600"/>
              <a:t>” are a type of doughnut or biscuit that are eaten in Switzerland on Christmas Eve before opening presents. They are normally eaten with Hot Chocolate. </a:t>
            </a:r>
          </a:p>
        </p:txBody>
      </p:sp>
      <p:sp>
        <p:nvSpPr>
          <p:cNvPr id="9" name="TextBox 8"/>
          <p:cNvSpPr txBox="1"/>
          <p:nvPr/>
        </p:nvSpPr>
        <p:spPr>
          <a:xfrm>
            <a:off x="3131840" y="764704"/>
            <a:ext cx="5739841" cy="830997"/>
          </a:xfrm>
          <a:prstGeom prst="rect">
            <a:avLst/>
          </a:prstGeom>
          <a:solidFill>
            <a:schemeClr val="bg1"/>
          </a:solidFill>
        </p:spPr>
        <p:txBody>
          <a:bodyPr wrap="none" rtlCol="0">
            <a:spAutoFit/>
          </a:bodyPr>
          <a:lstStyle/>
          <a:p>
            <a:r>
              <a:rPr lang="en-GB" sz="4800"/>
              <a:t>10. What are “</a:t>
            </a:r>
            <a:r>
              <a:rPr lang="en-GB" sz="4800" err="1"/>
              <a:t>Ringli</a:t>
            </a:r>
            <a:r>
              <a:rPr lang="en-GB" sz="4800"/>
              <a:t>”?</a:t>
            </a:r>
          </a:p>
        </p:txBody>
      </p:sp>
      <p:pic>
        <p:nvPicPr>
          <p:cNvPr id="12" name="Picture 2" descr="http://www.latinabroad.com/wp-content/uploads/2011/12/christmas-traditions-around-the-world-Swiss-ringli.jpg"/>
          <p:cNvPicPr>
            <a:picLocks noChangeAspect="1" noChangeArrowheads="1"/>
          </p:cNvPicPr>
          <p:nvPr/>
        </p:nvPicPr>
        <p:blipFill>
          <a:blip r:embed="rId3" cstate="print"/>
          <a:srcRect b="9281"/>
          <a:stretch>
            <a:fillRect/>
          </a:stretch>
        </p:blipFill>
        <p:spPr bwMode="auto">
          <a:xfrm>
            <a:off x="5364088" y="3140968"/>
            <a:ext cx="3386668" cy="2304256"/>
          </a:xfrm>
          <a:prstGeom prst="rect">
            <a:avLst/>
          </a:prstGeom>
          <a:noFill/>
        </p:spPr>
      </p:pic>
      <p:sp>
        <p:nvSpPr>
          <p:cNvPr id="3074" name="AutoShape 2" descr="data:image/jpeg;base64,/9j/4AAQSkZJRgABAQAAAQABAAD/2wCEAAkGBhQSEBQUEhMWFRQUFRQVFRQYGBcVFRUXFBUVFRQVFBUYHSYeFxkkGRUUHy8gIycpLCwsFR4xNTAqNSYrLCkBCQoKDgwOGg8PGjQkHyQsLCwpLCksLCwsLCwsLCwsLCwsLC8sKSwsKSwpLCksLCwsLCwsLCwsLCwpLCwsLCwsLP/AABEIAL8BBwMBIgACEQEDEQH/xAAbAAACAwEBAQAAAAAAAAAAAAADBAABAgUGB//EAD8QAAEDAgQDBQUGBQMEAwAAAAEAAhEDIQQSMUEFUWEicYGRoQYTMlLRQmKSseHwFIKiwfEjU3IWM2PSBxVD/8QAGgEAAgMBAQAAAAAAAAAAAAAAAQIAAwQFBv/EADARAAICAgEDAgQFAwUAAAAAAAABAhEDIRIEMUETUSJhkfBxgaGx0RQywSNCUuHx/9oADAMBAAIRAxEAPwD3L6pG1lTsSIsoaROqCacOjZaW2VwhB6fcZoum5RQhCiERoTKyifFvRoBSESmFLIciKIOFIUS+IqvHwiUQRTboYVMeDoVxsZxdwGQtyuNglOEYx1KWfGdUnJWbY9HNwcvPg9NCkJLC1qjj2m5QnCU62ZJxcXVlwrhDNVaY9QlSNLOcKyUB99Alehsa5dwr3gLTRKVIvBRxKFlssdLuEyqZFGrSYz2zGVTKtLLlCcmVCkITq5GqHUrkmyW0XLHNjBCpQOVymKm2ioVQiMbzWvdoWg7AwotFJYmtUB7LQQoSKcnQarVDdTEq15zjWJNUCm4ZDrKJg+Mua0My5nNtPNJyV0bX0k+Cku/+PezvEK0lgcTUdOdmUbKJ1TMc04OmdAOVEhRSE+yr4S8yuVUKKbJ8JrMqzKgZVobDovMqc61lFamyaOZS4TNTPVdmOw2C1i+DgnMw5Hcwuiol4mn+ondp/wAGMM0hoDjJ5ohVQrTFD27MupK2NVqioHk2qs0rCE50XOiUfxmkNX+QJSucY9yRxyl2Hn0wVoLjVvaVg+EF3oEtS9rZnsaGLE/S6p/qMSfcv/pszXY9QzS6s6Ly59qjtT9T4TZMYT2oaZDxl9Qk9fG33G/psqXY7buiw48ktS4lTd8LwTy/yj5lpUk1ozOEk9oGaM6lBqU4PRMl6ouQaRbHJJMyKQRAsZ1MyKpFUuUggetOqoMqSpoFSNucskrOZSUdA4s5J4KX1veVDIHwt5I2L4M112yx3MJ+VUocYl7z5bTvsL4Gm9oh5zdVaPKiKpFMm5O2gjtVUqFyidFT7iWK4qKZgtd3gSEljuNCpTc2jOcjTSF0sdXyMJDS47Abrj4Dgz3vNWr2SdGjYdVVLl2R0enjh4+pNVXz7v8AAnBeLCnSy1XdoHvK6mE4s2oYaHd5EBcf+AqUKhIb71hP8wXoaHwgxE7KQvsN1axf3pXfz/wFlQqKiFac1AzVKum5bLVGthAu5Ro0CpKqVJUKjL6sLi4/2lLT2Ggjmd/AIGP4u57i1hAbex37uaRZSk6bWH70ErlZ+rfaDOvg6SKV5EExHEqlSziI+WDE+CQaZNwBbfYp8UrBrzciZFvEJao0SfG/TnKwSlKW2zfBRjpIuk+0ZuuW3h5qe8AHatrbfXWyBnDT2SAIOu/LxWamLYyS6dJFr6b9JSFlB21CR2YgW6juQ3C2h1uN9eaU4fxE16bnhkZXFusSdQPzT1MyDfLYATGvJSmnsH4AH1oda/OLROgleh4Z7RWDag0+0L+a5dOkDuOtgf2UvXpcjBHW/wDlaMeaWN2ijJhjlVSPa08U1wBBBlEleFdWLZLXGZECZsImbLpf9QPyhojMbSV0cPVKemtnPn0Er+BnppVLkcJw7wS59TMTsNAurK2RdmLLD05cU7NKpWXFAudNEQQjy8jDXSrS9I7BGaoGa4vuXCikrFSdlGJFturNKILcVsRBUSWixwyLwMZ1YKxTqAiy2rCp0nTRatUrQ2S17EUnoqhRTYfhNSrlZVqbJ8JcqiVUqpU2Sol5kpxHGZGEzc2G6ZLklxNzcna5gjSZnafFVZm1B0XYYxc1Z5wsIdoJ62RZmMuswSNY3SlWu4kdgmTExILrkZSNUVj3A3BFrcvS/mBovP8Ac9Axh7QDM7ankOnikcfSeR2HtDrd3OJhHdiGkagwRMdOXJTEMJFnSLbCNeaiQEzzeL4piKIOZhLQQc0AgmNAQFwMTx19SQDciJJ06eq9xi8O8i19YBJDeczsV4+l7P1hiQ6pTljiScjgRJ0mDIvdaMfHyirJy1TGOA8TNNpacuvkefSV6PAY/wB4Jicp1HaBOsdUA4ZjQMzG2IhrWTBi+snkn6QAgWEiQI0jVVTpuy2NxVGxVgTIF5cItf1C1JIm0zcz+76KVH7ECYk2ju6AFC001tz8jKTsN3BOHidJ0trYxe66vBXMfLXNBJEgzOguuRUrzEuzCZnLESfhgAaaLqcBpD3jn5toEyd7keEBaenf+oqKOotY2zp//SMBlpc3uNl0GWCCH9QrD+5dlUuxxcksk9Sdh5VgoPvFpr01lPBhA26tZBPJaClojTLQ6zjFhK34KT0KjdkimndCwwxN3FRM5uhUS1EueXJ4E6by3RMMok3JV/woiFdGiQdbIqLXceeWMk3F7/AO0QrURKTjoACnboyLZltOQTyWQ1HLwCPWNFiseRskUmO4oGsVsS1sZnATpK0lOJ4KnUZFSIF5mI8UzutExqLklLt8hptQESCD3Lh1vaMe/FNsQPicdAuTUa2m7Lh6tR5m7RcR3qEMD5ALe2ARoZbrJ3kmekLHn6n042djF0OOLbe7WtV9TuY/jjWiKZDnmALHKJOpPRchz6ji0l5ggOMXzQTJg63BUpCT8MMtBIgaaD0TtESQIvlJAta5FmjTu6lcjN1Msr2asXTwwrS+ok2u5wJ1zc4nKJG19L/sJhzS6MwJgntDwt3CP3ddWnhQ0HKLGBJgddtDr5K307m219hqZuNAqXflj8l4Rxa9AsJ7OcgQJgR3kam41tbqlXMgSW5YgZgLOcJkwZFyJgLsOoAlzHZmBrQ7M0iSbzAdNufehPw4Le3BIHwns5vobz4o8mHRyXYsaO52PPujRW2pvqIud/If2Q6nDmwSamYgk2Ahtm5hGpiWibSSgVXmmbukbECAekeaeycToNaHAWF+dtBNvKbqVacaagnuv8yDSxpdYAZiJA+HQxI5+Cp9Qh06HWNJg77n/ClgUXZnqZsJjMcpI1s6/wDlYc47NnMJEg9Zj9lTEOBE79o7jUgC+5g+izh3iXggQAQXXsANv1sh37D9u4JmJgGwF8pgX5x6HyQaGPIMtNjBbB84SPEz715DSCxhaTeW5oDZHOAInqncDRaCQNBoJG3Ll4q2NJFUts9FwvjBcIdc8112OB0Xm8E4NdEC9hzG/kuy94DRlK6XT5W472c/P06b+HQ7mHRECToUhrMlNtK2RdnPyJRdJhAtrDVqExVbNKEqJXiHDxVblJI5EGCEH8hoU3UnSG1F5mrha2H0xLY5PVqv1K7o3LonLcJpr8/4PTA9D5K8/Q+SzMbrXirtmBKJXvQtCqOal+al+fopsNRJ7wKZlI7vJZf3BS2ComsyUx/DmVozyQNgSB4piByCqBy9UHvuPB8Hyi6Zx6+Lp0HtpUmhpOros36lctti4ufILy6bXABgkbG59Eaph/8AWc50dpz4vmmCdRsbj0TuFwzJuJcb6axbVed6jNKcqf5HocMIwjfdvuwmHpgtbAhtr6A8o/e26PUYWshgAc6YAAsYmZPks1aLabY+ZwsBJE2IHfdap1MpcXEhjCRJFyIBNhcj6LN3YfmGp0pYDqSBPKQOWmpO3JHNG5vM30g72n9Fxh7SU7y9uo1cGls7ukxA8kzguM06wdkcHAOy2IcJ7xY7eibxYjTsdNIkQBl22JPiDqkX0w2SWgH5hcDeZi07nQb2TT2g5W8iWk3tqQdtRHmeSlUyNYdIGW2ovHS26AUcWvhcmYCwLpJAJLiRDCDHwn19VxeKARZwkNJLTbKS6AfQT3dZXpcQ4Q+WSQ7sy0kAkQCLd9xe687j8NUjK5+ZjnZoETdptB0tIjomT2Xx2ji4bjdKO29ugtmzSNmwOpRKftQwmO3EWyst3/sJXG+zVOm8FoMO7WQ6tEkXEaWt4c1k41lMgBtz8ok9cwi61cY+Cjk/I/jOKAsApio4RBLhlYJmxzQdzz7wg0cHnjOc5OrBYAi3ZBspT4uwB2UPkiPhifM7jvSQpOf8ToBvFwP170tUq7DXbtDuOMFlNsQJvuBoLjXRdLB0sjZPSd5jcpPC4UACJMa7p9tS4DpixIEWFhp4Kq29Isryysc/LB0Mi3I6hd3g+N94yCLjXkeq8zxDFy4hml5m5BAgDv8A0ReFY/3bpm5iRtH1WvBP03syZ4epGkevbQAMgkJqmEvSqggEHUSmKZ6rsJLwcWcpS/uG2URY5kY05Mkfql6LgCt+9MzKWnYLSRHxsIWHNsiOfKynXYR9zhN9lGFxdVe6oepsrXcUS+nH2ND6zO/9z/LQs115N0zTqA6K2NgKDXS3NWlM5KXgtWqhLPoPmzkG6FhFSe3RrGPIbbcqUa8i+yXrAizjPRVV0FrKtyd2bY4YuCj+od+MHf3LNfE5WFxGg0/JSjli36oPE2TScJjQnuBBPoFJOSg2vYo4w9RRrzuzkYZwqVDIIcbEkQZ1cGnrufoutSwwBzRcABok2gHSdTJ3XMwrsrZi4AsNTJsNe5diiAQJ226ju1F/ReZ79z0E9dgbw3NmMzYxJ0bvA3l35K8TUDmm0zaTJBmRqOqHjqxaDANge103ga6gLy2J9pKrC8VGCBEZTzBIM3/coxTukKlas4vtlhZYGgQ6+du4AcCJB0Ongtf/ABtU92ajCQ0ZmPJM8i1wPhCX43xhr2EtnO//ALk7AEZWtv2hIBnURC4uA4p7t+aS0iYcOR1B5joVsjCTxcWVTlH1FI+ysxrTDswLTAN4JvH78UTIQ50GQRmbM9mG6Hvn8184pYw1mgtqZiNQDB56BfQqDjZ0SDY9oGAWjM7qPh8AVkcXHTLnVXEximB0Nkhzmh1pLWwQREW2jkfFJVacydDEgg2cDF+QdqIEX812AARmBBtEgRbUX2skMWSaZIkuLbcp0jp+iVEi/B4z2lwjWtdfUWHTUHMOoA8YXmmQNP3zXp+MU6hpua6zgTLbEZZa45fESR3clw8NhjBIHOHfLGttLLRH+0MtyC4OmIJykzpc+fVOUqV2zo498DSTy7k3QxGW0iYGaBlBdubWGk97tF0K9Vpu2BabXIjkdjbcoSTGUkYwlFriZOnfG/0HmgYp7WDlMyNeoHQlZlrRmOUDYXBvYTsbSuU2n72o55JDbBoiByNhoO9RRS2K3J6M4cy7N85JIkjz6yunToyNtQJ3vbxV08MBAFhuDHmn8MwOyZSCGknzi077lPG5SpCzajG2ejwogAQ2wA05J5jeg8lz8I4TE3C6jGruRSrRwJSknsgb0b5K8v3WrYCuE1Cc2Dy/dapl+6PVEhVClE9RmI+6PMqkZlImY2UQtDcpMikoPvj8rvJT+JHI+RT2ivhL2DqnzBjXZCGJbz9Qr/iW8x5j6qWgcZLwL0MISZf49U65gIhYFYcx5ha94EEkizJOc3bFjhADIVPiDOkX7kw4peq2QRzsjWtCOTk7kzhYKrMAfa+yYhu3xDvC6xpk5omSAbc2yYA+Y/RcihTLagMGbtN9YImeVwDpuutQNwIm2ukxEydrEHW8FeWa3s9NL3QCs+abyD2SAYETAjNHM6+S8Vjml1SoA2G2GhE65THlK95VYADbeZ1+K8kcrpOvgBLrA/EQdCfh9BPmdVE2uxItdmfOq/AHvk5mAdZEeF5O4G8HkV573DnOAjtExG8kxHevo3HnaNuAGmezAJzdnO7cArxXEHGjjTmGlQPIMGznB8/hO624cjkijLjSo7PC/ZN1JweDLwLgEFsn7JG4gE68rBe+wDMjACdG3dB2HdeY0S2Bw8xJs1pkm0gRrtMTddWlSgmSSSY1tYHosc5yntl7jGGkNCgRMGxA2uInfxSb4NgeukAB2hnnF06asnpE6GDqLeX5c0hWqhuYm0DU7jbxt6qFUTynGmtd7wQAYebaHsGYM9nf0XBwVMMDSXODb6xb8Vuq6XtbxE9qnTMe8a4ZxABYXXZI1+EAkddivLt4a58R2jp2pMzpl7lohGo7Gk7ekdVnG6eeIcRMyBd2/kiYjiRqtLWSwHU6SOTfRBo8EMggRA01Nuf72XcwOFa0Xv6AHXTRCTXgdR8sQZweHZswfMQRNyfDTwXT4fgbXIB3A9LHVdM1GineL7i0Ll53Zv8ATMDnH1RhhllZVk6iONGuKV2UwI3tpfktcLriRY+SPR4Tn+Ptd9108HwJjd3Rymy6mLA8SpHLnnhlfx38qCUWS6W73T7q7vhGqUkEwwQBpzPVOvwFpBunSe6L5OCUef5X/kJQwpF3GSmknRqvBhwJ6pxWxowZuXLf6EKthG4lZlSUzKVoPTInsgg+iiEKhAgee6iRxZapIDlPzH1V9r5yhUcSHaT5IwV2mVtyTplhzvm9ApJ5j8IVF4Gu60pSByZI/wCP4Vks+6zyW1EtIKmwfux8g8CQh1KI+U/iKOqe8ASbAKUhvUkcPirGgZjIItcyOen79FWGcQBcyb3Npjl3FM1wzEUiWEOEmDeJaf8APmudTcWf6bmySR2ZGYxraYvqJ6ri9bj4z5Lszt9JNyhwl3XhnYp1Q4DKTzmxzATI7litQ+W0CRct9b9PRBZiHZgGOENMObte5iN4GnVMMcDcakkR0J0Pkue2X1RwMZwsVu0TIIIj7IcY7IuAR396V/6bbmADcpMgSSdiYJ3Fjf6r1GGwbQ3siATmsdXaGT5+qr3Iu6bu0O0aXO6ltIfmjFOsQ2GiXREWsJ7JJ7zCPQquzgObcAyRMA3sDva/+FKFINMTq2bXnQS49JsBbVZf2puQSPsk6kwQFKfkr0FqEzysRHUkei5mLJd2SY+K8HkYiNBG6K7HxJc5oy6kXIFh2uZAIsuDxXjItl32Eg6CCZ2tznVWJOTpBVR2zz/HKhFVpibG82EnSINx3pOnjKgPwtAmBNyT00/ZTTjUe5xdm7QjwTNHA5tWGxt8ItEXvr1WyOKb1RQ82NbbNYTHuE529oGLHw012RKjM/xOhpM5e7md0ajw4jRnq1N0+HE/YP4v1W3H0yi+RjydTyjx+/2BYXDUx9pvmF1MPTZ8zfMIdLhp+V34z/7pulgXcn/in83rXRkah7/f0G6DW8x5hOsYI2StCg4c/ENP1TLWn5WeLfoEbYvGPubo4RrbhMBLho3YzyP0WsjfkZ5pVrwGXxbb+/qHUQDSH+2PNV7tv+3/AFFNsXhH3+/qHhUg5G/IfxO+qrK35X/jP1Uth4L3+/qGlRA7PJ/4/wBVFLB6a9zdNgAgWWP4saXRAULEuA2knROhI03vYHEPzOEbBGFdx+EeKxSw83Np0GiumxzXRt6foiaXwrj7DNOftEeCT41jn0qRfTaHERYzpN9OknwTsodes1rSXkADUmwSPsUQfxptXvt7/I89gfbhjrVWFv3m9pvlr+aV9quN5w1lJ2ZpGZxbe02BjTT8kPi3FMI4wyh7xx+0JYCe8XKXFathqIJpBrXOOUyZBNxmG+hiTssspuqbPQ4umxKccscbi/EZNb/Dzo6/s9j6dDDNFR7WkkuiRN9FrFcbw1TSo3NoDoRyh211xuC+zFLE085e8OkhzRl18l2KHsXhmmS1z/8Ak4x5CEVylGqVGXqV08MspOcuV+EXRJiJ7Q+EzAN8zTO+pFvROtxTZkgAaz1FgDCI7ANAAaIDYgDS3JIVsI4OJgEbACIuTzj0XMy9FONuO0Nj6zHOlLTOpTqz3SQYjs238fzQcQQYAjKO8akg7RzMJXDVSCQCSdIO8kwTuOV+axWqEPBPaPXszb7Bid9YKw1ZqpJj1EgA3g3uR2spAmG6gaa8lmg0Tb7AdY2FiDFvzQKleRfSbk2gLzOM4m9lQspl3aOaTplFoAi995VuPHKXZAbS03tnZxtZpsIh1zmJAaOU8xGsLgvBc6ZnYdw09EClXdmIqBz3WLAGgSDNjAAEEa9UwKlQCSKdMdZee7UCe5dTp8Kxq29mHO8mWXCK0g9HBkroUcIicJoVC2arQL9mxDsvNzZOU9POF0m4db0jlydOhWnhk3TpKjQJqU2yWhxcXEakNbIAnr+SJUrNpnK9wBBjq7QghouZBGiNq6BTqw1NiM1qC2tpIcJMAua5oJ1gSEvW4iWvLQ3TcnXqAo5JBjCUnxSGsY8tYSNVWDxRNna80A40uBBaL9SgsCqc96NkMFQamq9mdd1QDUwsMxTSYBuucymXuifMroYfDBnU80yk32KcmKGNbe/kGyqZVcrFWrAJ5JzMXHepHVZpVswn05LaJGmnTM3/AH/lUrlRQBkLSWDv/K38P6rUn/cp+R+qNj+n8/3/AIGFCgDPzpnxI+q3D/lae5/1CFonpsIkeK8JZXaGvJgGbGLpqX/7Z8CD9FDUPyP8gfyKDpqhoKcJKUe6+Ypw/glKj8DBPzG7vMrfFeHivScw76HkRcHzRxX6OH8p+in8SOv4XfRCo1Q/PM583bfuef8AZfg1Wg+p7yA06QZk816ErJxTfm/NZOKZ87fMIRSiqQ+eeTPN5JLf4Gisws+/bs5v4h9VYdP6Jyimu5h2GadkrxHhQqNMGH7OuYgzE6x3c0/ChCFIHJnl6vDqhAD6TnRYQ5r2+GZwI8kpX4blIHu8jnAgGWlzBpmgEwOV9l6zFPLWOLRLg0kDmYsF5ui4vMMOeo/4nG4bzc+NANm+AVEoRj2OlgzynuVUjmcNwXu3vBqguNgLm+s9qxNxYc13eFuptc0PbFTRr3doOJ2Y7Rh+7A6ZtV0qPDGCkKZGZouZ1LiZLydnE3keCUxHAyQQxwLTYtqAmP5hr4ieqZQcdiS6jHkTg7Xt/wBnVDUF2F7ecBrpABa8SLTBablpvyIKNg6BbTa1zi4taAXHVxAiSi5Vc99znXT0BotzPAbSY1zfttcf9OWkTGQAmDp/ZXw1jgHRVFSpM5nNyuLIjsk6jrcX2mVGUSG5JGSSSIhzpMw8zfrAE+iKWfUHcHmCNFVwsu9SiNuZMyLGfiHTp4WVvoh3xAHvEqw25JJJsJMaCY0A5laVi7FTe7Fa7WME5ROwS1CkXO77np3J+vhw8X20V0aIbokcbfyNMMyhB/8AIVrYEi7b9Nx3ImErunK4HvhNqI8adoR53KPGSv5+TNVxAkCUu/EEggjVNIGKJgRvqU4mNq6aFmPI0KLToE3LvX9wtUsOIv8A4VNolpsbI2XzyRd09jCtZlRAxgszdx/Sfoqys6fkt5lYKagJg/ds6ef1V+4bsfyS9birG1W0jOZwnS0d6cyjkELLG5qrvYP3PJx9fqtBrvmPqte7HIeQU92OQ8goDmygX/P+/JWar/mH78FMg5DyV5ByHkgHmzBxD/mYsnEu3NLzRsoUQJzYq+tOoonvQHNB/wDzoG8WB+7/AOwTOJxoZEzfks0sWx5tr1CWkWxnNK61+Yt7kfJTFwLZt42zaXF1n3Y+7t824n/cT1eo1jcxFh0/Jc2njHuqs0AJ+GBYROus2HkEHSLYSyTTa7L5mvdbBw8M/XlV6FWKT9nzpeapF9Dq6JBBnquiaQ5DyWDhWHVrTtdoNvFNRV6r8iWWra+vMuHIXzUSrp1n8z/QdpGrW9f8XTJwFP5G+Aj8lBghsXD+Z39yeQ8kaB6i9v2/gC3FOiZ2+Vh8OzURm1HaZhrH/beftZZsdNPNaGHI0dP/ACa0/kAVr3fNjD6emX+6FE5r2/RA2VXGLsMx9moNQ0jnbtC6sV3R9g/zEfNzafkK37ob0x/T+io027sjy/sVPzJyh5X39TXvXXlot9/vnbofJb9475DvoWnSevQeaDkp8vz+qvIzqp+ZLh7fv/IbOfkd/SfHXS4Ve++6/wDCf7IYptGkjyWg3q70U2SoGv4gcnfhd9Ff8S3r+F30Wch5nyH1UyO6eICOwVD7/wDCHGs+b0P0U/i2/MPVaGf7vkrzP5t8kNgah4+/0MHEN+YeaG7Gs+dvmjF7vu+SoudyZ5KbAlEF/GM+Yeait0/Iw/vuUU2HjD7o/9k="/>
          <p:cNvSpPr>
            <a:spLocks noChangeAspect="1" noChangeArrowheads="1"/>
          </p:cNvSpPr>
          <p:nvPr/>
        </p:nvSpPr>
        <p:spPr bwMode="auto">
          <a:xfrm>
            <a:off x="63500" y="-881063"/>
            <a:ext cx="2505075" cy="18192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6" name="Picture 4" descr="http://farm5.static.flickr.com/4045/4649756884_3d535feacc.jpg"/>
          <p:cNvPicPr>
            <a:picLocks noChangeAspect="1" noChangeArrowheads="1"/>
          </p:cNvPicPr>
          <p:nvPr/>
        </p:nvPicPr>
        <p:blipFill>
          <a:blip r:embed="rId4" cstate="print"/>
          <a:srcRect/>
          <a:stretch>
            <a:fillRect/>
          </a:stretch>
        </p:blipFill>
        <p:spPr bwMode="auto">
          <a:xfrm>
            <a:off x="0" y="0"/>
            <a:ext cx="2534099" cy="18448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179512" y="2060848"/>
            <a:ext cx="4824536" cy="4401205"/>
          </a:xfrm>
          <a:prstGeom prst="rect">
            <a:avLst/>
          </a:prstGeom>
          <a:solidFill>
            <a:schemeClr val="bg1"/>
          </a:solidFill>
        </p:spPr>
        <p:txBody>
          <a:bodyPr wrap="square" rtlCol="0">
            <a:spAutoFit/>
          </a:bodyPr>
          <a:lstStyle/>
          <a:p>
            <a:r>
              <a:rPr lang="en-GB" sz="4000"/>
              <a:t>German children open their presents on Christmas Eve. They often go to Church, then have a meal with their family and then open presents.</a:t>
            </a:r>
          </a:p>
        </p:txBody>
      </p:sp>
      <p:sp>
        <p:nvSpPr>
          <p:cNvPr id="8" name="TextBox 7"/>
          <p:cNvSpPr txBox="1"/>
          <p:nvPr/>
        </p:nvSpPr>
        <p:spPr>
          <a:xfrm>
            <a:off x="1979712" y="188640"/>
            <a:ext cx="4752528" cy="1323439"/>
          </a:xfrm>
          <a:prstGeom prst="rect">
            <a:avLst/>
          </a:prstGeom>
          <a:solidFill>
            <a:schemeClr val="bg1"/>
          </a:solidFill>
        </p:spPr>
        <p:txBody>
          <a:bodyPr wrap="square" rtlCol="0">
            <a:spAutoFit/>
          </a:bodyPr>
          <a:lstStyle/>
          <a:p>
            <a:pPr algn="ctr"/>
            <a:r>
              <a:rPr lang="en-GB" sz="4000"/>
              <a:t>When are presents opened in Germany?</a:t>
            </a:r>
          </a:p>
        </p:txBody>
      </p:sp>
      <p:pic>
        <p:nvPicPr>
          <p:cNvPr id="7" name="Picture 2" descr="http://a.dryicons.com/files/graphics_previews/christmas_eve.jpg"/>
          <p:cNvPicPr>
            <a:picLocks noChangeAspect="1" noChangeArrowheads="1"/>
          </p:cNvPicPr>
          <p:nvPr/>
        </p:nvPicPr>
        <p:blipFill>
          <a:blip r:embed="rId3" cstate="print"/>
          <a:srcRect/>
          <a:stretch>
            <a:fillRect/>
          </a:stretch>
        </p:blipFill>
        <p:spPr bwMode="auto">
          <a:xfrm>
            <a:off x="6868961" y="0"/>
            <a:ext cx="2275039" cy="2060848"/>
          </a:xfrm>
          <a:prstGeom prst="rect">
            <a:avLst/>
          </a:prstGeom>
          <a:noFill/>
        </p:spPr>
      </p:pic>
      <p:pic>
        <p:nvPicPr>
          <p:cNvPr id="21506" name="Picture 2" descr="http://www.transum.org/software/SW/Starter_of_the_day/Images/Xmas/Presents3.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885900" cy="1628160"/>
          </a:xfrm>
          <a:prstGeom prst="rect">
            <a:avLst/>
          </a:prstGeom>
          <a:noFill/>
        </p:spPr>
      </p:pic>
      <p:pic>
        <p:nvPicPr>
          <p:cNvPr id="10" name="Picture 6" descr="http://www.saidaonline.com/en/newsgfx/christmas_eve.gif"/>
          <p:cNvPicPr>
            <a:picLocks noChangeAspect="1" noChangeArrowheads="1"/>
          </p:cNvPicPr>
          <p:nvPr/>
        </p:nvPicPr>
        <p:blipFill>
          <a:blip r:embed="rId5" cstate="print"/>
          <a:srcRect/>
          <a:stretch>
            <a:fillRect/>
          </a:stretch>
        </p:blipFill>
        <p:spPr bwMode="auto">
          <a:xfrm>
            <a:off x="5292080" y="2276872"/>
            <a:ext cx="3600399" cy="3600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3095329" y="260648"/>
            <a:ext cx="6048671" cy="584775"/>
          </a:xfrm>
          <a:prstGeom prst="rect">
            <a:avLst/>
          </a:prstGeom>
          <a:solidFill>
            <a:schemeClr val="bg1"/>
          </a:solidFill>
        </p:spPr>
        <p:txBody>
          <a:bodyPr wrap="square" rtlCol="0">
            <a:spAutoFit/>
          </a:bodyPr>
          <a:lstStyle/>
          <a:p>
            <a:pPr algn="ctr"/>
            <a:r>
              <a:rPr lang="en-GB" sz="3200">
                <a:solidFill>
                  <a:prstClr val="black"/>
                </a:solidFill>
              </a:rPr>
              <a:t>11.  Who is Krampus? </a:t>
            </a:r>
          </a:p>
        </p:txBody>
      </p:sp>
      <p:sp>
        <p:nvSpPr>
          <p:cNvPr id="7" name="TextBox 6"/>
          <p:cNvSpPr txBox="1"/>
          <p:nvPr/>
        </p:nvSpPr>
        <p:spPr>
          <a:xfrm>
            <a:off x="539552" y="2492896"/>
            <a:ext cx="4018023" cy="646331"/>
          </a:xfrm>
          <a:prstGeom prst="rect">
            <a:avLst/>
          </a:prstGeom>
          <a:solidFill>
            <a:schemeClr val="bg1"/>
          </a:solidFill>
        </p:spPr>
        <p:txBody>
          <a:bodyPr wrap="none" rtlCol="0">
            <a:spAutoFit/>
          </a:bodyPr>
          <a:lstStyle/>
          <a:p>
            <a:r>
              <a:rPr lang="en-GB" sz="3600">
                <a:solidFill>
                  <a:prstClr val="black"/>
                </a:solidFill>
              </a:rPr>
              <a:t>a. A Christmas Angel</a:t>
            </a:r>
          </a:p>
        </p:txBody>
      </p:sp>
      <p:sp>
        <p:nvSpPr>
          <p:cNvPr id="8" name="TextBox 7"/>
          <p:cNvSpPr txBox="1"/>
          <p:nvPr/>
        </p:nvSpPr>
        <p:spPr>
          <a:xfrm>
            <a:off x="539552" y="4005064"/>
            <a:ext cx="2533450" cy="646331"/>
          </a:xfrm>
          <a:prstGeom prst="rect">
            <a:avLst/>
          </a:prstGeom>
          <a:solidFill>
            <a:schemeClr val="bg1"/>
          </a:solidFill>
        </p:spPr>
        <p:txBody>
          <a:bodyPr wrap="none" rtlCol="0">
            <a:spAutoFit/>
          </a:bodyPr>
          <a:lstStyle/>
          <a:p>
            <a:r>
              <a:rPr lang="en-GB" sz="3600">
                <a:solidFill>
                  <a:prstClr val="black"/>
                </a:solidFill>
              </a:rPr>
              <a:t>b. Santa’s Elf</a:t>
            </a:r>
          </a:p>
        </p:txBody>
      </p:sp>
      <p:sp>
        <p:nvSpPr>
          <p:cNvPr id="9" name="TextBox 8"/>
          <p:cNvSpPr txBox="1"/>
          <p:nvPr/>
        </p:nvSpPr>
        <p:spPr>
          <a:xfrm>
            <a:off x="539552" y="5373216"/>
            <a:ext cx="3864135" cy="646331"/>
          </a:xfrm>
          <a:prstGeom prst="rect">
            <a:avLst/>
          </a:prstGeom>
          <a:solidFill>
            <a:schemeClr val="bg1"/>
          </a:solidFill>
        </p:spPr>
        <p:txBody>
          <a:bodyPr wrap="none" rtlCol="0">
            <a:spAutoFit/>
          </a:bodyPr>
          <a:lstStyle/>
          <a:p>
            <a:r>
              <a:rPr lang="en-GB" sz="3600">
                <a:solidFill>
                  <a:prstClr val="black"/>
                </a:solidFill>
              </a:rPr>
              <a:t>c. A Christmas Devil</a:t>
            </a:r>
          </a:p>
        </p:txBody>
      </p:sp>
      <p:pic>
        <p:nvPicPr>
          <p:cNvPr id="11" name="Picture 2" descr="http://www.brightlingseachristmastreefestival.co.uk/wpimages/wpdb917148.gif"/>
          <p:cNvPicPr>
            <a:picLocks noChangeAspect="1" noChangeArrowheads="1" noCrop="1"/>
          </p:cNvPicPr>
          <p:nvPr/>
        </p:nvPicPr>
        <p:blipFill>
          <a:blip r:embed="rId3" cstate="print"/>
          <a:srcRect/>
          <a:stretch>
            <a:fillRect/>
          </a:stretch>
        </p:blipFill>
        <p:spPr bwMode="auto">
          <a:xfrm>
            <a:off x="5961956" y="2636912"/>
            <a:ext cx="3182044" cy="3182044"/>
          </a:xfrm>
          <a:prstGeom prst="rect">
            <a:avLst/>
          </a:prstGeom>
          <a:noFill/>
        </p:spPr>
      </p:pic>
      <p:sp>
        <p:nvSpPr>
          <p:cNvPr id="8194" name="AutoShape 2" descr="data:image/jpeg;base64,/9j/4AAQSkZJRgABAQAAAQABAAD/2wCEAAkGBhQSEBUUExQUFRUVFRYUGBcXFxcXFhoVFhYcGBgYGBgYHCYfHBojHBUXIC8gIycpLC0sFx4xNTAqNSYsLCkBCQoKDgwOGg8PGjQkHiQsLCwwLCksLCkqKiwpLCwsKSwqLCwsLSwsLCksLCwsLCwsKSwsLCwsLCwqLCwpKS0pLP/AABEIAOEA4QMBIgACEQEDEQH/xAAcAAEAAgIDAQAAAAAAAAAAAAAABgcEBQIDCAH/xABIEAABAwIDBQUDCwIDBAsAAAABAAIDBBEFITEGEkFRYQcTInGBMpGhFCNCUmJygrHB0fCS4TNTsiRDc4MIFRYXRFRjorPS8f/EABsBAQADAQEBAQAAAAAAAAAAAAACAwQBBQYH/8QAMxEAAgIBAgQEBAQGAwAAAAAAAAECAxEEMQUSIUETUWFxIjKBoRSRsdEjgsHh8PEGQlL/2gAMAwEAAhEDEQA/ALwREQBERAEREAREQBERAEREAREQBERAEREAJWFh+NQTi8MrJPuuBPqNQo12ibXtp4HQxuBnkaW2BzY06udyNjl7+CpoG3ooOWCqVnK8HpdYVdjUEIvLLGz7zgD7tV56dWvP03/1O/dcqKjdK/dblxc62TR+rjwHqctec5HxvQvTBtrYquZ8cAc9sbQXSW3WBxPhaL5kkXOnDqFvFHdg8KbBRtDRbfLnnmc7XJ4k2vfqpEprYtj1WWERF0kEREAREQBERAEREAREQBERAEREAREQBERAFFe0SrqYaYTU0hZ3bvnAGsddjsr+Jp0NtOB6KVLHxCjbNE+N3syMcw+ThZcZxrKKSHaLX/8AmD/RF/8ARY9TtvWyCzqmSx+rZn+gBaSSMtJadQSD5g2/NFTlmPmfmfXOJNzmTxOq+IuUMRe7dbrxPBo5n9BxXDhyp6Z0jt1vqdQ0czzPIfoFKaGnbG0NaMtTzJOpJ4krDo6cRt3W+ZPEniSeazI3LjOMt3A2gU0Nv8tvxCzlptkavvKSPm27D+HT4WW5WhbG6OwREXToREQBERAEREAREQBERAERYtJikUrntY8OLDZ1v5n6IDKREQBF8e8AXJAA1JyCA3zCA+oiIAodtV2jw0pkiYHPnblbdLWtJGRJOozByvdTFVL2wYaG1MUoH+IwtP3ozkf6XAfhUZPCITbSyiAudc3OpN/Mr4ETMmw1+AHM/wAzVJkPrWlx3W68+AHM/txW3pYAxth6niTzK6KeINFh6niTzXXU4gWmzbZaqudigss26LQ3a63wqVl7+i9zbMcp/sjsc0sbNON4us5rDoBwLud9baaKtMMxFjpGNf4AXNBJ9kAkXueGS9AROBaC2xbYWtpbha3BTplGfVFl3D79JPl1EMfo/Z7M+sYALAAAaAZBfURaSAREQBERAEREAREQBERARSo7RIY5XRSRSslb7TDubwB0Is7Nv2hcLEn7S2/QhJ6ucAPgCurtY2UbUUwqGj52n8Vxk7u73cLjPw+0Pxc1U1Ni8rMnfOt56SD9HfAquTaKJykn0ZP8T2tnnBBdutP0WZA+Z1PvWBQYi+F4fG7dcPcRyI4jotPSYiyQeA35g5OHm05/osjfVeWZm3nqTyDtJ8PjhuebXWHuIyWLW9okrso2Mj6m7z+g+Chu+m+u8zJeLLzNpNiMtQ9okkc+7gLE5Zm2Q0VvtbYWHDJUhSVO5Ix/1Xtd7iCrthlD2hzSC1wuCNCDopwLqXuc0RFYaDFxLEo4IzJK4Na3jzPAAcSeSqbbbaU4g1hbC9kcTnHfJuTvC2Y0GnMrd9p+KDv4oXHwhneW+2SRc+QHxKiEe0D207ovDuOdmvN1GolzuKeEj63hvCKrKFZZHmcuzbSS+m7I+WHQZ/zUrKgiDRl5k8SV2YuIo42ujfdxBuFt6nZGpjgE7mDuiwSbwc3JrhcXFwePJSrlJpqXY8bjXDa9PZF6bPLLtu0198PsaSefdb14LXrnLJvG64LBdZzy9D7/AIHwtcP06Uvnl1l+30/XIUn2N26lonhri58BPijvpf6TL6HpofiowirhNweYnrajT16it12rKZ6Uw7EY54myxODmOFwR+R5EcQslUp2ZbY/J6tlK93gqHWDfqykeFw6GwafTkrrXu02eJBSPyfiei/BaiVSeV29vX1CIiuPOCIiAIiIAiIgCIiA4yRhzS0i4III6HIrzli+H9xUSxf5cjmegOR91l6PVK7cbP1Dq+okbTzGMvBDgxzmnwNubgaXuoTKrV0Ie6AGx0I0IuCPIhZcOISNyd84OeQf+zvgV0hq7AFWZzZ09Y1/snTUHIjzBzC7brUOhBtzGhGRHkRmu2Ope3XxjpYP/AGd8PVCLibHeWZRYpK2zGSyNaSBZr3AZnkCtVFUh2h8+BHmDmFz7y2fLNcI7F343jUdJD3klzazWgZuc7gB7tVX8+2uISMdMxrI4mm1g0O95dck+Vl1dpOPfO0mfgfB3o5bz8vfa3vUYbicgiLbu3CbkWNvMrJqLpc7ispLyP0PhXD6np42yUZSl/wCuuFnZLz9TA212tkqnQyPYBKwGMlvsuF7jw8Dm7TnwWgj2pfulu609bfpx14LdY1XQvYzuQ4OaQd4A+0DcWPNSranEsMdG0spIZKh4a6Qt32RNkLRvewW75vyy6rkXHDc3/c06iqzxY16SDx5do+72x/pEP2Xw01s5DhaMDemlyDIohqSeZF7cypLtttoaoiGG7aaOwaOL93IOd05D1100D8ZlMPcghsW9vGNjGMaTzIYBf1WGs9l2Vyx2PY0XC3XZ42oacltjZevXv+gRFjVNe1mpufqjMrOk28I9myyFceabwjJWPA6SomEFMx0srsvCL268rDiTkFqqqtfJl7LeQ1Pmf0CvzsXpIBhrHxRtbIXPZK4Zuc5rsrk523S3LTNbqNMm/iPleLcbnXDFC6bZf9F2/X23PvZ32XsobTzlstURbe+jGCMwzLN3N/oLZ3nqIvVSSWEfAWWSsk5SeWERF0gEREAREQBERAEREAREQEK7RdkWTQuqI2gTRjedYe2we1fmQMwdcrKpWhejnNBFjmDkR0VAY3h3cVMsX1HuA+7e7fgQq5IotXcwwFyc6wJW0wPZmeqPzTLtGRcfCwHz4noLr7tXspPRsBlDS1zrBzTdt8zum9iDkT6KqbcYORfoNN+I1NdT2lJJ+2ev2NA6qadWm40INiPI6rlHX2NjcjnkHfDI/BYiLy/xVnmfpkv+L8Ol/wBGv5n/AFZu8dxiKqoYYXNkE0Dnd28W3e7cc2uF7+XkOajkUcoBBmcQdRb8iSbLIRRlfORuo4PpaYqEU8Lzb/c6IoN0635DgP79V3rorHEN3h9HP04r5BWNcLgqD5pLmNdbqpl4K6d/cyFiSVYaLk/qT5BZTDvODQRc89AOJNuAGZ8lJMO7OZpqYT09VRzRjIm8kdiNQS5vhOY9oDVW1UymspGHX8To08lCc8N+mfzwQd80r8mtLRz4/wBkhwg8TbnxPqVm1lV3MhZKACDa7HNlYfJ7CQfzXAYpH9cetx+ak/Ej0UcFVS0d38SdvN7tL7dMHKOgYOF/PNW/2KyWp54xYAStfbq9lj/oHxVOnFY/rX8gT+it3sQG9BUSgHddIxgJBFyxpJtfX2wrNKp+Jl5MHHp6X8E41uOcrGMZ3LMREXrn54EREAREQBERAEREAREQBERAFC9oNg/lWINlJtCWN7yx8Rc0kbo5Xbu59FNEXGsnGk9zqpKRkTAyNoa1osAMgAoN2yH/AGOL/jj/AON632M7eUdMS2SYF4+gwF7r8jbIHzIVdbedoMVbTiKOGZu7KHhxDbWDXNzAJP0lRqMOto9ThUlXrK5y6JPcg6LHnrmM9p1vesR+ON+gC7qch+/wXjKqb2R+oT1+mhvYvo8v8kbNYdRiAGTfEfgsaLvJsybN6afuVnQUjWaDPmuuMYfN1ZCN1uoWalyx83v9F+5jMo3PzkJty/mi7sG2Pkq6yOCI2LySXcGsHtOcOg95IHFZDnAC50ClOyMz6alfO3wzVd2Ru+lHTRnxPHIvfkPu34BX0Sbll7I8bjUadPp+nWbfR56+5ucUZQ4ZBJR00ZqKiRu7LISC4C4JDnWsNPYbYc81XNXS9yBu3Mco32i53CR4bluhcMvQqTz0m63IHP3k9StMY3OYafcc5wd3sW6C7wuykbkMrZH0ar43qbeD4myqUUnLr1I5VC/tZ/zksQM6LcVmGuYbPY5p5PBB9xXCmwwk6fBXweUZ55i+hg07nxva9trtNxvNDxfq1wLT6hXh2cdq8dRuU1SGQzZNY5o3YpOQA0Y/7Oh4clW8OB3GYWuxXBtwE6WVqlgplNy3Z6lRV72S7emsiNNO69TC32jrJFoHfeGQd6HjlYSuIBERAEREAREQBERAEREAREQHGWUNaXOIAAuScgANSSoDjWPTVjzHAXRw6Fwye8c+YbyA148lkbWYv38vyaM+BhHekfSdwZ5A2v18lsMFwwNANl5Wt1bh8ENzdRTFR8Sf0RpKDYCPIuA92a2//YyG1twe5SOKNdwastdE59Wzk9Q+xX+K9nMb2mzQfT8lV20nZ8YXXaLcuS9HujWoxrCGyMNxf+aq6PiUv0OK1T6SPNtPVOa7deLZACwAGQsNOgC2BdxW+2u2YDSSBoVF9naEVNbDTVEpijkeGbwF8/og3OpNgDpnorJ0eK+aJ9Pwzjy01Pg3dcfK/TyfsbjZHZmTFKkRtu2nYQ6aT7N/Zb9o2y9/BSh1QySZ7hZsYPdRNGjYozuxtHSwv6kqzocKioKF7KdgY2OJ7hzLgwnecdS421VA4fj9t0Nt7Iv68FbbTyVcsTx7dfLWajxJ7diY1NtOAUg7PMKd3z5iLNDCwHm4uBNuYAHxHpHsGYJXAyHLLIHXzKsmjr42ta1tmgAAAfsF5CfI8MnqW5RxFbmyrsMinZuTMbI08HC/qOR6hQ7Euy6MHepzb7Dzcfhd+h96mDKwWGYXL5Y3mF6MdTDlweO4SK7OBFh3XNsQNCFoMcoBunJWbjGIRltjYngeI8lXGOVWZF+avhLmKWnFlfx4hJQ1UdRCbPidcDg5p9ph6EXHqvS+zuPx1tNHURG7JBe3FrvpNPUHJeaMci3ibLr2c2xqKEPbFJI1jzcta61njiL3GflwC0xlhEsZ6Hq1FVWzXatBK1jflb2yWAIqY2lpdbOzmbts/teim0G1IaB37d1v+aw78VuZPtNHUi3VRWog3yvo/XoSdcsZXX2N+i4seHAEEEEXBGYIOhB5LktBWEREAREQBERAFo9rMe+TQ2b/AIsl2RjkeLz0b+dhxW2rKtsUbpHndawFxPQKu45n1dQZ3i18o2/VYNB553PU+Szai5VQz3NFFPiS9DK2fwq1r5nUk5kk5m59dVMaeKwWHh1Juiy2kbV4VMXbPnZo1FmfhWyObQua+NC+r3aocsTCz4V1yBcyumpl3Wkqi55Oogm1UAO96qmdp6LcN2mxvcEZEEZg+YKtzaSszP8AP5/dVBtRVXLgp0rBxs9H7I4r8uw2CZ+ZmhG/9626/wCIK8v17XU9Q5jsiwlh+8xxafyXoDsNcTgsNzpJMB5d65Vx22bL91XGQCzKgd408BI2zZAfPI/i6LXJZQi8M02HbR2AzUwwjaTfHtEFU4JHMNjktvheLFp1WKzTRZrhqGi548Zd9cZdP7rtkxc29v8AnvUGirTYFcX4meagtNFHJXNkora4n6Y9391G8SLzoQffdYpxAlc4pLrTGCiZZPJqJm3WmrqS2Y04qSVkG66/A/msOanuu7MEWMZB6Hj+/VTLY3bKakIZvF8RObHHTq3kVppaLNdlNSZ6FcmozjhonGTi8pl5YTjYgaJoiXUzhvPjH0M83xjgRnvM0Ooz1nkcgc0OaQQQCCNCDmCFTmwczgx8Z4Dfb5jX3hWBsbUkd7Tn2Yy18X/BlBs3ya5rx0G6FRpbWpOqX0Lr4JxVi+pJURF6BkCIiAISumrrGRML5HNY0aucQAPUqu9pNtflV4YLth0e83a545AahnxPlrCc1BZZOEHN4R37Q418tlEcZ/2eN1yR/vHg6/dHDnryW5weg3QDZaPBIgAMsuSmFMBYWXzepud0z1ZR8GvlRlQsWQAuDF2tXpaetJJHlyeT6vhX1fCVvk8IgcStRjtVZtltXusFDtpKzXNYm+aRLsQraKs1PNVTj1TvPPmp5tHWa9M1X1LROqaqKFvtSyMjHm9wF/j8FrqRE9M9k+Gdxg9K0ixdH3p/5ri8fBwXDtW2f+VYdIQLyQfPM52aPGPVt/UBSylpmxxtYwWaxrWNHJrRYD3BaXbPaBtLT5guMjgwNBAJB9rM6ZZeoV0pcqywk5PCPLOIQ7wB5cVgQghy3FcWuc/cFmFzw0XvYAndF+PK61oKbjYl2D4h3jM9W5H9Cu6dqj2B1W7KBwd4T+nxUnkbcKJ0xGFZkLliFqyISuDBmyQ77SPd5jRYMTL5LaUoT5F84eufvUZEdjEiwwuOi3FPs/0W+wLAic7KXUWADUhZLLMFkTR7LYLuuJt9ErZ4DlV0zvr0s7PPcljIP5rb17WwU8juTD6ngPetfg9PathYczBReLo+aRtvU909UUJu9M0Tl/Cx6ksREXsmMpXtJ7QauDEXwscY4owwBoc5hdvNDi7eabm98h08104N2qOuA+SdnXeErfUSAn4qx9t9gIcRYC7wTNFmSgXNtd1w+k258xw60HtRsjVYfJaePwE2bI3ON3k7gehsenFVTr5u7Xsy2FnL0wn7on9Xhklee8ZXMqDqGSnuy2/BoHhB8gFramkqKVw7+GRjR9K12f1Nu3lqq4jxJ7HbzT1uMiPUKabP9rtRDZr3d4zQh/iFvNZLKbfPmX5MuhbFbdCU4fjwsLEKWYPjgI1UUpsYwquzfGaaQ/TiO6L9QPCfVq75djKqMb9HNHVR8gQyT3X3D7wsMqFJ42fqavHyvi2LEpcRB4rOZMqih2tdE/u52Phf9V4LTrwvqPJSeg2rHNciramUyqhLrFk6DkJUdh2iaVlDHW9Pef2V6vk90UOpoy8Rns09VAMfqtf5/NFI8SxQOBzUFx6rvdWVruVyILtPVZHqf5+iy+w/CO/xhryLtp2PmP3rbjPi+/4VH9pJ7uty/VWn/wBHLCrQVVQR7cjIQejG77vjIP6V6EFhEC41UHa9ihM7mA5Qwk/ieNfiPcrfVHbdx79bVNPEOHut+yr1D+Fe5dQvifsVVStIa6447w/X8l1Sizj5rcSxXHQhaysis70/L+BXJlT3OphsVNKKffYHcx8eKhbQpDs/PkWnhmPX+fFcYRs5Y1zgYu3cus2hw8uOircsE8GRh9PdSDCcEMkl7ZZfDL9F3Ybg9gPrH4Ka4NhoYBl/P4Fjtv7Il4eFlmXhmHiNgFhdbAMRjVi4riPcsyG9I47rGDVzjp6DUngAVOEEo88yHVvCNdjDhLMyG9mR2nmPANbm1p8yL+QXzZD51stUQR8pk32X17lg3IvQgF/4+q1FZTmR/wAhYd6SW0tbKMtyI/7scnPA3QODblTWOMNAaAAAAABoAMgArqK8Zm92dskvlWyOSIi1FQXVVUjJWFkjWvY4WLXAFpHUFdqICpdr+wqOS8lC/una908kxn7rtW+RuPJU/jmzlRSSd3UROidwuPC63Frhk70K9dLGxHDIqiMxzRskYdWvAI+PHqgPH0chaciQVI8E2zqKdwLHkepVmbU9g8b7vopNw691KSWeTZBdzfI7yq6u2RnpJ2tqY3xi/EXa4A/RePC4eRv0Vc0muqJwznoWdQ9pDJ4gyvp2yRni5mXv0v1yXZJsXTVA3sOqjE459zKS5nkD7Tf/AHKPMqA6MNFtLLMoNm2lu8x7ondNPVq86tuWe33Nl0Y14wzCxEVlCbVMTmN0Egu+I8rPbkPI2K76XaTeHtLMj2/mpHd1OWyxnw+LNpBytY6fkuNTguG13igcaOU52b4oSerOHm2yt5cfMirnbXQ4SY3ca3WixPFgRmvmOYZV0bfnWB8XCaI78ZHUjNvqotUYhvK2EEyiRgYrLvOJXovsVoe6waDnIZJD+J5A+DQvNVU+5Xqjs1ZbCKMf+g39VpRAkyqLtJojFXd7bwvDXHlYgMf6gtB/GFbqju22zhq6fwAGWO7mA6OBFnRk8N4aHgQ0qFsOeOC2qfJLJQNXQbjyw6asPNpzWqxSns31yU9wnZ91QTGR4GEgPdkWOB/w3jUOuCFqdpdk5Y3gOabDpkVihqUnyvc1zoz1RCYIieR+Ck2CYaLbwzOluXQrqp8EN9FKcHwV2RAz0PXzU5XpEI0s7KHC72yUow/DAwAkZ8Auyhw8/Vseuf5KSYdhJ1csVmoz0Rf4agsyOOFYdnc+v7KQQxrokkjhbd7msb9ogLCqMXe9pdHaGIC5nlFsvsMNifN1h5rtUEnme/kZZtz22M6vxNsVmgF8jvZjb7R6nk3mTko1iGISRyiKLdmxCUf8qnj4uPJo97j6BYlNiklS50WGg2cbTV8ouNcxHe2+7kBYDopTs/s3FSMIZdz3nekled6SR3NzvXIDIL0owc2pS+iKnJJYifdnsCbSxFu8ZJHuL5ZXe1JIdXHkOAHABbREWkqCIiAIiIAiIgCr/tqw5z8PbI0E9zK17vuuBYT6FzferAXXU0zZGOY8BzXgtc06FpFiD6IDzPhlQON/et+NomsbbP3lbXH+xqpilLqJzJYzmGPduSNz9nePhcOuR/M6en7IcTqHgSiKnYdXF4cQPusuSelwOqp8JZyTc21hkL2jxDfkaQ64DgSL6WN9VyhxgdWnporwpexKhZTCImTveM7XbryT9jNm59kg+d81B9ouwypju6nLJ2/ZtFL6sce7d6FvkFPBFGlwzbOWPIP3m8Re4I6j/wDV14hR0tX4mgQSn6vsOPVunusoxiGDzQP3JGOY76r2mN/9L9fQlYjahzDqQeR/YrnIt0dZ2YphMkLrPFxwcM2n14eq9G9i+JCXCIRfOIviPod4fBwVBU2Nm267Q5WObfjopb2f7c/9WyOswvglLS9gPiaRfxxk5HI5tOuWYspI4eiUWFg+MRVULZoHh8bxcEfEEcCOIKzVI4RnaLZEyOM9K8QVBFnEt3opR9WVo48nDMddFEqnaJ9Me7roX05+vud9SuPNrvo8Mrg9Faa+PYCLEAg6g6LNdpa7erXXzLq75Q6LYrukkppbOY2mkvn83MG3/C8Ze9bangDfZpZPR8Vv9azK7s7w+Vxc6ljDjxZvRn3xlqwf+6ukBydUt6Cd9visT4c+0v8APzL3q2+33Mz5XI0ZQMZ1lma3/SHFa/ENqGRf41ZBF9mEd4/+p1/9KyYuzCiBu9ssn35pD8GuHxW3w7ZWkpzeGniY76wYN7+o5qyGgS3ZU7s9iI02MSTOBoaOWVx/8TV3awdW72o+4Fs4NhXzuEmIzmpIzELRuU7T93V/rbyUwRbYUwhsiqU3Lc4RRBrQ1oDWgWAAAAA4ADQLmiK0gEREAREQBERAEREAREQBERAEREBi4jhcU7CyaJkrD9F7Q4e4qBY52G0c1zA+SnP1f8WP+iTMejgrHRAecsb7Da+G5ibHO0f5bt139Els+gJURqsDq6Y2lp52dHRvHuNreq9dogKk7B8OqGCokcHMp5N3da4Eb0rSbuaDwDcieOXJW2iIAiIgCIiAIiIAiIgCIiAIiIAiIgCIiAIiIAiIgCIiAIiIAiIgCIiAIiIAiIgCIiAIiIAiIgCIiAIiIAiIgP/Z"/>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8198" name="Picture 6" descr="http://mostlyaboutchocolate.com/wp-content/uploads/2012/11/lindt-christmas.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009900" cy="2438400"/>
          </a:xfrm>
          <a:prstGeom prst="rect">
            <a:avLst/>
          </a:prstGeom>
          <a:noFill/>
        </p:spPr>
      </p:pic>
    </p:spTree>
    <p:extLst>
      <p:ext uri="{BB962C8B-B14F-4D97-AF65-F5344CB8AC3E}">
        <p14:creationId xmlns:p14="http://schemas.microsoft.com/office/powerpoint/2010/main" val="133066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par>
                                <p:cTn id="23" presetID="1" presetClass="emph" presetSubtype="2" fill="hold" nodeType="withEffect">
                                  <p:stCondLst>
                                    <p:cond delay="0"/>
                                  </p:stCondLst>
                                  <p:childTnLst>
                                    <p:animClr clrSpc="rgb" dir="cw">
                                      <p:cBhvr>
                                        <p:cTn id="24" dur="2000" fill="hold"/>
                                        <p:tgtEl>
                                          <p:spTgt spid="8"/>
                                        </p:tgtEl>
                                        <p:attrNameLst>
                                          <p:attrName>fillcolor</p:attrName>
                                        </p:attrNameLst>
                                      </p:cBhvr>
                                      <p:to>
                                        <a:srgbClr val="FFFF00"/>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3095329" y="260648"/>
            <a:ext cx="6048671" cy="584775"/>
          </a:xfrm>
          <a:prstGeom prst="rect">
            <a:avLst/>
          </a:prstGeom>
          <a:solidFill>
            <a:schemeClr val="bg1"/>
          </a:solidFill>
        </p:spPr>
        <p:txBody>
          <a:bodyPr wrap="square" rtlCol="0">
            <a:spAutoFit/>
          </a:bodyPr>
          <a:lstStyle/>
          <a:p>
            <a:pPr algn="ctr"/>
            <a:r>
              <a:rPr lang="en-GB" sz="3200">
                <a:solidFill>
                  <a:prstClr val="black"/>
                </a:solidFill>
              </a:rPr>
              <a:t>11.  Who is Krampus? </a:t>
            </a:r>
          </a:p>
        </p:txBody>
      </p:sp>
      <p:sp>
        <p:nvSpPr>
          <p:cNvPr id="7" name="TextBox 6"/>
          <p:cNvSpPr txBox="1"/>
          <p:nvPr/>
        </p:nvSpPr>
        <p:spPr>
          <a:xfrm>
            <a:off x="539552" y="2492896"/>
            <a:ext cx="4018023" cy="646331"/>
          </a:xfrm>
          <a:prstGeom prst="rect">
            <a:avLst/>
          </a:prstGeom>
          <a:solidFill>
            <a:schemeClr val="bg1"/>
          </a:solidFill>
        </p:spPr>
        <p:txBody>
          <a:bodyPr wrap="none" rtlCol="0">
            <a:spAutoFit/>
          </a:bodyPr>
          <a:lstStyle/>
          <a:p>
            <a:r>
              <a:rPr lang="en-GB" sz="3600">
                <a:solidFill>
                  <a:prstClr val="black"/>
                </a:solidFill>
              </a:rPr>
              <a:t>a. A Christmas Angel</a:t>
            </a:r>
          </a:p>
        </p:txBody>
      </p:sp>
      <p:sp>
        <p:nvSpPr>
          <p:cNvPr id="8" name="TextBox 7"/>
          <p:cNvSpPr txBox="1"/>
          <p:nvPr/>
        </p:nvSpPr>
        <p:spPr>
          <a:xfrm>
            <a:off x="539552" y="4005064"/>
            <a:ext cx="2533450" cy="646331"/>
          </a:xfrm>
          <a:prstGeom prst="rect">
            <a:avLst/>
          </a:prstGeom>
          <a:solidFill>
            <a:schemeClr val="bg1"/>
          </a:solidFill>
        </p:spPr>
        <p:txBody>
          <a:bodyPr wrap="none" rtlCol="0">
            <a:spAutoFit/>
          </a:bodyPr>
          <a:lstStyle/>
          <a:p>
            <a:r>
              <a:rPr lang="en-GB" sz="3600">
                <a:solidFill>
                  <a:prstClr val="black"/>
                </a:solidFill>
              </a:rPr>
              <a:t>b. Santa’s Elf</a:t>
            </a:r>
          </a:p>
        </p:txBody>
      </p:sp>
      <p:sp>
        <p:nvSpPr>
          <p:cNvPr id="9" name="TextBox 8"/>
          <p:cNvSpPr txBox="1"/>
          <p:nvPr/>
        </p:nvSpPr>
        <p:spPr>
          <a:xfrm>
            <a:off x="539552" y="5373216"/>
            <a:ext cx="3864135" cy="646331"/>
          </a:xfrm>
          <a:prstGeom prst="rect">
            <a:avLst/>
          </a:prstGeom>
          <a:solidFill>
            <a:schemeClr val="bg1"/>
          </a:solidFill>
        </p:spPr>
        <p:txBody>
          <a:bodyPr wrap="none" rtlCol="0" anchor="t">
            <a:spAutoFit/>
          </a:bodyPr>
          <a:lstStyle/>
          <a:p>
            <a:r>
              <a:rPr lang="en-GB" sz="3600">
                <a:solidFill>
                  <a:prstClr val="black"/>
                </a:solidFill>
                <a:highlight>
                  <a:srgbClr val="FFFF00"/>
                </a:highlight>
              </a:rPr>
              <a:t>c. A Christmas Devil</a:t>
            </a:r>
            <a:endParaRPr lang="en-GB" sz="3600">
              <a:solidFill>
                <a:prstClr val="black"/>
              </a:solidFill>
              <a:highlight>
                <a:srgbClr val="FFFF00"/>
              </a:highlight>
              <a:cs typeface="Calibri"/>
            </a:endParaRPr>
          </a:p>
        </p:txBody>
      </p:sp>
      <p:pic>
        <p:nvPicPr>
          <p:cNvPr id="11" name="Picture 2" descr="http://www.brightlingseachristmastreefestival.co.uk/wpimages/wpdb917148.gif"/>
          <p:cNvPicPr>
            <a:picLocks noChangeAspect="1" noChangeArrowheads="1" noCrop="1"/>
          </p:cNvPicPr>
          <p:nvPr/>
        </p:nvPicPr>
        <p:blipFill>
          <a:blip r:embed="rId3" cstate="print"/>
          <a:srcRect/>
          <a:stretch>
            <a:fillRect/>
          </a:stretch>
        </p:blipFill>
        <p:spPr bwMode="auto">
          <a:xfrm>
            <a:off x="5961956" y="2636912"/>
            <a:ext cx="3182044" cy="3182044"/>
          </a:xfrm>
          <a:prstGeom prst="rect">
            <a:avLst/>
          </a:prstGeom>
          <a:noFill/>
        </p:spPr>
      </p:pic>
      <p:sp>
        <p:nvSpPr>
          <p:cNvPr id="8194" name="AutoShape 2" descr="data:image/jpeg;base64,/9j/4AAQSkZJRgABAQAAAQABAAD/2wCEAAkGBhQSEBUUExQUFRUVFRYUGBcXFxcXFhoVFhYcGBgYGBgYHCYfHBojHBUXIC8gIycpLC0sFx4xNTAqNSYsLCkBCQoKDgwOGg8PGjQkHiQsLCwwLCksLCkqKiwpLCwsKSwqLCwsLSwsLCksLCwsLCwsKSwsLCwsLCwqLCwpKS0pLP/AABEIAOEA4QMBIgACEQEDEQH/xAAcAAEAAgIDAQAAAAAAAAAAAAAABgcEBQIDCAH/xABIEAABAwIDBQUDCwIDBAsAAAABAAIDBBEFITEGEkFRYQcTInGBMpGhFCNCUmJygrHB0fCS4TNTsiRDc4MIFRYXRFRjorPS8f/EABsBAQADAQEBAQAAAAAAAAAAAAACAwQBBQYH/8QAMxEAAgIBAgQEBAQGAwAAAAAAAAECAxEEMQUSIUETUWFxIjKBoRSRsdEjgsHh8PEGQlL/2gAMAwEAAhEDEQA/ALwREQBERAEREAREQBERAEREAREQBERAEREAJWFh+NQTi8MrJPuuBPqNQo12ibXtp4HQxuBnkaW2BzY06udyNjl7+CpoG3ooOWCqVnK8HpdYVdjUEIvLLGz7zgD7tV56dWvP03/1O/dcqKjdK/dblxc62TR+rjwHqctec5HxvQvTBtrYquZ8cAc9sbQXSW3WBxPhaL5kkXOnDqFvFHdg8KbBRtDRbfLnnmc7XJ4k2vfqpEprYtj1WWERF0kEREAREQBERAEREAREQBERAEREAREQBERAFFe0SrqYaYTU0hZ3bvnAGsddjsr+Jp0NtOB6KVLHxCjbNE+N3syMcw+ThZcZxrKKSHaLX/8AmD/RF/8ARY9TtvWyCzqmSx+rZn+gBaSSMtJadQSD5g2/NFTlmPmfmfXOJNzmTxOq+IuUMRe7dbrxPBo5n9BxXDhyp6Z0jt1vqdQ0czzPIfoFKaGnbG0NaMtTzJOpJ4krDo6cRt3W+ZPEniSeazI3LjOMt3A2gU0Nv8tvxCzlptkavvKSPm27D+HT4WW5WhbG6OwREXToREQBERAEREAREQBERAERYtJikUrntY8OLDZ1v5n6IDKREQBF8e8AXJAA1JyCA3zCA+oiIAodtV2jw0pkiYHPnblbdLWtJGRJOozByvdTFVL2wYaG1MUoH+IwtP3ozkf6XAfhUZPCITbSyiAudc3OpN/Mr4ETMmw1+AHM/wAzVJkPrWlx3W68+AHM/txW3pYAxth6niTzK6KeINFh6niTzXXU4gWmzbZaqudigss26LQ3a63wqVl7+i9zbMcp/sjsc0sbNON4us5rDoBwLud9baaKtMMxFjpGNf4AXNBJ9kAkXueGS9AROBaC2xbYWtpbha3BTplGfVFl3D79JPl1EMfo/Z7M+sYALAAAaAZBfURaSAREQBERAEREAREQBERARSo7RIY5XRSRSslb7TDubwB0Is7Nv2hcLEn7S2/QhJ6ucAPgCurtY2UbUUwqGj52n8Vxk7u73cLjPw+0Pxc1U1Ni8rMnfOt56SD9HfAquTaKJykn0ZP8T2tnnBBdutP0WZA+Z1PvWBQYi+F4fG7dcPcRyI4jotPSYiyQeA35g5OHm05/osjfVeWZm3nqTyDtJ8PjhuebXWHuIyWLW9okrso2Mj6m7z+g+Chu+m+u8zJeLLzNpNiMtQ9okkc+7gLE5Zm2Q0VvtbYWHDJUhSVO5Ix/1Xtd7iCrthlD2hzSC1wuCNCDopwLqXuc0RFYaDFxLEo4IzJK4Na3jzPAAcSeSqbbbaU4g1hbC9kcTnHfJuTvC2Y0GnMrd9p+KDv4oXHwhneW+2SRc+QHxKiEe0D207ovDuOdmvN1GolzuKeEj63hvCKrKFZZHmcuzbSS+m7I+WHQZ/zUrKgiDRl5k8SV2YuIo42ujfdxBuFt6nZGpjgE7mDuiwSbwc3JrhcXFwePJSrlJpqXY8bjXDa9PZF6bPLLtu0198PsaSefdb14LXrnLJvG64LBdZzy9D7/AIHwtcP06Uvnl1l+30/XIUn2N26lonhri58BPijvpf6TL6HpofiowirhNweYnrajT16it12rKZ6Uw7EY54myxODmOFwR+R5EcQslUp2ZbY/J6tlK93gqHWDfqykeFw6GwafTkrrXu02eJBSPyfiei/BaiVSeV29vX1CIiuPOCIiAIiIAiIgCIiA4yRhzS0i4III6HIrzli+H9xUSxf5cjmegOR91l6PVK7cbP1Dq+okbTzGMvBDgxzmnwNubgaXuoTKrV0Ie6AGx0I0IuCPIhZcOISNyd84OeQf+zvgV0hq7AFWZzZ09Y1/snTUHIjzBzC7brUOhBtzGhGRHkRmu2Ope3XxjpYP/AGd8PVCLibHeWZRYpK2zGSyNaSBZr3AZnkCtVFUh2h8+BHmDmFz7y2fLNcI7F343jUdJD3klzazWgZuc7gB7tVX8+2uISMdMxrI4mm1g0O95dck+Vl1dpOPfO0mfgfB3o5bz8vfa3vUYbicgiLbu3CbkWNvMrJqLpc7ispLyP0PhXD6np42yUZSl/wCuuFnZLz9TA212tkqnQyPYBKwGMlvsuF7jw8Dm7TnwWgj2pfulu609bfpx14LdY1XQvYzuQ4OaQd4A+0DcWPNSranEsMdG0spIZKh4a6Qt32RNkLRvewW75vyy6rkXHDc3/c06iqzxY16SDx5do+72x/pEP2Xw01s5DhaMDemlyDIohqSeZF7cypLtttoaoiGG7aaOwaOL93IOd05D1100D8ZlMPcghsW9vGNjGMaTzIYBf1WGs9l2Vyx2PY0XC3XZ42oacltjZevXv+gRFjVNe1mpufqjMrOk28I9myyFceabwjJWPA6SomEFMx0srsvCL268rDiTkFqqqtfJl7LeQ1Pmf0CvzsXpIBhrHxRtbIXPZK4Zuc5rsrk523S3LTNbqNMm/iPleLcbnXDFC6bZf9F2/X23PvZ32XsobTzlstURbe+jGCMwzLN3N/oLZ3nqIvVSSWEfAWWSsk5SeWERF0gEREAREQBERAEREAREQEK7RdkWTQuqI2gTRjedYe2we1fmQMwdcrKpWhejnNBFjmDkR0VAY3h3cVMsX1HuA+7e7fgQq5IotXcwwFyc6wJW0wPZmeqPzTLtGRcfCwHz4noLr7tXspPRsBlDS1zrBzTdt8zum9iDkT6KqbcYORfoNN+I1NdT2lJJ+2ev2NA6qadWm40INiPI6rlHX2NjcjnkHfDI/BYiLy/xVnmfpkv+L8Ol/wBGv5n/AFZu8dxiKqoYYXNkE0Dnd28W3e7cc2uF7+XkOajkUcoBBmcQdRb8iSbLIRRlfORuo4PpaYqEU8Lzb/c6IoN0635DgP79V3rorHEN3h9HP04r5BWNcLgqD5pLmNdbqpl4K6d/cyFiSVYaLk/qT5BZTDvODQRc89AOJNuAGZ8lJMO7OZpqYT09VRzRjIm8kdiNQS5vhOY9oDVW1UymspGHX8To08lCc8N+mfzwQd80r8mtLRz4/wBkhwg8TbnxPqVm1lV3MhZKACDa7HNlYfJ7CQfzXAYpH9cetx+ak/Ej0UcFVS0d38SdvN7tL7dMHKOgYOF/PNW/2KyWp54xYAStfbq9lj/oHxVOnFY/rX8gT+it3sQG9BUSgHddIxgJBFyxpJtfX2wrNKp+Jl5MHHp6X8E41uOcrGMZ3LMREXrn54EREAREQBERAEREAREQBERAFC9oNg/lWINlJtCWN7yx8Rc0kbo5Xbu59FNEXGsnGk9zqpKRkTAyNoa1osAMgAoN2yH/AGOL/jj/AON632M7eUdMS2SYF4+gwF7r8jbIHzIVdbedoMVbTiKOGZu7KHhxDbWDXNzAJP0lRqMOto9ThUlXrK5y6JPcg6LHnrmM9p1vesR+ON+gC7qch+/wXjKqb2R+oT1+mhvYvo8v8kbNYdRiAGTfEfgsaLvJsybN6afuVnQUjWaDPmuuMYfN1ZCN1uoWalyx83v9F+5jMo3PzkJty/mi7sG2Pkq6yOCI2LySXcGsHtOcOg95IHFZDnAC50ClOyMz6alfO3wzVd2Ru+lHTRnxPHIvfkPu34BX0Sbll7I8bjUadPp+nWbfR56+5ucUZQ4ZBJR00ZqKiRu7LISC4C4JDnWsNPYbYc81XNXS9yBu3Mco32i53CR4bluhcMvQqTz0m63IHP3k9StMY3OYafcc5wd3sW6C7wuykbkMrZH0ar43qbeD4myqUUnLr1I5VC/tZ/zksQM6LcVmGuYbPY5p5PBB9xXCmwwk6fBXweUZ55i+hg07nxva9trtNxvNDxfq1wLT6hXh2cdq8dRuU1SGQzZNY5o3YpOQA0Y/7Oh4clW8OB3GYWuxXBtwE6WVqlgplNy3Z6lRV72S7emsiNNO69TC32jrJFoHfeGQd6HjlYSuIBERAEREAREQBERAEREAREQHGWUNaXOIAAuScgANSSoDjWPTVjzHAXRw6Fwye8c+YbyA148lkbWYv38vyaM+BhHekfSdwZ5A2v18lsMFwwNANl5Wt1bh8ENzdRTFR8Sf0RpKDYCPIuA92a2//YyG1twe5SOKNdwastdE59Wzk9Q+xX+K9nMb2mzQfT8lV20nZ8YXXaLcuS9HujWoxrCGyMNxf+aq6PiUv0OK1T6SPNtPVOa7deLZACwAGQsNOgC2BdxW+2u2YDSSBoVF9naEVNbDTVEpijkeGbwF8/og3OpNgDpnorJ0eK+aJ9Pwzjy01Pg3dcfK/TyfsbjZHZmTFKkRtu2nYQ6aT7N/Zb9o2y9/BSh1QySZ7hZsYPdRNGjYozuxtHSwv6kqzocKioKF7KdgY2OJ7hzLgwnecdS421VA4fj9t0Nt7Iv68FbbTyVcsTx7dfLWajxJ7diY1NtOAUg7PMKd3z5iLNDCwHm4uBNuYAHxHpHsGYJXAyHLLIHXzKsmjr42ta1tmgAAAfsF5CfI8MnqW5RxFbmyrsMinZuTMbI08HC/qOR6hQ7Euy6MHepzb7Dzcfhd+h96mDKwWGYXL5Y3mF6MdTDlweO4SK7OBFh3XNsQNCFoMcoBunJWbjGIRltjYngeI8lXGOVWZF+avhLmKWnFlfx4hJQ1UdRCbPidcDg5p9ph6EXHqvS+zuPx1tNHURG7JBe3FrvpNPUHJeaMci3ibLr2c2xqKEPbFJI1jzcta61njiL3GflwC0xlhEsZ6Hq1FVWzXatBK1jflb2yWAIqY2lpdbOzmbts/teim0G1IaB37d1v+aw78VuZPtNHUi3VRWog3yvo/XoSdcsZXX2N+i4seHAEEEEXBGYIOhB5LktBWEREAREQBERAFo9rMe+TQ2b/AIsl2RjkeLz0b+dhxW2rKtsUbpHndawFxPQKu45n1dQZ3i18o2/VYNB553PU+Szai5VQz3NFFPiS9DK2fwq1r5nUk5kk5m59dVMaeKwWHh1Juiy2kbV4VMXbPnZo1FmfhWyObQua+NC+r3aocsTCz4V1yBcyumpl3Wkqi55Oogm1UAO96qmdp6LcN2mxvcEZEEZg+YKtzaSszP8AP5/dVBtRVXLgp0rBxs9H7I4r8uw2CZ+ZmhG/9626/wCIK8v17XU9Q5jsiwlh+8xxafyXoDsNcTgsNzpJMB5d65Vx22bL91XGQCzKgd408BI2zZAfPI/i6LXJZQi8M02HbR2AzUwwjaTfHtEFU4JHMNjktvheLFp1WKzTRZrhqGi548Zd9cZdP7rtkxc29v8AnvUGirTYFcX4meagtNFHJXNkora4n6Y9391G8SLzoQffdYpxAlc4pLrTGCiZZPJqJm3WmrqS2Y04qSVkG66/A/msOanuu7MEWMZB6Hj+/VTLY3bKakIZvF8RObHHTq3kVppaLNdlNSZ6FcmozjhonGTi8pl5YTjYgaJoiXUzhvPjH0M83xjgRnvM0Ooz1nkcgc0OaQQQCCNCDmCFTmwczgx8Z4Dfb5jX3hWBsbUkd7Tn2Yy18X/BlBs3ya5rx0G6FRpbWpOqX0Lr4JxVi+pJURF6BkCIiAISumrrGRML5HNY0aucQAPUqu9pNtflV4YLth0e83a545AahnxPlrCc1BZZOEHN4R37Q418tlEcZ/2eN1yR/vHg6/dHDnryW5weg3QDZaPBIgAMsuSmFMBYWXzepud0z1ZR8GvlRlQsWQAuDF2tXpaetJJHlyeT6vhX1fCVvk8IgcStRjtVZtltXusFDtpKzXNYm+aRLsQraKs1PNVTj1TvPPmp5tHWa9M1X1LROqaqKFvtSyMjHm9wF/j8FrqRE9M9k+Gdxg9K0ixdH3p/5ri8fBwXDtW2f+VYdIQLyQfPM52aPGPVt/UBSylpmxxtYwWaxrWNHJrRYD3BaXbPaBtLT5guMjgwNBAJB9rM6ZZeoV0pcqywk5PCPLOIQ7wB5cVgQghy3FcWuc/cFmFzw0XvYAndF+PK61oKbjYl2D4h3jM9W5H9Cu6dqj2B1W7KBwd4T+nxUnkbcKJ0xGFZkLliFqyISuDBmyQ77SPd5jRYMTL5LaUoT5F84eufvUZEdjEiwwuOi3FPs/0W+wLAic7KXUWADUhZLLMFkTR7LYLuuJt9ErZ4DlV0zvr0s7PPcljIP5rb17WwU8juTD6ngPetfg9PathYczBReLo+aRtvU909UUJu9M0Tl/Cx6ksREXsmMpXtJ7QauDEXwscY4owwBoc5hdvNDi7eabm98h08104N2qOuA+SdnXeErfUSAn4qx9t9gIcRYC7wTNFmSgXNtd1w+k258xw60HtRsjVYfJaePwE2bI3ON3k7gehsenFVTr5u7Xsy2FnL0wn7on9Xhklee8ZXMqDqGSnuy2/BoHhB8gFramkqKVw7+GRjR9K12f1Nu3lqq4jxJ7HbzT1uMiPUKabP9rtRDZr3d4zQh/iFvNZLKbfPmX5MuhbFbdCU4fjwsLEKWYPjgI1UUpsYwquzfGaaQ/TiO6L9QPCfVq75djKqMb9HNHVR8gQyT3X3D7wsMqFJ42fqavHyvi2LEpcRB4rOZMqih2tdE/u52Phf9V4LTrwvqPJSeg2rHNciramUyqhLrFk6DkJUdh2iaVlDHW9Pef2V6vk90UOpoy8Rns09VAMfqtf5/NFI8SxQOBzUFx6rvdWVruVyILtPVZHqf5+iy+w/CO/xhryLtp2PmP3rbjPi+/4VH9pJ7uty/VWn/wBHLCrQVVQR7cjIQejG77vjIP6V6EFhEC41UHa9ihM7mA5Qwk/ieNfiPcrfVHbdx79bVNPEOHut+yr1D+Fe5dQvifsVVStIa6447w/X8l1Sizj5rcSxXHQhaysis70/L+BXJlT3OphsVNKKffYHcx8eKhbQpDs/PkWnhmPX+fFcYRs5Y1zgYu3cus2hw8uOircsE8GRh9PdSDCcEMkl7ZZfDL9F3Ybg9gPrH4Ka4NhoYBl/P4Fjtv7Il4eFlmXhmHiNgFhdbAMRjVi4riPcsyG9I47rGDVzjp6DUngAVOEEo88yHVvCNdjDhLMyG9mR2nmPANbm1p8yL+QXzZD51stUQR8pk32X17lg3IvQgF/4+q1FZTmR/wAhYd6SW0tbKMtyI/7scnPA3QODblTWOMNAaAAAAABoAMgArqK8Zm92dskvlWyOSIi1FQXVVUjJWFkjWvY4WLXAFpHUFdqICpdr+wqOS8lC/una908kxn7rtW+RuPJU/jmzlRSSd3UROidwuPC63Frhk70K9dLGxHDIqiMxzRskYdWvAI+PHqgPH0chaciQVI8E2zqKdwLHkepVmbU9g8b7vopNw691KSWeTZBdzfI7yq6u2RnpJ2tqY3xi/EXa4A/RePC4eRv0Vc0muqJwznoWdQ9pDJ4gyvp2yRni5mXv0v1yXZJsXTVA3sOqjE459zKS5nkD7Tf/AHKPMqA6MNFtLLMoNm2lu8x7ondNPVq86tuWe33Nl0Y14wzCxEVlCbVMTmN0Egu+I8rPbkPI2K76XaTeHtLMj2/mpHd1OWyxnw+LNpBytY6fkuNTguG13igcaOU52b4oSerOHm2yt5cfMirnbXQ4SY3ca3WixPFgRmvmOYZV0bfnWB8XCaI78ZHUjNvqotUYhvK2EEyiRgYrLvOJXovsVoe6waDnIZJD+J5A+DQvNVU+5Xqjs1ZbCKMf+g39VpRAkyqLtJojFXd7bwvDXHlYgMf6gtB/GFbqju22zhq6fwAGWO7mA6OBFnRk8N4aHgQ0qFsOeOC2qfJLJQNXQbjyw6asPNpzWqxSns31yU9wnZ91QTGR4GEgPdkWOB/w3jUOuCFqdpdk5Y3gOabDpkVihqUnyvc1zoz1RCYIieR+Ck2CYaLbwzOluXQrqp8EN9FKcHwV2RAz0PXzU5XpEI0s7KHC72yUow/DAwAkZ8Auyhw8/Vseuf5KSYdhJ1csVmoz0Rf4agsyOOFYdnc+v7KQQxrokkjhbd7msb9ogLCqMXe9pdHaGIC5nlFsvsMNifN1h5rtUEnme/kZZtz22M6vxNsVmgF8jvZjb7R6nk3mTko1iGISRyiKLdmxCUf8qnj4uPJo97j6BYlNiklS50WGg2cbTV8ouNcxHe2+7kBYDopTs/s3FSMIZdz3nekled6SR3NzvXIDIL0owc2pS+iKnJJYifdnsCbSxFu8ZJHuL5ZXe1JIdXHkOAHABbREWkqCIiAIiIAiIgCr/tqw5z8PbI0E9zK17vuuBYT6FzferAXXU0zZGOY8BzXgtc06FpFiD6IDzPhlQON/et+NomsbbP3lbXH+xqpilLqJzJYzmGPduSNz9nePhcOuR/M6en7IcTqHgSiKnYdXF4cQPusuSelwOqp8JZyTc21hkL2jxDfkaQ64DgSL6WN9VyhxgdWnporwpexKhZTCImTveM7XbryT9jNm59kg+d81B9ouwypju6nLJ2/ZtFL6sce7d6FvkFPBFGlwzbOWPIP3m8Re4I6j/wDV14hR0tX4mgQSn6vsOPVunusoxiGDzQP3JGOY76r2mN/9L9fQlYjahzDqQeR/YrnIt0dZ2YphMkLrPFxwcM2n14eq9G9i+JCXCIRfOIviPod4fBwVBU2Nm267Q5WObfjopb2f7c/9WyOswvglLS9gPiaRfxxk5HI5tOuWYspI4eiUWFg+MRVULZoHh8bxcEfEEcCOIKzVI4RnaLZEyOM9K8QVBFnEt3opR9WVo48nDMddFEqnaJ9Me7roX05+vud9SuPNrvo8Mrg9Faa+PYCLEAg6g6LNdpa7erXXzLq75Q6LYrukkppbOY2mkvn83MG3/C8Ze9bangDfZpZPR8Vv9azK7s7w+Vxc6ljDjxZvRn3xlqwf+6ukBydUt6Cd9visT4c+0v8APzL3q2+33Mz5XI0ZQMZ1lma3/SHFa/ENqGRf41ZBF9mEd4/+p1/9KyYuzCiBu9ssn35pD8GuHxW3w7ZWkpzeGniY76wYN7+o5qyGgS3ZU7s9iI02MSTOBoaOWVx/8TV3awdW72o+4Fs4NhXzuEmIzmpIzELRuU7T93V/rbyUwRbYUwhsiqU3Lc4RRBrQ1oDWgWAAAAA4ADQLmiK0gEREAREQBERAEREAREQBERAEREBi4jhcU7CyaJkrD9F7Q4e4qBY52G0c1zA+SnP1f8WP+iTMejgrHRAecsb7Da+G5ibHO0f5bt139Els+gJURqsDq6Y2lp52dHRvHuNreq9dogKk7B8OqGCokcHMp5N3da4Eb0rSbuaDwDcieOXJW2iIAiIgCIiAIiIAiIgCIiAIiIAiIgCIiAIiIAiIgCIiAIiIAiIgCIiAIiIAiIgCIiAIiIAiIgCIiAIiIAiIgP/Z"/>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8198" name="Picture 6" descr="http://mostlyaboutchocolate.com/wp-content/uploads/2012/11/lindt-christmas.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009900" cy="2438400"/>
          </a:xfrm>
          <a:prstGeom prst="rect">
            <a:avLst/>
          </a:prstGeom>
          <a:noFill/>
        </p:spPr>
      </p:pic>
    </p:spTree>
    <p:extLst>
      <p:ext uri="{BB962C8B-B14F-4D97-AF65-F5344CB8AC3E}">
        <p14:creationId xmlns:p14="http://schemas.microsoft.com/office/powerpoint/2010/main" val="58786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par>
                                <p:cTn id="23" presetID="1" presetClass="emph" presetSubtype="2" fill="hold" nodeType="withEffect">
                                  <p:stCondLst>
                                    <p:cond delay="0"/>
                                  </p:stCondLst>
                                  <p:childTnLst>
                                    <p:animClr clrSpc="rgb" dir="cw">
                                      <p:cBhvr>
                                        <p:cTn id="24" dur="2000" fill="hold"/>
                                        <p:tgtEl>
                                          <p:spTgt spid="8"/>
                                        </p:tgtEl>
                                        <p:attrNameLst>
                                          <p:attrName>fillcolor</p:attrName>
                                        </p:attrNameLst>
                                      </p:cBhvr>
                                      <p:to>
                                        <a:srgbClr val="FFFF00"/>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1043608" y="-99392"/>
            <a:ext cx="6048671" cy="1569660"/>
          </a:xfrm>
          <a:prstGeom prst="rect">
            <a:avLst/>
          </a:prstGeom>
          <a:solidFill>
            <a:schemeClr val="bg1"/>
          </a:solidFill>
        </p:spPr>
        <p:txBody>
          <a:bodyPr wrap="square" rtlCol="0">
            <a:spAutoFit/>
          </a:bodyPr>
          <a:lstStyle/>
          <a:p>
            <a:pPr algn="ctr"/>
            <a:r>
              <a:rPr lang="en-GB" sz="3200">
                <a:solidFill>
                  <a:prstClr val="black"/>
                </a:solidFill>
              </a:rPr>
              <a:t>Krampus is a folklore figure who scares children into being nice (instead of naughty). </a:t>
            </a:r>
          </a:p>
        </p:txBody>
      </p:sp>
      <p:sp>
        <p:nvSpPr>
          <p:cNvPr id="8194" name="AutoShape 2" descr="data:image/jpeg;base64,/9j/4AAQSkZJRgABAQAAAQABAAD/2wCEAAkGBhQSEBUUExQUFRUVFRYUGBcXFxcXFhoVFhYcGBgYGBgYHCYfHBojHBUXIC8gIycpLC0sFx4xNTAqNSYsLCkBCQoKDgwOGg8PGjQkHiQsLCwwLCksLCkqKiwpLCwsKSwqLCwsLSwsLCksLCwsLCwsKSwsLCwsLCwqLCwpKS0pLP/AABEIAOEA4QMBIgACEQEDEQH/xAAcAAEAAgIDAQAAAAAAAAAAAAAABgcEBQIDCAH/xABIEAABAwIDBQUDCwIDBAsAAAABAAIDBBEFITEGEkFRYQcTInGBMpGhFCNCUmJygrHB0fCS4TNTsiRDc4MIFRYXRFRjorPS8f/EABsBAQADAQEBAQAAAAAAAAAAAAACAwQBBQYH/8QAMxEAAgIBAgQEBAQGAwAAAAAAAAECAxEEMQUSIUETUWFxIjKBoRSRsdEjgsHh8PEGQlL/2gAMAwEAAhEDEQA/ALwREQBERAEREAREQBERAEREAREQBERAEREAJWFh+NQTi8MrJPuuBPqNQo12ibXtp4HQxuBnkaW2BzY06udyNjl7+CpoG3ooOWCqVnK8HpdYVdjUEIvLLGz7zgD7tV56dWvP03/1O/dcqKjdK/dblxc62TR+rjwHqctec5HxvQvTBtrYquZ8cAc9sbQXSW3WBxPhaL5kkXOnDqFvFHdg8KbBRtDRbfLnnmc7XJ4k2vfqpEprYtj1WWERF0kEREAREQBERAEREAREQBERAEREAREQBERAFFe0SrqYaYTU0hZ3bvnAGsddjsr+Jp0NtOB6KVLHxCjbNE+N3syMcw+ThZcZxrKKSHaLX/8AmD/RF/8ARY9TtvWyCzqmSx+rZn+gBaSSMtJadQSD5g2/NFTlmPmfmfXOJNzmTxOq+IuUMRe7dbrxPBo5n9BxXDhyp6Z0jt1vqdQ0czzPIfoFKaGnbG0NaMtTzJOpJ4krDo6cRt3W+ZPEniSeazI3LjOMt3A2gU0Nv8tvxCzlptkavvKSPm27D+HT4WW5WhbG6OwREXToREQBERAEREAREQBERAERYtJikUrntY8OLDZ1v5n6IDKREQBF8e8AXJAA1JyCA3zCA+oiIAodtV2jw0pkiYHPnblbdLWtJGRJOozByvdTFVL2wYaG1MUoH+IwtP3ozkf6XAfhUZPCITbSyiAudc3OpN/Mr4ETMmw1+AHM/wAzVJkPrWlx3W68+AHM/txW3pYAxth6niTzK6KeINFh6niTzXXU4gWmzbZaqudigss26LQ3a63wqVl7+i9zbMcp/sjsc0sbNON4us5rDoBwLud9baaKtMMxFjpGNf4AXNBJ9kAkXueGS9AROBaC2xbYWtpbha3BTplGfVFl3D79JPl1EMfo/Z7M+sYALAAAaAZBfURaSAREQBERAEREAREQBERARSo7RIY5XRSRSslb7TDubwB0Is7Nv2hcLEn7S2/QhJ6ucAPgCurtY2UbUUwqGj52n8Vxk7u73cLjPw+0Pxc1U1Ni8rMnfOt56SD9HfAquTaKJykn0ZP8T2tnnBBdutP0WZA+Z1PvWBQYi+F4fG7dcPcRyI4jotPSYiyQeA35g5OHm05/osjfVeWZm3nqTyDtJ8PjhuebXWHuIyWLW9okrso2Mj6m7z+g+Chu+m+u8zJeLLzNpNiMtQ9okkc+7gLE5Zm2Q0VvtbYWHDJUhSVO5Ix/1Xtd7iCrthlD2hzSC1wuCNCDopwLqXuc0RFYaDFxLEo4IzJK4Na3jzPAAcSeSqbbbaU4g1hbC9kcTnHfJuTvC2Y0GnMrd9p+KDv4oXHwhneW+2SRc+QHxKiEe0D207ovDuOdmvN1GolzuKeEj63hvCKrKFZZHmcuzbSS+m7I+WHQZ/zUrKgiDRl5k8SV2YuIo42ujfdxBuFt6nZGpjgE7mDuiwSbwc3JrhcXFwePJSrlJpqXY8bjXDa9PZF6bPLLtu0198PsaSefdb14LXrnLJvG64LBdZzy9D7/AIHwtcP06Uvnl1l+30/XIUn2N26lonhri58BPijvpf6TL6HpofiowirhNweYnrajT16it12rKZ6Uw7EY54myxODmOFwR+R5EcQslUp2ZbY/J6tlK93gqHWDfqykeFw6GwafTkrrXu02eJBSPyfiei/BaiVSeV29vX1CIiuPOCIiAIiIAiIgCIiA4yRhzS0i4III6HIrzli+H9xUSxf5cjmegOR91l6PVK7cbP1Dq+okbTzGMvBDgxzmnwNubgaXuoTKrV0Ie6AGx0I0IuCPIhZcOISNyd84OeQf+zvgV0hq7AFWZzZ09Y1/snTUHIjzBzC7brUOhBtzGhGRHkRmu2Ope3XxjpYP/AGd8PVCLibHeWZRYpK2zGSyNaSBZr3AZnkCtVFUh2h8+BHmDmFz7y2fLNcI7F343jUdJD3klzazWgZuc7gB7tVX8+2uISMdMxrI4mm1g0O95dck+Vl1dpOPfO0mfgfB3o5bz8vfa3vUYbicgiLbu3CbkWNvMrJqLpc7ispLyP0PhXD6np42yUZSl/wCuuFnZLz9TA212tkqnQyPYBKwGMlvsuF7jw8Dm7TnwWgj2pfulu609bfpx14LdY1XQvYzuQ4OaQd4A+0DcWPNSranEsMdG0spIZKh4a6Qt32RNkLRvewW75vyy6rkXHDc3/c06iqzxY16SDx5do+72x/pEP2Xw01s5DhaMDemlyDIohqSeZF7cypLtttoaoiGG7aaOwaOL93IOd05D1100D8ZlMPcghsW9vGNjGMaTzIYBf1WGs9l2Vyx2PY0XC3XZ42oacltjZevXv+gRFjVNe1mpufqjMrOk28I9myyFceabwjJWPA6SomEFMx0srsvCL268rDiTkFqqqtfJl7LeQ1Pmf0CvzsXpIBhrHxRtbIXPZK4Zuc5rsrk523S3LTNbqNMm/iPleLcbnXDFC6bZf9F2/X23PvZ32XsobTzlstURbe+jGCMwzLN3N/oLZ3nqIvVSSWEfAWWSsk5SeWERF0gEREAREQBERAEREAREQEK7RdkWTQuqI2gTRjedYe2we1fmQMwdcrKpWhejnNBFjmDkR0VAY3h3cVMsX1HuA+7e7fgQq5IotXcwwFyc6wJW0wPZmeqPzTLtGRcfCwHz4noLr7tXspPRsBlDS1zrBzTdt8zum9iDkT6KqbcYORfoNN+I1NdT2lJJ+2ev2NA6qadWm40INiPI6rlHX2NjcjnkHfDI/BYiLy/xVnmfpkv+L8Ol/wBGv5n/AFZu8dxiKqoYYXNkE0Dnd28W3e7cc2uF7+XkOajkUcoBBmcQdRb8iSbLIRRlfORuo4PpaYqEU8Lzb/c6IoN0635DgP79V3rorHEN3h9HP04r5BWNcLgqD5pLmNdbqpl4K6d/cyFiSVYaLk/qT5BZTDvODQRc89AOJNuAGZ8lJMO7OZpqYT09VRzRjIm8kdiNQS5vhOY9oDVW1UymspGHX8To08lCc8N+mfzwQd80r8mtLRz4/wBkhwg8TbnxPqVm1lV3MhZKACDa7HNlYfJ7CQfzXAYpH9cetx+ak/Ej0UcFVS0d38SdvN7tL7dMHKOgYOF/PNW/2KyWp54xYAStfbq9lj/oHxVOnFY/rX8gT+it3sQG9BUSgHddIxgJBFyxpJtfX2wrNKp+Jl5MHHp6X8E41uOcrGMZ3LMREXrn54EREAREQBERAEREAREQBERAFC9oNg/lWINlJtCWN7yx8Rc0kbo5Xbu59FNEXGsnGk9zqpKRkTAyNoa1osAMgAoN2yH/AGOL/jj/AON632M7eUdMS2SYF4+gwF7r8jbIHzIVdbedoMVbTiKOGZu7KHhxDbWDXNzAJP0lRqMOto9ThUlXrK5y6JPcg6LHnrmM9p1vesR+ON+gC7qch+/wXjKqb2R+oT1+mhvYvo8v8kbNYdRiAGTfEfgsaLvJsybN6afuVnQUjWaDPmuuMYfN1ZCN1uoWalyx83v9F+5jMo3PzkJty/mi7sG2Pkq6yOCI2LySXcGsHtOcOg95IHFZDnAC50ClOyMz6alfO3wzVd2Ru+lHTRnxPHIvfkPu34BX0Sbll7I8bjUadPp+nWbfR56+5ucUZQ4ZBJR00ZqKiRu7LISC4C4JDnWsNPYbYc81XNXS9yBu3Mco32i53CR4bluhcMvQqTz0m63IHP3k9StMY3OYafcc5wd3sW6C7wuykbkMrZH0ar43qbeD4myqUUnLr1I5VC/tZ/zksQM6LcVmGuYbPY5p5PBB9xXCmwwk6fBXweUZ55i+hg07nxva9trtNxvNDxfq1wLT6hXh2cdq8dRuU1SGQzZNY5o3YpOQA0Y/7Oh4clW8OB3GYWuxXBtwE6WVqlgplNy3Z6lRV72S7emsiNNO69TC32jrJFoHfeGQd6HjlYSuIBERAEREAREQBERAEREAREQHGWUNaXOIAAuScgANSSoDjWPTVjzHAXRw6Fwye8c+YbyA148lkbWYv38vyaM+BhHekfSdwZ5A2v18lsMFwwNANl5Wt1bh8ENzdRTFR8Sf0RpKDYCPIuA92a2//YyG1twe5SOKNdwastdE59Wzk9Q+xX+K9nMb2mzQfT8lV20nZ8YXXaLcuS9HujWoxrCGyMNxf+aq6PiUv0OK1T6SPNtPVOa7deLZACwAGQsNOgC2BdxW+2u2YDSSBoVF9naEVNbDTVEpijkeGbwF8/og3OpNgDpnorJ0eK+aJ9Pwzjy01Pg3dcfK/TyfsbjZHZmTFKkRtu2nYQ6aT7N/Zb9o2y9/BSh1QySZ7hZsYPdRNGjYozuxtHSwv6kqzocKioKF7KdgY2OJ7hzLgwnecdS421VA4fj9t0Nt7Iv68FbbTyVcsTx7dfLWajxJ7diY1NtOAUg7PMKd3z5iLNDCwHm4uBNuYAHxHpHsGYJXAyHLLIHXzKsmjr42ta1tmgAAAfsF5CfI8MnqW5RxFbmyrsMinZuTMbI08HC/qOR6hQ7Euy6MHepzb7Dzcfhd+h96mDKwWGYXL5Y3mF6MdTDlweO4SK7OBFh3XNsQNCFoMcoBunJWbjGIRltjYngeI8lXGOVWZF+avhLmKWnFlfx4hJQ1UdRCbPidcDg5p9ph6EXHqvS+zuPx1tNHURG7JBe3FrvpNPUHJeaMci3ibLr2c2xqKEPbFJI1jzcta61njiL3GflwC0xlhEsZ6Hq1FVWzXatBK1jflb2yWAIqY2lpdbOzmbts/teim0G1IaB37d1v+aw78VuZPtNHUi3VRWog3yvo/XoSdcsZXX2N+i4seHAEEEEXBGYIOhB5LktBWEREAREQBERAFo9rMe+TQ2b/AIsl2RjkeLz0b+dhxW2rKtsUbpHndawFxPQKu45n1dQZ3i18o2/VYNB553PU+Szai5VQz3NFFPiS9DK2fwq1r5nUk5kk5m59dVMaeKwWHh1Juiy2kbV4VMXbPnZo1FmfhWyObQua+NC+r3aocsTCz4V1yBcyumpl3Wkqi55Oogm1UAO96qmdp6LcN2mxvcEZEEZg+YKtzaSszP8AP5/dVBtRVXLgp0rBxs9H7I4r8uw2CZ+ZmhG/9626/wCIK8v17XU9Q5jsiwlh+8xxafyXoDsNcTgsNzpJMB5d65Vx22bL91XGQCzKgd408BI2zZAfPI/i6LXJZQi8M02HbR2AzUwwjaTfHtEFU4JHMNjktvheLFp1WKzTRZrhqGi548Zd9cZdP7rtkxc29v8AnvUGirTYFcX4meagtNFHJXNkora4n6Y9391G8SLzoQffdYpxAlc4pLrTGCiZZPJqJm3WmrqS2Y04qSVkG66/A/msOanuu7MEWMZB6Hj+/VTLY3bKakIZvF8RObHHTq3kVppaLNdlNSZ6FcmozjhonGTi8pl5YTjYgaJoiXUzhvPjH0M83xjgRnvM0Ooz1nkcgc0OaQQQCCNCDmCFTmwczgx8Z4Dfb5jX3hWBsbUkd7Tn2Yy18X/BlBs3ya5rx0G6FRpbWpOqX0Lr4JxVi+pJURF6BkCIiAISumrrGRML5HNY0aucQAPUqu9pNtflV4YLth0e83a545AahnxPlrCc1BZZOEHN4R37Q418tlEcZ/2eN1yR/vHg6/dHDnryW5weg3QDZaPBIgAMsuSmFMBYWXzepud0z1ZR8GvlRlQsWQAuDF2tXpaetJJHlyeT6vhX1fCVvk8IgcStRjtVZtltXusFDtpKzXNYm+aRLsQraKs1PNVTj1TvPPmp5tHWa9M1X1LROqaqKFvtSyMjHm9wF/j8FrqRE9M9k+Gdxg9K0ixdH3p/5ri8fBwXDtW2f+VYdIQLyQfPM52aPGPVt/UBSylpmxxtYwWaxrWNHJrRYD3BaXbPaBtLT5guMjgwNBAJB9rM6ZZeoV0pcqywk5PCPLOIQ7wB5cVgQghy3FcWuc/cFmFzw0XvYAndF+PK61oKbjYl2D4h3jM9W5H9Cu6dqj2B1W7KBwd4T+nxUnkbcKJ0xGFZkLliFqyISuDBmyQ77SPd5jRYMTL5LaUoT5F84eufvUZEdjEiwwuOi3FPs/0W+wLAic7KXUWADUhZLLMFkTR7LYLuuJt9ErZ4DlV0zvr0s7PPcljIP5rb17WwU8juTD6ngPetfg9PathYczBReLo+aRtvU909UUJu9M0Tl/Cx6ksREXsmMpXtJ7QauDEXwscY4owwBoc5hdvNDi7eabm98h08104N2qOuA+SdnXeErfUSAn4qx9t9gIcRYC7wTNFmSgXNtd1w+k258xw60HtRsjVYfJaePwE2bI3ON3k7gehsenFVTr5u7Xsy2FnL0wn7on9Xhklee8ZXMqDqGSnuy2/BoHhB8gFramkqKVw7+GRjR9K12f1Nu3lqq4jxJ7HbzT1uMiPUKabP9rtRDZr3d4zQh/iFvNZLKbfPmX5MuhbFbdCU4fjwsLEKWYPjgI1UUpsYwquzfGaaQ/TiO6L9QPCfVq75djKqMb9HNHVR8gQyT3X3D7wsMqFJ42fqavHyvi2LEpcRB4rOZMqih2tdE/u52Phf9V4LTrwvqPJSeg2rHNciramUyqhLrFk6DkJUdh2iaVlDHW9Pef2V6vk90UOpoy8Rns09VAMfqtf5/NFI8SxQOBzUFx6rvdWVruVyILtPVZHqf5+iy+w/CO/xhryLtp2PmP3rbjPi+/4VH9pJ7uty/VWn/wBHLCrQVVQR7cjIQejG77vjIP6V6EFhEC41UHa9ihM7mA5Qwk/ieNfiPcrfVHbdx79bVNPEOHut+yr1D+Fe5dQvifsVVStIa6447w/X8l1Sizj5rcSxXHQhaysis70/L+BXJlT3OphsVNKKffYHcx8eKhbQpDs/PkWnhmPX+fFcYRs5Y1zgYu3cus2hw8uOircsE8GRh9PdSDCcEMkl7ZZfDL9F3Ybg9gPrH4Ka4NhoYBl/P4Fjtv7Il4eFlmXhmHiNgFhdbAMRjVi4riPcsyG9I47rGDVzjp6DUngAVOEEo88yHVvCNdjDhLMyG9mR2nmPANbm1p8yL+QXzZD51stUQR8pk32X17lg3IvQgF/4+q1FZTmR/wAhYd6SW0tbKMtyI/7scnPA3QODblTWOMNAaAAAAABoAMgArqK8Zm92dskvlWyOSIi1FQXVVUjJWFkjWvY4WLXAFpHUFdqICpdr+wqOS8lC/una908kxn7rtW+RuPJU/jmzlRSSd3UROidwuPC63Frhk70K9dLGxHDIqiMxzRskYdWvAI+PHqgPH0chaciQVI8E2zqKdwLHkepVmbU9g8b7vopNw691KSWeTZBdzfI7yq6u2RnpJ2tqY3xi/EXa4A/RePC4eRv0Vc0muqJwznoWdQ9pDJ4gyvp2yRni5mXv0v1yXZJsXTVA3sOqjE459zKS5nkD7Tf/AHKPMqA6MNFtLLMoNm2lu8x7ondNPVq86tuWe33Nl0Y14wzCxEVlCbVMTmN0Egu+I8rPbkPI2K76XaTeHtLMj2/mpHd1OWyxnw+LNpBytY6fkuNTguG13igcaOU52b4oSerOHm2yt5cfMirnbXQ4SY3ca3WixPFgRmvmOYZV0bfnWB8XCaI78ZHUjNvqotUYhvK2EEyiRgYrLvOJXovsVoe6waDnIZJD+J5A+DQvNVU+5Xqjs1ZbCKMf+g39VpRAkyqLtJojFXd7bwvDXHlYgMf6gtB/GFbqju22zhq6fwAGWO7mA6OBFnRk8N4aHgQ0qFsOeOC2qfJLJQNXQbjyw6asPNpzWqxSns31yU9wnZ91QTGR4GEgPdkWOB/w3jUOuCFqdpdk5Y3gOabDpkVihqUnyvc1zoz1RCYIieR+Ck2CYaLbwzOluXQrqp8EN9FKcHwV2RAz0PXzU5XpEI0s7KHC72yUow/DAwAkZ8Auyhw8/Vseuf5KSYdhJ1csVmoz0Rf4agsyOOFYdnc+v7KQQxrokkjhbd7msb9ogLCqMXe9pdHaGIC5nlFsvsMNifN1h5rtUEnme/kZZtz22M6vxNsVmgF8jvZjb7R6nk3mTko1iGISRyiKLdmxCUf8qnj4uPJo97j6BYlNiklS50WGg2cbTV8ouNcxHe2+7kBYDopTs/s3FSMIZdz3nekled6SR3NzvXIDIL0owc2pS+iKnJJYifdnsCbSxFu8ZJHuL5ZXe1JIdXHkOAHABbREWkqCIiAIiIAiIgCr/tqw5z8PbI0E9zK17vuuBYT6FzferAXXU0zZGOY8BzXgtc06FpFiD6IDzPhlQON/et+NomsbbP3lbXH+xqpilLqJzJYzmGPduSNz9nePhcOuR/M6en7IcTqHgSiKnYdXF4cQPusuSelwOqp8JZyTc21hkL2jxDfkaQ64DgSL6WN9VyhxgdWnporwpexKhZTCImTveM7XbryT9jNm59kg+d81B9ouwypju6nLJ2/ZtFL6sce7d6FvkFPBFGlwzbOWPIP3m8Re4I6j/wDV14hR0tX4mgQSn6vsOPVunusoxiGDzQP3JGOY76r2mN/9L9fQlYjahzDqQeR/YrnIt0dZ2YphMkLrPFxwcM2n14eq9G9i+JCXCIRfOIviPod4fBwVBU2Nm267Q5WObfjopb2f7c/9WyOswvglLS9gPiaRfxxk5HI5tOuWYspI4eiUWFg+MRVULZoHh8bxcEfEEcCOIKzVI4RnaLZEyOM9K8QVBFnEt3opR9WVo48nDMddFEqnaJ9Me7roX05+vud9SuPNrvo8Mrg9Faa+PYCLEAg6g6LNdpa7erXXzLq75Q6LYrukkppbOY2mkvn83MG3/C8Ze9bangDfZpZPR8Vv9azK7s7w+Vxc6ljDjxZvRn3xlqwf+6ukBydUt6Cd9visT4c+0v8APzL3q2+33Mz5XI0ZQMZ1lma3/SHFa/ENqGRf41ZBF9mEd4/+p1/9KyYuzCiBu9ssn35pD8GuHxW3w7ZWkpzeGniY76wYN7+o5qyGgS3ZU7s9iI02MSTOBoaOWVx/8TV3awdW72o+4Fs4NhXzuEmIzmpIzELRuU7T93V/rbyUwRbYUwhsiqU3Lc4RRBrQ1oDWgWAAAAA4ADQLmiK0gEREAREQBERAEREAREQBERAEREBi4jhcU7CyaJkrD9F7Q4e4qBY52G0c1zA+SnP1f8WP+iTMejgrHRAecsb7Da+G5ibHO0f5bt139Els+gJURqsDq6Y2lp52dHRvHuNreq9dogKk7B8OqGCokcHMp5N3da4Eb0rSbuaDwDcieOXJW2iIAiIgCIiAIiIAiIgCIiAIiIAiIgCIiAIiIAiIgCIiAIiIAiIgCIiAIiIAiIgCIiAIiIAiIgCIiAIiIAiIgP/Z"/>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571" y="1470268"/>
            <a:ext cx="4248743" cy="5410955"/>
          </a:xfrm>
          <a:prstGeom prst="rect">
            <a:avLst/>
          </a:prstGeom>
        </p:spPr>
      </p:pic>
    </p:spTree>
    <p:extLst>
      <p:ext uri="{BB962C8B-B14F-4D97-AF65-F5344CB8AC3E}">
        <p14:creationId xmlns:p14="http://schemas.microsoft.com/office/powerpoint/2010/main" val="353118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620688"/>
            <a:ext cx="4826449" cy="830997"/>
          </a:xfrm>
          <a:prstGeom prst="rect">
            <a:avLst/>
          </a:prstGeom>
          <a:solidFill>
            <a:schemeClr val="bg1"/>
          </a:solidFill>
        </p:spPr>
        <p:txBody>
          <a:bodyPr wrap="none" rtlCol="0">
            <a:spAutoFit/>
          </a:bodyPr>
          <a:lstStyle/>
          <a:p>
            <a:r>
              <a:rPr lang="en-GB" sz="4800"/>
              <a:t>2. What is </a:t>
            </a:r>
            <a:r>
              <a:rPr lang="en-GB" sz="4800" err="1"/>
              <a:t>Stollen</a:t>
            </a:r>
            <a:r>
              <a:rPr lang="en-GB" sz="4800"/>
              <a:t>?</a:t>
            </a:r>
          </a:p>
        </p:txBody>
      </p:sp>
      <p:sp>
        <p:nvSpPr>
          <p:cNvPr id="7" name="TextBox 6"/>
          <p:cNvSpPr txBox="1"/>
          <p:nvPr/>
        </p:nvSpPr>
        <p:spPr>
          <a:xfrm>
            <a:off x="539552" y="2132856"/>
            <a:ext cx="4978863" cy="646331"/>
          </a:xfrm>
          <a:prstGeom prst="rect">
            <a:avLst/>
          </a:prstGeom>
          <a:solidFill>
            <a:schemeClr val="bg1"/>
          </a:solidFill>
        </p:spPr>
        <p:txBody>
          <a:bodyPr wrap="none" rtlCol="0">
            <a:spAutoFit/>
          </a:bodyPr>
          <a:lstStyle/>
          <a:p>
            <a:r>
              <a:rPr lang="en-GB" sz="3600"/>
              <a:t>a. A Christmas decoration</a:t>
            </a:r>
          </a:p>
        </p:txBody>
      </p:sp>
      <p:sp>
        <p:nvSpPr>
          <p:cNvPr id="8" name="TextBox 7"/>
          <p:cNvSpPr txBox="1"/>
          <p:nvPr/>
        </p:nvSpPr>
        <p:spPr>
          <a:xfrm>
            <a:off x="539552" y="3753036"/>
            <a:ext cx="3242106" cy="646331"/>
          </a:xfrm>
          <a:prstGeom prst="rect">
            <a:avLst/>
          </a:prstGeom>
          <a:solidFill>
            <a:schemeClr val="bg1"/>
          </a:solidFill>
        </p:spPr>
        <p:txBody>
          <a:bodyPr wrap="none" rtlCol="0">
            <a:spAutoFit/>
          </a:bodyPr>
          <a:lstStyle/>
          <a:p>
            <a:r>
              <a:rPr lang="en-GB" sz="3600"/>
              <a:t>b. A special cake</a:t>
            </a:r>
          </a:p>
        </p:txBody>
      </p:sp>
      <p:sp>
        <p:nvSpPr>
          <p:cNvPr id="9" name="TextBox 8"/>
          <p:cNvSpPr txBox="1"/>
          <p:nvPr/>
        </p:nvSpPr>
        <p:spPr>
          <a:xfrm>
            <a:off x="539552" y="5373216"/>
            <a:ext cx="3893630" cy="646331"/>
          </a:xfrm>
          <a:prstGeom prst="rect">
            <a:avLst/>
          </a:prstGeom>
          <a:solidFill>
            <a:schemeClr val="bg1"/>
          </a:solidFill>
        </p:spPr>
        <p:txBody>
          <a:bodyPr wrap="none" rtlCol="0">
            <a:spAutoFit/>
          </a:bodyPr>
          <a:lstStyle/>
          <a:p>
            <a:r>
              <a:rPr lang="en-GB" sz="3600"/>
              <a:t>c. A Christmas drink</a:t>
            </a:r>
          </a:p>
        </p:txBody>
      </p:sp>
      <p:pic>
        <p:nvPicPr>
          <p:cNvPr id="1026" name="Picture 2" descr="Stollen-Dresdner Christstollen.jpg">
            <a:hlinkClick r:id="rId3"/>
          </p:cNvPr>
          <p:cNvPicPr>
            <a:picLocks noChangeAspect="1" noChangeArrowheads="1"/>
          </p:cNvPicPr>
          <p:nvPr/>
        </p:nvPicPr>
        <p:blipFill>
          <a:blip r:embed="rId4" cstate="print"/>
          <a:srcRect/>
          <a:stretch>
            <a:fillRect/>
          </a:stretch>
        </p:blipFill>
        <p:spPr bwMode="auto">
          <a:xfrm>
            <a:off x="5724128" y="2708920"/>
            <a:ext cx="3024336" cy="2274302"/>
          </a:xfrm>
          <a:prstGeom prst="rect">
            <a:avLst/>
          </a:prstGeom>
          <a:noFill/>
        </p:spPr>
      </p:pic>
      <p:pic>
        <p:nvPicPr>
          <p:cNvPr id="20482" name="Picture 2" descr="http://www.its.caltech.edu/~ph76a/wallpaper/a1280by1024.jpg"/>
          <p:cNvPicPr>
            <a:picLocks noChangeAspect="1" noChangeArrowheads="1"/>
          </p:cNvPicPr>
          <p:nvPr/>
        </p:nvPicPr>
        <p:blipFill>
          <a:blip r:embed="rId5" cstate="print"/>
          <a:srcRect l="20294"/>
          <a:stretch>
            <a:fillRect/>
          </a:stretch>
        </p:blipFill>
        <p:spPr bwMode="auto">
          <a:xfrm>
            <a:off x="7164288" y="0"/>
            <a:ext cx="1979712" cy="1986212"/>
          </a:xfrm>
          <a:prstGeom prst="rect">
            <a:avLst/>
          </a:prstGeom>
          <a:noFill/>
        </p:spPr>
      </p:pic>
      <p:pic>
        <p:nvPicPr>
          <p:cNvPr id="20484" name="Picture 4" descr="http://www.metoffice.gov.uk/media/image/0/1/why-does-it-snow.jpg"/>
          <p:cNvPicPr>
            <a:picLocks noChangeAspect="1" noChangeArrowheads="1"/>
          </p:cNvPicPr>
          <p:nvPr/>
        </p:nvPicPr>
        <p:blipFill>
          <a:blip r:embed="rId6" cstate="print"/>
          <a:srcRect l="34831"/>
          <a:stretch>
            <a:fillRect/>
          </a:stretch>
        </p:blipFill>
        <p:spPr bwMode="auto">
          <a:xfrm>
            <a:off x="0" y="0"/>
            <a:ext cx="1683162" cy="18448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to="" calcmode="lin" valueType="num">
                                      <p:cBhvr>
                                        <p:cTn id="22" dur="1" fill="hold"/>
                                        <p:tgtEl>
                                          <p:spTgt spid="1026"/>
                                        </p:tgtEl>
                                        <p:attrNameLst>
                                          <p:attrName/>
                                        </p:attrNameLst>
                                      </p:cBhvr>
                                    </p:anim>
                                  </p:childTnLst>
                                </p:cTn>
                              </p:par>
                              <p:par>
                                <p:cTn id="23" presetID="1" presetClass="emph" presetSubtype="2" fill="hold" nodeType="withEffect">
                                  <p:stCondLst>
                                    <p:cond delay="0"/>
                                  </p:stCondLst>
                                  <p:childTnLst>
                                    <p:animClr clrSpc="rgb" dir="cw">
                                      <p:cBhvr>
                                        <p:cTn id="24" dur="2000" fill="hold"/>
                                        <p:tgtEl>
                                          <p:spTgt spid="8"/>
                                        </p:tgtEl>
                                        <p:attrNameLst>
                                          <p:attrName>fillcolor</p:attrName>
                                        </p:attrNameLst>
                                      </p:cBhvr>
                                      <p:to>
                                        <a:srgbClr val="FFFF00"/>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3203848" y="188640"/>
            <a:ext cx="2719912" cy="1938992"/>
          </a:xfrm>
          <a:prstGeom prst="rect">
            <a:avLst/>
          </a:prstGeom>
          <a:solidFill>
            <a:schemeClr val="bg1"/>
          </a:solidFill>
        </p:spPr>
        <p:txBody>
          <a:bodyPr wrap="none" rtlCol="0">
            <a:spAutoFit/>
          </a:bodyPr>
          <a:lstStyle/>
          <a:p>
            <a:pPr algn="ctr"/>
            <a:r>
              <a:rPr lang="en-GB" sz="6000"/>
              <a:t>What is </a:t>
            </a:r>
          </a:p>
          <a:p>
            <a:pPr algn="ctr"/>
            <a:r>
              <a:rPr lang="en-GB" sz="6000" err="1"/>
              <a:t>Stollen</a:t>
            </a:r>
            <a:r>
              <a:rPr lang="en-GB" sz="6000"/>
              <a:t>?</a:t>
            </a:r>
          </a:p>
        </p:txBody>
      </p:sp>
      <p:pic>
        <p:nvPicPr>
          <p:cNvPr id="10" name="Picture 2" descr="Stollen-Dresdner Christstollen.jpg">
            <a:hlinkClick r:id="rId3"/>
          </p:cNvPr>
          <p:cNvPicPr>
            <a:picLocks noChangeAspect="1" noChangeArrowheads="1"/>
          </p:cNvPicPr>
          <p:nvPr/>
        </p:nvPicPr>
        <p:blipFill>
          <a:blip r:embed="rId4" cstate="print"/>
          <a:srcRect/>
          <a:stretch>
            <a:fillRect/>
          </a:stretch>
        </p:blipFill>
        <p:spPr bwMode="auto">
          <a:xfrm>
            <a:off x="5508104" y="3140968"/>
            <a:ext cx="3312368" cy="2490902"/>
          </a:xfrm>
          <a:prstGeom prst="rect">
            <a:avLst/>
          </a:prstGeom>
          <a:noFill/>
        </p:spPr>
      </p:pic>
      <p:sp>
        <p:nvSpPr>
          <p:cNvPr id="11" name="TextBox 10"/>
          <p:cNvSpPr txBox="1"/>
          <p:nvPr/>
        </p:nvSpPr>
        <p:spPr>
          <a:xfrm>
            <a:off x="251520" y="2348880"/>
            <a:ext cx="4968552" cy="3785652"/>
          </a:xfrm>
          <a:prstGeom prst="rect">
            <a:avLst/>
          </a:prstGeom>
          <a:solidFill>
            <a:schemeClr val="bg1"/>
          </a:solidFill>
        </p:spPr>
        <p:txBody>
          <a:bodyPr wrap="square" rtlCol="0">
            <a:spAutoFit/>
          </a:bodyPr>
          <a:lstStyle/>
          <a:p>
            <a:r>
              <a:rPr lang="en-GB" sz="4000" err="1"/>
              <a:t>Stollen</a:t>
            </a:r>
            <a:r>
              <a:rPr lang="en-GB" sz="4000"/>
              <a:t> is a special cake that is eaten at </a:t>
            </a:r>
            <a:r>
              <a:rPr lang="en-GB" sz="4000" err="1"/>
              <a:t>Christmas.It</a:t>
            </a:r>
            <a:r>
              <a:rPr lang="en-GB" sz="4000"/>
              <a:t> has lots of dried fruit in it and marzipan. It was first made in 1427.</a:t>
            </a:r>
          </a:p>
        </p:txBody>
      </p:sp>
      <p:pic>
        <p:nvPicPr>
          <p:cNvPr id="19458" name="Picture 2" descr="http://whydyoueatthat.files.wordpress.com/2011/12/fancy-stollen-december-1st.jpg"/>
          <p:cNvPicPr>
            <a:picLocks noChangeAspect="1" noChangeArrowheads="1"/>
          </p:cNvPicPr>
          <p:nvPr/>
        </p:nvPicPr>
        <p:blipFill>
          <a:blip r:embed="rId5" cstate="print"/>
          <a:srcRect/>
          <a:stretch>
            <a:fillRect/>
          </a:stretch>
        </p:blipFill>
        <p:spPr bwMode="auto">
          <a:xfrm>
            <a:off x="0" y="0"/>
            <a:ext cx="2659224" cy="1772816"/>
          </a:xfrm>
          <a:prstGeom prst="rect">
            <a:avLst/>
          </a:prstGeom>
          <a:noFill/>
        </p:spPr>
      </p:pic>
      <p:pic>
        <p:nvPicPr>
          <p:cNvPr id="19460" name="Picture 4" descr="http://img.foodnetwork.com/FOOD/2004/01/29/ss1d52_stollen_lg.jpg"/>
          <p:cNvPicPr>
            <a:picLocks noChangeAspect="1" noChangeArrowheads="1"/>
          </p:cNvPicPr>
          <p:nvPr/>
        </p:nvPicPr>
        <p:blipFill>
          <a:blip r:embed="rId6" cstate="print"/>
          <a:srcRect t="20808" r="19442"/>
          <a:stretch>
            <a:fillRect/>
          </a:stretch>
        </p:blipFill>
        <p:spPr bwMode="auto">
          <a:xfrm>
            <a:off x="6311686" y="0"/>
            <a:ext cx="2832314" cy="208823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1619672" y="692696"/>
            <a:ext cx="5725606" cy="769441"/>
          </a:xfrm>
          <a:prstGeom prst="rect">
            <a:avLst/>
          </a:prstGeom>
          <a:solidFill>
            <a:schemeClr val="bg1"/>
          </a:solidFill>
        </p:spPr>
        <p:txBody>
          <a:bodyPr wrap="none" rtlCol="0">
            <a:spAutoFit/>
          </a:bodyPr>
          <a:lstStyle/>
          <a:p>
            <a:r>
              <a:rPr lang="en-GB" sz="4400"/>
              <a:t>3. What are </a:t>
            </a:r>
            <a:r>
              <a:rPr lang="en-GB" sz="4400" err="1"/>
              <a:t>Lebkuchen</a:t>
            </a:r>
            <a:r>
              <a:rPr lang="en-GB" sz="4400"/>
              <a:t>?</a:t>
            </a:r>
          </a:p>
        </p:txBody>
      </p:sp>
      <p:sp>
        <p:nvSpPr>
          <p:cNvPr id="7" name="TextBox 6"/>
          <p:cNvSpPr txBox="1"/>
          <p:nvPr/>
        </p:nvSpPr>
        <p:spPr>
          <a:xfrm>
            <a:off x="539552" y="2132856"/>
            <a:ext cx="4683975" cy="646331"/>
          </a:xfrm>
          <a:prstGeom prst="rect">
            <a:avLst/>
          </a:prstGeom>
          <a:solidFill>
            <a:schemeClr val="bg1"/>
          </a:solidFill>
        </p:spPr>
        <p:txBody>
          <a:bodyPr wrap="none" rtlCol="0">
            <a:spAutoFit/>
          </a:bodyPr>
          <a:lstStyle/>
          <a:p>
            <a:r>
              <a:rPr lang="en-GB" sz="3600"/>
              <a:t>a. A type of gingerbread</a:t>
            </a:r>
          </a:p>
        </p:txBody>
      </p:sp>
      <p:sp>
        <p:nvSpPr>
          <p:cNvPr id="8" name="TextBox 7"/>
          <p:cNvSpPr txBox="1"/>
          <p:nvPr/>
        </p:nvSpPr>
        <p:spPr>
          <a:xfrm>
            <a:off x="539552" y="3753036"/>
            <a:ext cx="3895169" cy="646331"/>
          </a:xfrm>
          <a:prstGeom prst="rect">
            <a:avLst/>
          </a:prstGeom>
          <a:solidFill>
            <a:schemeClr val="bg1"/>
          </a:solidFill>
        </p:spPr>
        <p:txBody>
          <a:bodyPr wrap="none" rtlCol="0">
            <a:spAutoFit/>
          </a:bodyPr>
          <a:lstStyle/>
          <a:p>
            <a:r>
              <a:rPr lang="en-GB" sz="3600"/>
              <a:t>b. A Christmas carol</a:t>
            </a:r>
          </a:p>
        </p:txBody>
      </p:sp>
      <p:sp>
        <p:nvSpPr>
          <p:cNvPr id="9" name="TextBox 8"/>
          <p:cNvSpPr txBox="1"/>
          <p:nvPr/>
        </p:nvSpPr>
        <p:spPr>
          <a:xfrm>
            <a:off x="539552" y="5373216"/>
            <a:ext cx="3893630" cy="646331"/>
          </a:xfrm>
          <a:prstGeom prst="rect">
            <a:avLst/>
          </a:prstGeom>
          <a:solidFill>
            <a:schemeClr val="bg1"/>
          </a:solidFill>
        </p:spPr>
        <p:txBody>
          <a:bodyPr wrap="none" rtlCol="0">
            <a:spAutoFit/>
          </a:bodyPr>
          <a:lstStyle/>
          <a:p>
            <a:r>
              <a:rPr lang="en-GB" sz="3600"/>
              <a:t>c. A Christmas drink</a:t>
            </a:r>
          </a:p>
        </p:txBody>
      </p:sp>
      <p:pic>
        <p:nvPicPr>
          <p:cNvPr id="11" name="Picture 2" descr="http://upload.wikimedia.org/wikipedia/commons/thumb/2/28/Lebkuchenherzen.jpg/220px-Lebkuchenherzen.jpg">
            <a:hlinkClick r:id="rId3"/>
          </p:cNvPr>
          <p:cNvPicPr>
            <a:picLocks noChangeAspect="1" noChangeArrowheads="1"/>
          </p:cNvPicPr>
          <p:nvPr/>
        </p:nvPicPr>
        <p:blipFill>
          <a:blip r:embed="rId4" cstate="print"/>
          <a:srcRect/>
          <a:stretch>
            <a:fillRect/>
          </a:stretch>
        </p:blipFill>
        <p:spPr bwMode="auto">
          <a:xfrm>
            <a:off x="5796136" y="2492896"/>
            <a:ext cx="2304256" cy="1728193"/>
          </a:xfrm>
          <a:prstGeom prst="rect">
            <a:avLst/>
          </a:prstGeom>
          <a:noFill/>
        </p:spPr>
      </p:pic>
      <p:pic>
        <p:nvPicPr>
          <p:cNvPr id="12" name="Picture 4" descr="http://upload.wikimedia.org/wikipedia/commons/thumb/f/fb/Gingerbreadhouse.jpg/220px-Gingerbreadhouse.jpg">
            <a:hlinkClick r:id="rId5"/>
          </p:cNvPr>
          <p:cNvPicPr>
            <a:picLocks noChangeAspect="1" noChangeArrowheads="1"/>
          </p:cNvPicPr>
          <p:nvPr/>
        </p:nvPicPr>
        <p:blipFill>
          <a:blip r:embed="rId6" cstate="print"/>
          <a:srcRect/>
          <a:stretch>
            <a:fillRect/>
          </a:stretch>
        </p:blipFill>
        <p:spPr bwMode="auto">
          <a:xfrm>
            <a:off x="6444208" y="4221089"/>
            <a:ext cx="2520280" cy="2222430"/>
          </a:xfrm>
          <a:prstGeom prst="rect">
            <a:avLst/>
          </a:prstGeom>
          <a:noFill/>
        </p:spPr>
      </p:pic>
      <p:pic>
        <p:nvPicPr>
          <p:cNvPr id="18434" name="Picture 2" descr="http://www.fairylandscape.net/wp-content/uploads/2011/10/Christmas-Holly-1.png"/>
          <p:cNvPicPr>
            <a:picLocks noChangeAspect="1" noChangeArrowheads="1"/>
          </p:cNvPicPr>
          <p:nvPr/>
        </p:nvPicPr>
        <p:blipFill>
          <a:blip r:embed="rId7" cstate="print"/>
          <a:srcRect/>
          <a:stretch>
            <a:fillRect/>
          </a:stretch>
        </p:blipFill>
        <p:spPr bwMode="auto">
          <a:xfrm rot="19491286">
            <a:off x="-446145" y="-216033"/>
            <a:ext cx="3089924" cy="1556792"/>
          </a:xfrm>
          <a:prstGeom prst="rect">
            <a:avLst/>
          </a:prstGeom>
          <a:noFill/>
        </p:spPr>
      </p:pic>
      <p:pic>
        <p:nvPicPr>
          <p:cNvPr id="18436" name="Picture 4" descr="Christmas Holly">
            <a:hlinkClick r:id="rId8"/>
          </p:cNvPr>
          <p:cNvPicPr>
            <a:picLocks noChangeAspect="1" noChangeArrowheads="1"/>
          </p:cNvPicPr>
          <p:nvPr/>
        </p:nvPicPr>
        <p:blipFill>
          <a:blip r:embed="rId9" cstate="print"/>
          <a:srcRect r="21311" b="9699"/>
          <a:stretch>
            <a:fillRect/>
          </a:stretch>
        </p:blipFill>
        <p:spPr bwMode="auto">
          <a:xfrm>
            <a:off x="7448251" y="0"/>
            <a:ext cx="1695749" cy="1556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to="" calcmode="lin" valueType="num">
                                      <p:cBhvr>
                                        <p:cTn id="25" dur="1" fill="hold"/>
                                        <p:tgtEl>
                                          <p:spTgt spid="12"/>
                                        </p:tgtEl>
                                        <p:attrNameLst>
                                          <p:attrName/>
                                        </p:attrNameLst>
                                      </p:cBhvr>
                                    </p:anim>
                                  </p:childTnLst>
                                </p:cTn>
                              </p:par>
                              <p:par>
                                <p:cTn id="26" presetID="1" presetClass="emph" presetSubtype="2" fill="hold" nodeType="withEffect">
                                  <p:stCondLst>
                                    <p:cond delay="0"/>
                                  </p:stCondLst>
                                  <p:childTnLst>
                                    <p:animClr clrSpc="rgb" dir="cw">
                                      <p:cBhvr>
                                        <p:cTn id="27" dur="2000" fill="hold"/>
                                        <p:tgtEl>
                                          <p:spTgt spid="7"/>
                                        </p:tgtEl>
                                        <p:attrNameLst>
                                          <p:attrName>fillcolor</p:attrName>
                                        </p:attrNameLst>
                                      </p:cBhvr>
                                      <p:to>
                                        <a:srgbClr val="FFFF00"/>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195736" y="188640"/>
            <a:ext cx="3600400" cy="1754326"/>
          </a:xfrm>
          <a:prstGeom prst="rect">
            <a:avLst/>
          </a:prstGeom>
          <a:solidFill>
            <a:schemeClr val="bg1"/>
          </a:solidFill>
        </p:spPr>
        <p:txBody>
          <a:bodyPr wrap="square" rtlCol="0">
            <a:spAutoFit/>
          </a:bodyPr>
          <a:lstStyle/>
          <a:p>
            <a:pPr algn="ctr"/>
            <a:r>
              <a:rPr lang="en-GB" sz="5400"/>
              <a:t>What are </a:t>
            </a:r>
          </a:p>
          <a:p>
            <a:pPr algn="ctr"/>
            <a:r>
              <a:rPr lang="en-GB" sz="5400" err="1"/>
              <a:t>Lebkuchen</a:t>
            </a:r>
            <a:r>
              <a:rPr lang="en-GB" sz="5400"/>
              <a:t>?</a:t>
            </a:r>
          </a:p>
        </p:txBody>
      </p:sp>
      <p:sp>
        <p:nvSpPr>
          <p:cNvPr id="11" name="TextBox 10"/>
          <p:cNvSpPr txBox="1"/>
          <p:nvPr/>
        </p:nvSpPr>
        <p:spPr>
          <a:xfrm>
            <a:off x="251520" y="2348880"/>
            <a:ext cx="4968552" cy="3785652"/>
          </a:xfrm>
          <a:prstGeom prst="rect">
            <a:avLst/>
          </a:prstGeom>
          <a:solidFill>
            <a:schemeClr val="bg1"/>
          </a:solidFill>
        </p:spPr>
        <p:txBody>
          <a:bodyPr wrap="square" rtlCol="0">
            <a:spAutoFit/>
          </a:bodyPr>
          <a:lstStyle/>
          <a:p>
            <a:r>
              <a:rPr lang="en-GB" sz="4000" err="1"/>
              <a:t>Lebkuchen</a:t>
            </a:r>
            <a:r>
              <a:rPr lang="en-GB" sz="4000"/>
              <a:t> are a type of gingerbread, but with some extra spices in. They are sold as biscuits, hearts and houses.</a:t>
            </a:r>
          </a:p>
        </p:txBody>
      </p:sp>
      <p:pic>
        <p:nvPicPr>
          <p:cNvPr id="12" name="Picture 2" descr="http://upload.wikimedia.org/wikipedia/commons/thumb/2/28/Lebkuchenherzen.jpg/220px-Lebkuchenherzen.jpg">
            <a:hlinkClick r:id="rId3"/>
          </p:cNvPr>
          <p:cNvPicPr>
            <a:picLocks noChangeAspect="1" noChangeArrowheads="1"/>
          </p:cNvPicPr>
          <p:nvPr/>
        </p:nvPicPr>
        <p:blipFill>
          <a:blip r:embed="rId4" cstate="print"/>
          <a:srcRect/>
          <a:stretch>
            <a:fillRect/>
          </a:stretch>
        </p:blipFill>
        <p:spPr bwMode="auto">
          <a:xfrm>
            <a:off x="5580112" y="2492895"/>
            <a:ext cx="2304256" cy="1728193"/>
          </a:xfrm>
          <a:prstGeom prst="rect">
            <a:avLst/>
          </a:prstGeom>
          <a:noFill/>
        </p:spPr>
      </p:pic>
      <p:pic>
        <p:nvPicPr>
          <p:cNvPr id="13" name="Picture 4" descr="http://upload.wikimedia.org/wikipedia/commons/thumb/f/fb/Gingerbreadhouse.jpg/220px-Gingerbreadhouse.jpg">
            <a:hlinkClick r:id="rId5"/>
          </p:cNvPr>
          <p:cNvPicPr>
            <a:picLocks noChangeAspect="1" noChangeArrowheads="1"/>
          </p:cNvPicPr>
          <p:nvPr/>
        </p:nvPicPr>
        <p:blipFill>
          <a:blip r:embed="rId6" cstate="print"/>
          <a:srcRect/>
          <a:stretch>
            <a:fillRect/>
          </a:stretch>
        </p:blipFill>
        <p:spPr bwMode="auto">
          <a:xfrm>
            <a:off x="6228184" y="4221088"/>
            <a:ext cx="2520280" cy="2222430"/>
          </a:xfrm>
          <a:prstGeom prst="rect">
            <a:avLst/>
          </a:prstGeom>
          <a:noFill/>
        </p:spPr>
      </p:pic>
      <p:pic>
        <p:nvPicPr>
          <p:cNvPr id="17410" name="Picture 2" descr="http://www.greenglobaltravel.com/wp-content/uploads/lebkuchen_figuren.jpg"/>
          <p:cNvPicPr>
            <a:picLocks noChangeAspect="1" noChangeArrowheads="1"/>
          </p:cNvPicPr>
          <p:nvPr/>
        </p:nvPicPr>
        <p:blipFill>
          <a:blip r:embed="rId7" cstate="print"/>
          <a:srcRect/>
          <a:stretch>
            <a:fillRect/>
          </a:stretch>
        </p:blipFill>
        <p:spPr bwMode="auto">
          <a:xfrm>
            <a:off x="0" y="0"/>
            <a:ext cx="1728192" cy="1728192"/>
          </a:xfrm>
          <a:prstGeom prst="rect">
            <a:avLst/>
          </a:prstGeom>
          <a:noFill/>
        </p:spPr>
      </p:pic>
      <p:pic>
        <p:nvPicPr>
          <p:cNvPr id="17412" name="Picture 4" descr="http://cdn2.bigcommerce.com/server1100/3630e/products/249/images/1637/Wicklein_Nuernberger_Burggraf_Lebkuchen_3sort_bavarian_specialties__51268.1318795855.1280.1280.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346462" y="1"/>
            <a:ext cx="2797538" cy="19168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0" y="260648"/>
            <a:ext cx="3707904" cy="2062103"/>
          </a:xfrm>
          <a:prstGeom prst="rect">
            <a:avLst/>
          </a:prstGeom>
          <a:solidFill>
            <a:schemeClr val="bg1"/>
          </a:solidFill>
        </p:spPr>
        <p:txBody>
          <a:bodyPr wrap="square" rtlCol="0">
            <a:spAutoFit/>
          </a:bodyPr>
          <a:lstStyle/>
          <a:p>
            <a:pPr algn="ctr"/>
            <a:r>
              <a:rPr lang="en-GB" sz="3200"/>
              <a:t>5. Which food item can you find on some German Christmas Trees?</a:t>
            </a:r>
          </a:p>
        </p:txBody>
      </p:sp>
      <p:sp>
        <p:nvSpPr>
          <p:cNvPr id="7" name="TextBox 6"/>
          <p:cNvSpPr txBox="1"/>
          <p:nvPr/>
        </p:nvSpPr>
        <p:spPr>
          <a:xfrm>
            <a:off x="539552" y="2636912"/>
            <a:ext cx="2299604" cy="646331"/>
          </a:xfrm>
          <a:prstGeom prst="rect">
            <a:avLst/>
          </a:prstGeom>
          <a:solidFill>
            <a:schemeClr val="bg1"/>
          </a:solidFill>
        </p:spPr>
        <p:txBody>
          <a:bodyPr wrap="none" rtlCol="0">
            <a:spAutoFit/>
          </a:bodyPr>
          <a:lstStyle/>
          <a:p>
            <a:r>
              <a:rPr lang="en-GB" sz="3600"/>
              <a:t>a. A lettuce</a:t>
            </a:r>
          </a:p>
        </p:txBody>
      </p:sp>
      <p:sp>
        <p:nvSpPr>
          <p:cNvPr id="8" name="TextBox 7"/>
          <p:cNvSpPr txBox="1"/>
          <p:nvPr/>
        </p:nvSpPr>
        <p:spPr>
          <a:xfrm>
            <a:off x="539552" y="4257092"/>
            <a:ext cx="2391552" cy="646331"/>
          </a:xfrm>
          <a:prstGeom prst="rect">
            <a:avLst/>
          </a:prstGeom>
          <a:solidFill>
            <a:schemeClr val="bg1"/>
          </a:solidFill>
        </p:spPr>
        <p:txBody>
          <a:bodyPr wrap="none" rtlCol="0">
            <a:spAutoFit/>
          </a:bodyPr>
          <a:lstStyle/>
          <a:p>
            <a:r>
              <a:rPr lang="en-GB" sz="3600"/>
              <a:t>b. A tomato</a:t>
            </a:r>
          </a:p>
        </p:txBody>
      </p:sp>
      <p:sp>
        <p:nvSpPr>
          <p:cNvPr id="9" name="TextBox 8"/>
          <p:cNvSpPr txBox="1"/>
          <p:nvPr/>
        </p:nvSpPr>
        <p:spPr>
          <a:xfrm>
            <a:off x="539552" y="5877272"/>
            <a:ext cx="2380780" cy="646331"/>
          </a:xfrm>
          <a:prstGeom prst="rect">
            <a:avLst/>
          </a:prstGeom>
          <a:solidFill>
            <a:schemeClr val="bg1"/>
          </a:solidFill>
        </p:spPr>
        <p:txBody>
          <a:bodyPr wrap="none" rtlCol="0">
            <a:spAutoFit/>
          </a:bodyPr>
          <a:lstStyle/>
          <a:p>
            <a:r>
              <a:rPr lang="en-GB" sz="3600"/>
              <a:t>c. A gherkin</a:t>
            </a:r>
          </a:p>
        </p:txBody>
      </p:sp>
      <p:pic>
        <p:nvPicPr>
          <p:cNvPr id="39938" name="Picture 2" descr="Datei:Weihnachts Gurke.jpg">
            <a:hlinkClick r:id="rId3"/>
          </p:cNvPr>
          <p:cNvPicPr>
            <a:picLocks noChangeAspect="1" noChangeArrowheads="1"/>
          </p:cNvPicPr>
          <p:nvPr/>
        </p:nvPicPr>
        <p:blipFill>
          <a:blip r:embed="rId4" cstate="print"/>
          <a:srcRect/>
          <a:stretch>
            <a:fillRect/>
          </a:stretch>
        </p:blipFill>
        <p:spPr bwMode="auto">
          <a:xfrm rot="2548176">
            <a:off x="5019643" y="3318450"/>
            <a:ext cx="3096635" cy="1676054"/>
          </a:xfrm>
          <a:prstGeom prst="rect">
            <a:avLst/>
          </a:prstGeom>
          <a:noFill/>
        </p:spPr>
      </p:pic>
      <p:pic>
        <p:nvPicPr>
          <p:cNvPr id="14340" name="Picture 4" descr="http://www.adorn-london.com/wp-content/uploads/image/AW2011/Hot%20List/Christmas%20Baubles%2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59468">
            <a:off x="3713221" y="365582"/>
            <a:ext cx="52197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9"/>
                                        </p:tgtEl>
                                        <p:attrNameLst>
                                          <p:attrName>fillcolor</p:attrName>
                                        </p:attrNameLst>
                                      </p:cBhvr>
                                      <p:to>
                                        <a:srgbClr val="FFFF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par>
                                <p:cTn id="24" presetID="24" presetClass="entr" presetSubtype="0" fill="hold" nodeType="withEffect">
                                  <p:stCondLst>
                                    <p:cond delay="0"/>
                                  </p:stCondLst>
                                  <p:childTnLst>
                                    <p:set>
                                      <p:cBhvr>
                                        <p:cTn id="25" dur="1" fill="hold">
                                          <p:stCondLst>
                                            <p:cond delay="0"/>
                                          </p:stCondLst>
                                        </p:cTn>
                                        <p:tgtEl>
                                          <p:spTgt spid="39938"/>
                                        </p:tgtEl>
                                        <p:attrNameLst>
                                          <p:attrName>style.visibility</p:attrName>
                                        </p:attrNameLst>
                                      </p:cBhvr>
                                      <p:to>
                                        <p:strVal val="visible"/>
                                      </p:to>
                                    </p:set>
                                    <p:anim to="" calcmode="lin" valueType="num">
                                      <p:cBhvr>
                                        <p:cTn id="26" dur="1" fill="hold"/>
                                        <p:tgtEl>
                                          <p:spTgt spid="399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11" name="TextBox 10"/>
          <p:cNvSpPr txBox="1"/>
          <p:nvPr/>
        </p:nvSpPr>
        <p:spPr>
          <a:xfrm>
            <a:off x="251520" y="2132856"/>
            <a:ext cx="5256584" cy="4524315"/>
          </a:xfrm>
          <a:prstGeom prst="rect">
            <a:avLst/>
          </a:prstGeom>
          <a:solidFill>
            <a:schemeClr val="bg1"/>
          </a:solidFill>
        </p:spPr>
        <p:txBody>
          <a:bodyPr wrap="square" rtlCol="0">
            <a:spAutoFit/>
          </a:bodyPr>
          <a:lstStyle/>
          <a:p>
            <a:r>
              <a:rPr lang="en-GB" sz="3600"/>
              <a:t>This is also a tradition in America. They say that it comes from Germany, but it may actually be the other way around. If you manage to find the gherkin on the tree, you can open your presents first.</a:t>
            </a:r>
          </a:p>
        </p:txBody>
      </p:sp>
      <p:sp>
        <p:nvSpPr>
          <p:cNvPr id="8" name="TextBox 7"/>
          <p:cNvSpPr txBox="1"/>
          <p:nvPr/>
        </p:nvSpPr>
        <p:spPr>
          <a:xfrm>
            <a:off x="1835696" y="0"/>
            <a:ext cx="5328592" cy="1569660"/>
          </a:xfrm>
          <a:prstGeom prst="rect">
            <a:avLst/>
          </a:prstGeom>
          <a:solidFill>
            <a:schemeClr val="bg1"/>
          </a:solidFill>
        </p:spPr>
        <p:txBody>
          <a:bodyPr wrap="square" rtlCol="0">
            <a:spAutoFit/>
          </a:bodyPr>
          <a:lstStyle/>
          <a:p>
            <a:pPr algn="ctr"/>
            <a:r>
              <a:rPr lang="en-GB" sz="3200"/>
              <a:t>Which food item can you often find on German Christmas Trees?</a:t>
            </a:r>
          </a:p>
        </p:txBody>
      </p:sp>
      <p:pic>
        <p:nvPicPr>
          <p:cNvPr id="9" name="Picture 2" descr="Datei:Weihnachts Gurke.jpg">
            <a:hlinkClick r:id="rId3"/>
          </p:cNvPr>
          <p:cNvPicPr>
            <a:picLocks noChangeAspect="1" noChangeArrowheads="1"/>
          </p:cNvPicPr>
          <p:nvPr/>
        </p:nvPicPr>
        <p:blipFill>
          <a:blip r:embed="rId4" cstate="print"/>
          <a:srcRect/>
          <a:stretch>
            <a:fillRect/>
          </a:stretch>
        </p:blipFill>
        <p:spPr bwMode="auto">
          <a:xfrm rot="2548176">
            <a:off x="5887752" y="3462466"/>
            <a:ext cx="3096635" cy="1676054"/>
          </a:xfrm>
          <a:prstGeom prst="rect">
            <a:avLst/>
          </a:prstGeom>
          <a:noFill/>
        </p:spPr>
      </p:pic>
      <p:pic>
        <p:nvPicPr>
          <p:cNvPr id="13314" name="Picture 2" descr="balls">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 y="0"/>
            <a:ext cx="1856447" cy="1340768"/>
          </a:xfrm>
          <a:prstGeom prst="rect">
            <a:avLst/>
          </a:prstGeom>
          <a:noFill/>
        </p:spPr>
      </p:pic>
      <p:pic>
        <p:nvPicPr>
          <p:cNvPr id="13316" name="Picture 4" descr="http://thedart.co.uk/wp-content/uploads/2012/11/baubl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88224" y="0"/>
            <a:ext cx="2808312"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1475656" y="404664"/>
            <a:ext cx="5472608" cy="1446550"/>
          </a:xfrm>
          <a:prstGeom prst="rect">
            <a:avLst/>
          </a:prstGeom>
          <a:solidFill>
            <a:schemeClr val="bg1"/>
          </a:solidFill>
        </p:spPr>
        <p:txBody>
          <a:bodyPr wrap="square" rtlCol="0">
            <a:spAutoFit/>
          </a:bodyPr>
          <a:lstStyle/>
          <a:p>
            <a:pPr algn="ctr"/>
            <a:r>
              <a:rPr lang="en-GB" sz="4400"/>
              <a:t>6. When is </a:t>
            </a:r>
            <a:r>
              <a:rPr lang="en-GB" sz="4400" err="1"/>
              <a:t>Nikolaustag</a:t>
            </a:r>
            <a:r>
              <a:rPr lang="en-GB" sz="4400"/>
              <a:t>?</a:t>
            </a:r>
          </a:p>
        </p:txBody>
      </p:sp>
      <p:sp>
        <p:nvSpPr>
          <p:cNvPr id="7" name="TextBox 6"/>
          <p:cNvSpPr txBox="1"/>
          <p:nvPr/>
        </p:nvSpPr>
        <p:spPr>
          <a:xfrm>
            <a:off x="539552" y="2276872"/>
            <a:ext cx="3122714" cy="646331"/>
          </a:xfrm>
          <a:prstGeom prst="rect">
            <a:avLst/>
          </a:prstGeom>
          <a:solidFill>
            <a:schemeClr val="bg1"/>
          </a:solidFill>
        </p:spPr>
        <p:txBody>
          <a:bodyPr wrap="none" rtlCol="0">
            <a:spAutoFit/>
          </a:bodyPr>
          <a:lstStyle/>
          <a:p>
            <a:r>
              <a:rPr lang="en-GB" sz="3600"/>
              <a:t>a. 1</a:t>
            </a:r>
            <a:r>
              <a:rPr lang="en-GB" sz="3600" baseline="30000"/>
              <a:t>st</a:t>
            </a:r>
            <a:r>
              <a:rPr lang="en-GB" sz="3600"/>
              <a:t> December</a:t>
            </a:r>
          </a:p>
        </p:txBody>
      </p:sp>
      <p:sp>
        <p:nvSpPr>
          <p:cNvPr id="8" name="TextBox 7"/>
          <p:cNvSpPr txBox="1"/>
          <p:nvPr/>
        </p:nvSpPr>
        <p:spPr>
          <a:xfrm>
            <a:off x="539552" y="3753036"/>
            <a:ext cx="3188693" cy="646331"/>
          </a:xfrm>
          <a:prstGeom prst="rect">
            <a:avLst/>
          </a:prstGeom>
          <a:solidFill>
            <a:schemeClr val="bg1"/>
          </a:solidFill>
        </p:spPr>
        <p:txBody>
          <a:bodyPr wrap="none" rtlCol="0">
            <a:spAutoFit/>
          </a:bodyPr>
          <a:lstStyle/>
          <a:p>
            <a:r>
              <a:rPr lang="en-GB" sz="3600"/>
              <a:t>b. 6</a:t>
            </a:r>
            <a:r>
              <a:rPr lang="en-GB" sz="3600" baseline="30000"/>
              <a:t>th</a:t>
            </a:r>
            <a:r>
              <a:rPr lang="en-GB" sz="3600"/>
              <a:t> December</a:t>
            </a:r>
          </a:p>
        </p:txBody>
      </p:sp>
      <p:sp>
        <p:nvSpPr>
          <p:cNvPr id="9" name="TextBox 8"/>
          <p:cNvSpPr txBox="1"/>
          <p:nvPr/>
        </p:nvSpPr>
        <p:spPr>
          <a:xfrm>
            <a:off x="539552" y="5373216"/>
            <a:ext cx="2649123" cy="646331"/>
          </a:xfrm>
          <a:prstGeom prst="rect">
            <a:avLst/>
          </a:prstGeom>
          <a:solidFill>
            <a:schemeClr val="bg1"/>
          </a:solidFill>
        </p:spPr>
        <p:txBody>
          <a:bodyPr wrap="none" rtlCol="0">
            <a:spAutoFit/>
          </a:bodyPr>
          <a:lstStyle/>
          <a:p>
            <a:r>
              <a:rPr lang="en-GB" sz="3600"/>
              <a:t>c. 6</a:t>
            </a:r>
            <a:r>
              <a:rPr lang="en-GB" sz="3600" baseline="30000"/>
              <a:t>th</a:t>
            </a:r>
            <a:r>
              <a:rPr lang="en-GB" sz="3600"/>
              <a:t> January</a:t>
            </a:r>
          </a:p>
        </p:txBody>
      </p:sp>
      <p:pic>
        <p:nvPicPr>
          <p:cNvPr id="12290" name="Picture 2" descr="http://www.saint-nicholas.org.uk/content/pages/uploaded_images/121.png"/>
          <p:cNvPicPr>
            <a:picLocks noChangeAspect="1" noChangeArrowheads="1"/>
          </p:cNvPicPr>
          <p:nvPr/>
        </p:nvPicPr>
        <p:blipFill>
          <a:blip r:embed="rId3" cstate="print"/>
          <a:srcRect/>
          <a:stretch>
            <a:fillRect/>
          </a:stretch>
        </p:blipFill>
        <p:spPr bwMode="auto">
          <a:xfrm>
            <a:off x="5580112" y="764704"/>
            <a:ext cx="3048000" cy="5619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8"/>
                                        </p:tgtEl>
                                        <p:attrNameLst>
                                          <p:attrName>fillcolor</p:attrName>
                                        </p:attrNameLst>
                                      </p:cBhvr>
                                      <p:to>
                                        <a:srgbClr val="FFFF00"/>
                                      </p:to>
                                    </p:animClr>
                                    <p:set>
                                      <p:cBhvr>
                                        <p:cTn id="22" dur="2000" fill="hold"/>
                                        <p:tgtEl>
                                          <p:spTgt spid="8"/>
                                        </p:tgtEl>
                                        <p:attrNameLst>
                                          <p:attrName>fill.type</p:attrName>
                                        </p:attrNameLst>
                                      </p:cBhvr>
                                      <p:to>
                                        <p:strVal val="solid"/>
                                      </p:to>
                                    </p:set>
                                    <p:set>
                                      <p:cBhvr>
                                        <p:cTn id="23"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 Crossley</dc:creator>
  <cp:revision>1</cp:revision>
  <dcterms:created xsi:type="dcterms:W3CDTF">2012-11-29T16:10:38Z</dcterms:created>
  <dcterms:modified xsi:type="dcterms:W3CDTF">2018-12-19T20:48:25Z</dcterms:modified>
</cp:coreProperties>
</file>