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FA9AC-F5EA-4652-866F-9615CA5AEF8E}" v="541" dt="2018-02-01T16:58:36.308"/>
    <p1510:client id="{65365A6D-91AB-42A7-ABA3-9B51805D5042}" v="396" dt="2018-02-01T16:59:12.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1050-75E0-4313-9F2F-5347E6C528A1}"/>
              </a:ext>
            </a:extLst>
          </p:cNvPr>
          <p:cNvSpPr>
            <a:spLocks noGrp="1"/>
          </p:cNvSpPr>
          <p:nvPr>
            <p:ph type="ctrTitle"/>
          </p:nvPr>
        </p:nvSpPr>
        <p:spPr/>
        <p:txBody>
          <a:bodyPr/>
          <a:lstStyle/>
          <a:p>
            <a:r>
              <a:rPr lang="en-US"/>
              <a:t>The Rainforest Food Chain</a:t>
            </a:r>
          </a:p>
        </p:txBody>
      </p:sp>
      <p:sp>
        <p:nvSpPr>
          <p:cNvPr id="3" name="Subtitle 2">
            <a:extLst>
              <a:ext uri="{FF2B5EF4-FFF2-40B4-BE49-F238E27FC236}">
                <a16:creationId xmlns:a16="http://schemas.microsoft.com/office/drawing/2014/main" id="{EADA8BB3-4B1B-476A-B170-0AFBCAE808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270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C710-47C5-4CF3-A749-624A33E1A636}"/>
              </a:ext>
            </a:extLst>
          </p:cNvPr>
          <p:cNvSpPr>
            <a:spLocks noGrp="1"/>
          </p:cNvSpPr>
          <p:nvPr>
            <p:ph type="title"/>
          </p:nvPr>
        </p:nvSpPr>
        <p:spPr/>
        <p:txBody>
          <a:bodyPr/>
          <a:lstStyle/>
          <a:p>
            <a:r>
              <a:rPr lang="en-US"/>
              <a:t>This is a producer in the tropical rainforest.</a:t>
            </a:r>
          </a:p>
        </p:txBody>
      </p:sp>
      <p:pic>
        <p:nvPicPr>
          <p:cNvPr id="5" name="Picture 5" descr="A red flower on a plant&#10;&#10;Description generated with very high confidence">
            <a:extLst>
              <a:ext uri="{FF2B5EF4-FFF2-40B4-BE49-F238E27FC236}">
                <a16:creationId xmlns:a16="http://schemas.microsoft.com/office/drawing/2014/main" id="{840B4651-F835-44D2-8E86-E4FD98ADBCCD}"/>
              </a:ext>
            </a:extLst>
          </p:cNvPr>
          <p:cNvPicPr>
            <a:picLocks noGrp="1" noChangeAspect="1"/>
          </p:cNvPicPr>
          <p:nvPr>
            <p:ph type="pic" idx="1"/>
          </p:nvPr>
        </p:nvPicPr>
        <p:blipFill rotWithShape="1">
          <a:blip r:embed="rId2"/>
          <a:srcRect t="30375" b="30375"/>
          <a:stretch/>
        </p:blipFill>
        <p:spPr>
          <a:prstGeom prst="rect">
            <a:avLst/>
          </a:prstGeom>
        </p:spPr>
      </p:pic>
      <p:sp>
        <p:nvSpPr>
          <p:cNvPr id="4" name="Text Placeholder 3">
            <a:extLst>
              <a:ext uri="{FF2B5EF4-FFF2-40B4-BE49-F238E27FC236}">
                <a16:creationId xmlns:a16="http://schemas.microsoft.com/office/drawing/2014/main" id="{99E68AD0-E127-42E2-9504-6B54527C1509}"/>
              </a:ext>
            </a:extLst>
          </p:cNvPr>
          <p:cNvSpPr>
            <a:spLocks noGrp="1"/>
          </p:cNvSpPr>
          <p:nvPr>
            <p:ph type="body" sz="half" idx="2"/>
          </p:nvPr>
        </p:nvSpPr>
        <p:spPr/>
        <p:txBody>
          <a:bodyPr vert="horz" lIns="91440" tIns="45720" rIns="91440" bIns="45720" rtlCol="0" anchor="t">
            <a:normAutofit/>
          </a:bodyPr>
          <a:lstStyle/>
          <a:p>
            <a:r>
              <a:rPr lang="en-US"/>
              <a:t>Producers get there energy from the energy source, which is sunlight. They start the food chain. Without producers there is no consumers.</a:t>
            </a:r>
          </a:p>
        </p:txBody>
      </p:sp>
    </p:spTree>
    <p:extLst>
      <p:ext uri="{BB962C8B-B14F-4D97-AF65-F5344CB8AC3E}">
        <p14:creationId xmlns:p14="http://schemas.microsoft.com/office/powerpoint/2010/main" val="234330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F810-E182-453E-8BF2-EDFD7360D9A6}"/>
              </a:ext>
            </a:extLst>
          </p:cNvPr>
          <p:cNvSpPr>
            <a:spLocks noGrp="1"/>
          </p:cNvSpPr>
          <p:nvPr>
            <p:ph type="title"/>
          </p:nvPr>
        </p:nvSpPr>
        <p:spPr/>
        <p:txBody>
          <a:bodyPr/>
          <a:lstStyle/>
          <a:p>
            <a:r>
              <a:rPr lang="en-US"/>
              <a:t>This is a consumer in the tropical rainforest.</a:t>
            </a:r>
          </a:p>
        </p:txBody>
      </p:sp>
      <p:pic>
        <p:nvPicPr>
          <p:cNvPr id="5" name="Picture 5" descr="A cat with its mouth open&#10;&#10;Description generated with very high confidence">
            <a:extLst>
              <a:ext uri="{FF2B5EF4-FFF2-40B4-BE49-F238E27FC236}">
                <a16:creationId xmlns:a16="http://schemas.microsoft.com/office/drawing/2014/main" id="{5C574E93-8BE7-4F6E-B110-762F4BE86AAD}"/>
              </a:ext>
            </a:extLst>
          </p:cNvPr>
          <p:cNvPicPr>
            <a:picLocks noGrp="1" noChangeAspect="1"/>
          </p:cNvPicPr>
          <p:nvPr>
            <p:ph sz="quarter" idx="13"/>
          </p:nvPr>
        </p:nvPicPr>
        <p:blipFill>
          <a:blip r:embed="rId2"/>
          <a:stretch>
            <a:fillRect/>
          </a:stretch>
        </p:blipFill>
        <p:spPr>
          <a:xfrm>
            <a:off x="6749256" y="1281112"/>
            <a:ext cx="2857500" cy="3838575"/>
          </a:xfrm>
          <a:prstGeom prst="rect">
            <a:avLst/>
          </a:prstGeom>
        </p:spPr>
      </p:pic>
      <p:sp>
        <p:nvSpPr>
          <p:cNvPr id="4" name="Text Placeholder 3">
            <a:extLst>
              <a:ext uri="{FF2B5EF4-FFF2-40B4-BE49-F238E27FC236}">
                <a16:creationId xmlns:a16="http://schemas.microsoft.com/office/drawing/2014/main" id="{C5D1BA25-B8A4-454B-826B-8A0B28198E09}"/>
              </a:ext>
            </a:extLst>
          </p:cNvPr>
          <p:cNvSpPr>
            <a:spLocks noGrp="1"/>
          </p:cNvSpPr>
          <p:nvPr>
            <p:ph type="body" sz="half" idx="2"/>
          </p:nvPr>
        </p:nvSpPr>
        <p:spPr/>
        <p:txBody>
          <a:bodyPr vert="horz" lIns="91440" tIns="45720" rIns="91440" bIns="45720" rtlCol="0" anchor="t">
            <a:normAutofit/>
          </a:bodyPr>
          <a:lstStyle/>
          <a:p>
            <a:r>
              <a:rPr lang="en-US"/>
              <a:t>This is a Jaguar in the rainforest. It is a consumer. It is at the top of the food chain. Consumers are needed because they eat producers and if consumers did not exist we would have to many producers. That effects how we live here on earth.</a:t>
            </a:r>
          </a:p>
        </p:txBody>
      </p:sp>
    </p:spTree>
    <p:extLst>
      <p:ext uri="{BB962C8B-B14F-4D97-AF65-F5344CB8AC3E}">
        <p14:creationId xmlns:p14="http://schemas.microsoft.com/office/powerpoint/2010/main" val="239506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80DF651B-0216-4CE1-9993-9C81C462982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49D7307-36F7-47F8-9931-AB5BAC7C43E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1FFF7873-0DD0-4FEA-8FE9-8DD8AEA43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82284447-B84C-4C3B-98EA-03E44DB755D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close up of a map&#10;&#10;Description generated with high confidence">
            <a:extLst>
              <a:ext uri="{FF2B5EF4-FFF2-40B4-BE49-F238E27FC236}">
                <a16:creationId xmlns:a16="http://schemas.microsoft.com/office/drawing/2014/main" id="{7AE28395-9E93-43DE-87F9-71F982CD5216}"/>
              </a:ext>
            </a:extLst>
          </p:cNvPr>
          <p:cNvPicPr>
            <a:picLocks noGrp="1" noChangeAspect="1"/>
          </p:cNvPicPr>
          <p:nvPr>
            <p:ph type="pic" idx="1"/>
          </p:nvPr>
        </p:nvPicPr>
        <p:blipFill rotWithShape="1">
          <a:blip r:embed="rId4"/>
          <a:srcRect l="9966" r="-2" b="-2"/>
          <a:stretch/>
        </p:blipFill>
        <p:spPr>
          <a:xfrm>
            <a:off x="1" y="10"/>
            <a:ext cx="7552944" cy="6857990"/>
          </a:xfrm>
          <a:prstGeom prst="rect">
            <a:avLst/>
          </a:prstGeom>
        </p:spPr>
      </p:pic>
      <p:cxnSp>
        <p:nvCxnSpPr>
          <p:cNvPr id="18" name="Straight Connector 17">
            <a:extLst>
              <a:ext uri="{FF2B5EF4-FFF2-40B4-BE49-F238E27FC236}">
                <a16:creationId xmlns:a16="http://schemas.microsoft.com/office/drawing/2014/main" id="{4140E084-3765-4F4D-AD43-DDB43996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D2CF979-0F0E-4E68-A483-DBF0A635F3E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F8B8A9-3548-4070-98B5-0C3700D27FB1}"/>
              </a:ext>
            </a:extLst>
          </p:cNvPr>
          <p:cNvSpPr>
            <a:spLocks noGrp="1"/>
          </p:cNvSpPr>
          <p:nvPr>
            <p:ph type="title"/>
          </p:nvPr>
        </p:nvSpPr>
        <p:spPr>
          <a:xfrm>
            <a:off x="8196408" y="640831"/>
            <a:ext cx="3352128" cy="1573863"/>
          </a:xfrm>
        </p:spPr>
        <p:txBody>
          <a:bodyPr vert="horz" lIns="91440" tIns="45720" rIns="91440" bIns="45720" rtlCol="0" anchor="ctr">
            <a:normAutofit/>
          </a:bodyPr>
          <a:lstStyle/>
          <a:p>
            <a:pPr algn="l"/>
            <a:r>
              <a:rPr lang="en-US" sz="2800"/>
              <a:t>This is the tropical rain forest food chain.</a:t>
            </a:r>
          </a:p>
        </p:txBody>
      </p:sp>
      <p:sp>
        <p:nvSpPr>
          <p:cNvPr id="4" name="Text Placeholder 3">
            <a:extLst>
              <a:ext uri="{FF2B5EF4-FFF2-40B4-BE49-F238E27FC236}">
                <a16:creationId xmlns:a16="http://schemas.microsoft.com/office/drawing/2014/main" id="{B759CD2D-22CA-45A0-81BF-757078BEBA9A}"/>
              </a:ext>
            </a:extLst>
          </p:cNvPr>
          <p:cNvSpPr>
            <a:spLocks noGrp="1"/>
          </p:cNvSpPr>
          <p:nvPr>
            <p:ph type="body" sz="half" idx="2"/>
          </p:nvPr>
        </p:nvSpPr>
        <p:spPr>
          <a:xfrm>
            <a:off x="8196408" y="2367092"/>
            <a:ext cx="3352128" cy="3881309"/>
          </a:xfrm>
        </p:spPr>
        <p:txBody>
          <a:bodyPr vert="horz" lIns="91440" tIns="45720" rIns="91440" bIns="45720" rtlCol="0" anchor="t">
            <a:normAutofit/>
          </a:bodyPr>
          <a:lstStyle/>
          <a:p>
            <a:pPr indent="-228600" algn="l">
              <a:buFont typeface="Arial" panose="020B0604020202020204" pitchFamily="34" charset="0"/>
              <a:buChar char="•"/>
            </a:pPr>
            <a:r>
              <a:rPr lang="en-US" sz="1800"/>
              <a:t>All food chains are connected, especially in the rainforest because of all its animals. AS you can see in this diagram. Now we have small food chains that connect into 1 Big one.</a:t>
            </a:r>
          </a:p>
        </p:txBody>
      </p:sp>
    </p:spTree>
    <p:extLst>
      <p:ext uri="{BB962C8B-B14F-4D97-AF65-F5344CB8AC3E}">
        <p14:creationId xmlns:p14="http://schemas.microsoft.com/office/powerpoint/2010/main" val="263195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CED9-2D91-43D9-A152-AFE48E558C41}"/>
              </a:ext>
            </a:extLst>
          </p:cNvPr>
          <p:cNvSpPr>
            <a:spLocks noGrp="1"/>
          </p:cNvSpPr>
          <p:nvPr>
            <p:ph type="ctrTitle"/>
          </p:nvPr>
        </p:nvSpPr>
        <p:spPr/>
        <p:txBody>
          <a:bodyPr>
            <a:normAutofit fontScale="90000"/>
          </a:bodyPr>
          <a:lstStyle/>
          <a:p>
            <a:r>
              <a:rPr lang="en-US"/>
              <a:t>How can you use a model to describe that there is energy in animals food was once energy from the sun?</a:t>
            </a:r>
          </a:p>
        </p:txBody>
      </p:sp>
      <p:sp>
        <p:nvSpPr>
          <p:cNvPr id="3" name="Subtitle 2">
            <a:extLst>
              <a:ext uri="{FF2B5EF4-FFF2-40B4-BE49-F238E27FC236}">
                <a16:creationId xmlns:a16="http://schemas.microsoft.com/office/drawing/2014/main" id="{AC64C78A-5039-4BD2-9F34-81DAE56C898E}"/>
              </a:ext>
            </a:extLst>
          </p:cNvPr>
          <p:cNvSpPr>
            <a:spLocks noGrp="1"/>
          </p:cNvSpPr>
          <p:nvPr>
            <p:ph type="subTitle" idx="1"/>
          </p:nvPr>
        </p:nvSpPr>
        <p:spPr/>
        <p:txBody>
          <a:bodyPr vert="horz" lIns="91440" tIns="45720" rIns="91440" bIns="45720" rtlCol="0" anchor="t">
            <a:normAutofit/>
          </a:bodyPr>
          <a:lstStyle/>
          <a:p>
            <a:r>
              <a:rPr lang="en-US"/>
              <a:t>The answer is the consumer ate the producer and the producer got its energy from the energy source which is the sunlight, just like we need sunlight to. </a:t>
            </a:r>
            <a:endParaRPr lang="en-US" err="1"/>
          </a:p>
        </p:txBody>
      </p:sp>
    </p:spTree>
    <p:extLst>
      <p:ext uri="{BB962C8B-B14F-4D97-AF65-F5344CB8AC3E}">
        <p14:creationId xmlns:p14="http://schemas.microsoft.com/office/powerpoint/2010/main" val="129916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BF97-EE9F-4882-8AF1-9E9A0C305836}"/>
              </a:ext>
            </a:extLst>
          </p:cNvPr>
          <p:cNvSpPr>
            <a:spLocks noGrp="1"/>
          </p:cNvSpPr>
          <p:nvPr>
            <p:ph type="title"/>
          </p:nvPr>
        </p:nvSpPr>
        <p:spPr>
          <a:xfrm>
            <a:off x="913774" y="819150"/>
            <a:ext cx="10364451" cy="1596177"/>
          </a:xfrm>
        </p:spPr>
        <p:txBody>
          <a:bodyPr/>
          <a:lstStyle/>
          <a:p>
            <a:r>
              <a:rPr lang="en-US"/>
              <a:t>Producer and consumers in food chains.</a:t>
            </a:r>
          </a:p>
        </p:txBody>
      </p:sp>
      <p:sp>
        <p:nvSpPr>
          <p:cNvPr id="3" name="Content Placeholder 2">
            <a:extLst>
              <a:ext uri="{FF2B5EF4-FFF2-40B4-BE49-F238E27FC236}">
                <a16:creationId xmlns:a16="http://schemas.microsoft.com/office/drawing/2014/main" id="{9FCECBB1-70B3-4B77-968B-CFBE21A1C669}"/>
              </a:ext>
            </a:extLst>
          </p:cNvPr>
          <p:cNvSpPr>
            <a:spLocks noGrp="1"/>
          </p:cNvSpPr>
          <p:nvPr>
            <p:ph sz="quarter" idx="13"/>
          </p:nvPr>
        </p:nvSpPr>
        <p:spPr/>
        <p:txBody>
          <a:bodyPr vert="horz" lIns="91440" tIns="45720" rIns="91440" bIns="45720" rtlCol="0" anchor="t">
            <a:normAutofit/>
          </a:bodyPr>
          <a:lstStyle/>
          <a:p>
            <a:r>
              <a:rPr lang="en-US"/>
              <a:t>Producers do not need consumers to live because They get there energy from the sun. That keeps them alive. Consumers need producers because some consumers need producers to eat them and live. </a:t>
            </a:r>
          </a:p>
        </p:txBody>
      </p:sp>
    </p:spTree>
    <p:extLst>
      <p:ext uri="{BB962C8B-B14F-4D97-AF65-F5344CB8AC3E}">
        <p14:creationId xmlns:p14="http://schemas.microsoft.com/office/powerpoint/2010/main" val="380157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12F9-022F-4107-82F2-5EF20F806989}"/>
              </a:ext>
            </a:extLst>
          </p:cNvPr>
          <p:cNvSpPr>
            <a:spLocks noGrp="1"/>
          </p:cNvSpPr>
          <p:nvPr>
            <p:ph type="ctrTitle"/>
          </p:nvPr>
        </p:nvSpPr>
        <p:spPr/>
        <p:txBody>
          <a:bodyPr/>
          <a:lstStyle/>
          <a:p>
            <a:r>
              <a:rPr lang="en-US"/>
              <a:t>The rainforest food chain!!!</a:t>
            </a:r>
          </a:p>
        </p:txBody>
      </p:sp>
      <p:sp>
        <p:nvSpPr>
          <p:cNvPr id="3" name="Subtitle 2">
            <a:extLst>
              <a:ext uri="{FF2B5EF4-FFF2-40B4-BE49-F238E27FC236}">
                <a16:creationId xmlns:a16="http://schemas.microsoft.com/office/drawing/2014/main" id="{A1B8346B-46FF-4DAB-83E0-9F60787F64FA}"/>
              </a:ext>
            </a:extLst>
          </p:cNvPr>
          <p:cNvSpPr>
            <a:spLocks noGrp="1"/>
          </p:cNvSpPr>
          <p:nvPr>
            <p:ph type="subTitle" idx="1"/>
          </p:nvPr>
        </p:nvSpPr>
        <p:spPr/>
        <p:txBody>
          <a:bodyPr vert="horz" lIns="91440" tIns="45720" rIns="91440" bIns="45720" rtlCol="0" anchor="t">
            <a:normAutofit/>
          </a:bodyPr>
          <a:lstStyle/>
          <a:p>
            <a:r>
              <a:rPr lang="en-US" err="1"/>
              <a:t>NOw</a:t>
            </a:r>
            <a:r>
              <a:rPr lang="en-US"/>
              <a:t> as we said before all food chains are connected in ways, including the rain forest. Hopefully you understand the importance of a rain forest.</a:t>
            </a:r>
          </a:p>
        </p:txBody>
      </p:sp>
    </p:spTree>
    <p:extLst>
      <p:ext uri="{BB962C8B-B14F-4D97-AF65-F5344CB8AC3E}">
        <p14:creationId xmlns:p14="http://schemas.microsoft.com/office/powerpoint/2010/main" val="100091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FECE-AE6F-4EBC-A7EF-26D0734B8727}"/>
              </a:ext>
            </a:extLst>
          </p:cNvPr>
          <p:cNvSpPr>
            <a:spLocks noGrp="1"/>
          </p:cNvSpPr>
          <p:nvPr>
            <p:ph type="title"/>
          </p:nvPr>
        </p:nvSpPr>
        <p:spPr/>
        <p:txBody>
          <a:bodyPr/>
          <a:lstStyle/>
          <a:p>
            <a:r>
              <a:rPr lang="en-US"/>
              <a:t>Tropical Rain forests are amazing</a:t>
            </a:r>
          </a:p>
        </p:txBody>
      </p:sp>
      <p:pic>
        <p:nvPicPr>
          <p:cNvPr id="5" name="Picture 5">
            <a:extLst>
              <a:ext uri="{FF2B5EF4-FFF2-40B4-BE49-F238E27FC236}">
                <a16:creationId xmlns:a16="http://schemas.microsoft.com/office/drawing/2014/main" id="{AE4EF720-405D-4F3F-BBEB-A34CFDD265C2}"/>
              </a:ext>
            </a:extLst>
          </p:cNvPr>
          <p:cNvPicPr>
            <a:picLocks noGrp="1" noChangeAspect="1"/>
          </p:cNvPicPr>
          <p:nvPr>
            <p:ph type="pic" idx="1"/>
          </p:nvPr>
        </p:nvPicPr>
        <p:blipFill rotWithShape="1">
          <a:blip r:embed="rId2"/>
          <a:srcRect t="24827" b="24827"/>
          <a:stretch/>
        </p:blipFill>
        <p:spPr>
          <a:prstGeom prst="rect">
            <a:avLst/>
          </a:prstGeom>
        </p:spPr>
      </p:pic>
      <p:sp>
        <p:nvSpPr>
          <p:cNvPr id="4" name="Text Placeholder 3">
            <a:extLst>
              <a:ext uri="{FF2B5EF4-FFF2-40B4-BE49-F238E27FC236}">
                <a16:creationId xmlns:a16="http://schemas.microsoft.com/office/drawing/2014/main" id="{407C90E4-6796-48F9-82E2-36CD6C57844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7889086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Droplet</vt:lpstr>
      <vt:lpstr>The Rainforest Food Chain</vt:lpstr>
      <vt:lpstr>This is a producer in the tropical rainforest.</vt:lpstr>
      <vt:lpstr>This is a consumer in the tropical rainforest.</vt:lpstr>
      <vt:lpstr>This is the tropical rain forest food chain.</vt:lpstr>
      <vt:lpstr>How can you use a model to describe that there is energy in animals food was once energy from the sun?</vt:lpstr>
      <vt:lpstr>Producer and consumers in food chains.</vt:lpstr>
      <vt:lpstr>The rainforest food chain!!!</vt:lpstr>
      <vt:lpstr>Tropical Rain forests are amazing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Rainforest Food Chain</dc:title>
  <cp:revision>1</cp:revision>
  <dcterms:modified xsi:type="dcterms:W3CDTF">2018-02-02T16:51:05Z</dcterms:modified>
</cp:coreProperties>
</file>