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9" r:id="rId4"/>
    <p:sldId id="260" r:id="rId5"/>
    <p:sldId id="280" r:id="rId6"/>
    <p:sldId id="261" r:id="rId7"/>
    <p:sldId id="283" r:id="rId8"/>
    <p:sldId id="264" r:id="rId9"/>
    <p:sldId id="284" r:id="rId10"/>
    <p:sldId id="265" r:id="rId11"/>
    <p:sldId id="285" r:id="rId12"/>
    <p:sldId id="266" r:id="rId13"/>
    <p:sldId id="286" r:id="rId14"/>
    <p:sldId id="267" r:id="rId15"/>
    <p:sldId id="287" r:id="rId16"/>
    <p:sldId id="268" r:id="rId17"/>
    <p:sldId id="288" r:id="rId18"/>
    <p:sldId id="269" r:id="rId19"/>
    <p:sldId id="289" r:id="rId20"/>
    <p:sldId id="270" r:id="rId21"/>
    <p:sldId id="290" r:id="rId22"/>
    <p:sldId id="271" r:id="rId23"/>
    <p:sldId id="291" r:id="rId24"/>
    <p:sldId id="272" r:id="rId25"/>
    <p:sldId id="292" r:id="rId26"/>
    <p:sldId id="273" r:id="rId27"/>
    <p:sldId id="293" r:id="rId28"/>
    <p:sldId id="274" r:id="rId29"/>
    <p:sldId id="294" r:id="rId30"/>
    <p:sldId id="275" r:id="rId31"/>
    <p:sldId id="295" r:id="rId32"/>
    <p:sldId id="276" r:id="rId33"/>
    <p:sldId id="296" r:id="rId34"/>
    <p:sldId id="277" r:id="rId35"/>
    <p:sldId id="297" r:id="rId36"/>
    <p:sldId id="278" r:id="rId37"/>
    <p:sldId id="298" r:id="rId38"/>
    <p:sldId id="300" r:id="rId39"/>
    <p:sldId id="301" r:id="rId40"/>
    <p:sldId id="302" r:id="rId41"/>
    <p:sldId id="303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72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3FEB2-B990-4D5D-8941-1B8E90A2C880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CCCA5-AC54-4220-BC0D-DD0D4766604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3FEB2-B990-4D5D-8941-1B8E90A2C880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CCCA5-AC54-4220-BC0D-DD0D476660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3FEB2-B990-4D5D-8941-1B8E90A2C880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CCCA5-AC54-4220-BC0D-DD0D476660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3FEB2-B990-4D5D-8941-1B8E90A2C880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CCCA5-AC54-4220-BC0D-DD0D476660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3FEB2-B990-4D5D-8941-1B8E90A2C880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3BCCCA5-AC54-4220-BC0D-DD0D4766604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3FEB2-B990-4D5D-8941-1B8E90A2C880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CCCA5-AC54-4220-BC0D-DD0D476660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3FEB2-B990-4D5D-8941-1B8E90A2C880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CCCA5-AC54-4220-BC0D-DD0D476660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3FEB2-B990-4D5D-8941-1B8E90A2C880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CCCA5-AC54-4220-BC0D-DD0D476660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3FEB2-B990-4D5D-8941-1B8E90A2C880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CCCA5-AC54-4220-BC0D-DD0D476660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3FEB2-B990-4D5D-8941-1B8E90A2C880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CCCA5-AC54-4220-BC0D-DD0D476660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3FEB2-B990-4D5D-8941-1B8E90A2C880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CCCA5-AC54-4220-BC0D-DD0D476660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763FEB2-B990-4D5D-8941-1B8E90A2C880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3BCCCA5-AC54-4220-BC0D-DD0D4766604B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ZbzbC9285I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Vocabulary Unit 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Theme: </a:t>
            </a:r>
            <a:r>
              <a:rPr lang="en-US" i="1" dirty="0" smtClean="0">
                <a:hlinkClick r:id="rId2"/>
              </a:rPr>
              <a:t>The </a:t>
            </a:r>
            <a:r>
              <a:rPr lang="en-US" i="1" dirty="0" err="1" smtClean="0">
                <a:hlinkClick r:id="rId2"/>
              </a:rPr>
              <a:t>Incredibles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792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1" y="4953000"/>
            <a:ext cx="6494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Given the damage and destruction he caused, it is unlikely anyone will grant Syndrome </a:t>
            </a:r>
            <a:r>
              <a:rPr lang="en-US" u="sng" dirty="0" smtClean="0"/>
              <a:t>clemency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" name="Picture 2" descr="http://www.virginmedia.com/images/goodvillains-syndrome-590x3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62000"/>
            <a:ext cx="6457950" cy="383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39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Clemency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georgia"/>
              </a:rPr>
              <a:t>Mercy, humaneness; mildness; moderateness</a:t>
            </a:r>
            <a:endParaRPr lang="en-US" dirty="0">
              <a:solidFill>
                <a:srgbClr val="000000"/>
              </a:solidFill>
              <a:latin typeface="georgi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1" y="4953000"/>
            <a:ext cx="6494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Bob finds a </a:t>
            </a:r>
            <a:r>
              <a:rPr lang="en-US" u="sng" dirty="0" smtClean="0"/>
              <a:t>dearth</a:t>
            </a:r>
            <a:r>
              <a:rPr lang="en-US" dirty="0" smtClean="0"/>
              <a:t> of interest and excitement in his job at the insurance company.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97189"/>
            <a:ext cx="8572500" cy="3577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339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georgia"/>
              </a:rPr>
              <a:t>A lack, scarcity, or inadequate supply; a famine</a:t>
            </a:r>
            <a:endParaRPr lang="en-US" dirty="0">
              <a:solidFill>
                <a:srgbClr val="000000"/>
              </a:solidFill>
              <a:latin typeface="georgi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69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1" y="4953000"/>
            <a:ext cx="6494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Embarrassed by her superpowers and how </a:t>
            </a:r>
            <a:r>
              <a:rPr lang="en-US" smtClean="0"/>
              <a:t>they make </a:t>
            </a:r>
            <a:r>
              <a:rPr lang="en-US" dirty="0" smtClean="0"/>
              <a:t>her different, Violet remains </a:t>
            </a:r>
            <a:r>
              <a:rPr lang="en-US" u="sng" dirty="0" smtClean="0"/>
              <a:t>diffident</a:t>
            </a:r>
            <a:r>
              <a:rPr lang="en-US" dirty="0" smtClean="0"/>
              <a:t> until her family needs her.  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7588"/>
            <a:ext cx="232410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412047"/>
            <a:ext cx="6037907" cy="2540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619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Diffident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georgia"/>
              </a:rPr>
              <a:t>Shy, lacking self-confidence; modest, reserved</a:t>
            </a:r>
            <a:endParaRPr lang="en-US" dirty="0">
              <a:solidFill>
                <a:srgbClr val="000000"/>
              </a:solidFill>
              <a:latin typeface="georgi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34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1" y="4953000"/>
            <a:ext cx="64943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 we learn later, the </a:t>
            </a:r>
            <a:r>
              <a:rPr lang="en-US" u="sng" dirty="0" smtClean="0"/>
              <a:t>discrepancy</a:t>
            </a:r>
            <a:r>
              <a:rPr lang="en-US" dirty="0" smtClean="0"/>
              <a:t> between what Buddy Pine thought happened the night he was hurt and what really happened is what made him Syndrome.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55481"/>
            <a:ext cx="5609359" cy="4207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979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Discrepancy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georgia"/>
              </a:rPr>
              <a:t>A difference</a:t>
            </a:r>
            <a:endParaRPr lang="en-US" dirty="0">
              <a:solidFill>
                <a:srgbClr val="000000"/>
              </a:solidFill>
              <a:latin typeface="georgi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06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1" y="4953000"/>
            <a:ext cx="6494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Bored with his normal life</a:t>
            </a:r>
            <a:r>
              <a:rPr lang="en-US" smtClean="0"/>
              <a:t>, </a:t>
            </a:r>
            <a:r>
              <a:rPr lang="en-US" smtClean="0"/>
              <a:t>Bob </a:t>
            </a:r>
            <a:r>
              <a:rPr lang="en-US" u="sng" dirty="0" smtClean="0"/>
              <a:t>embarks</a:t>
            </a:r>
            <a:r>
              <a:rPr lang="en-US" dirty="0" smtClean="0"/>
              <a:t> on a mission to destroy the </a:t>
            </a:r>
            <a:r>
              <a:rPr lang="en-US" dirty="0" err="1" smtClean="0"/>
              <a:t>Omnidroid</a:t>
            </a:r>
            <a:r>
              <a:rPr lang="en-US" dirty="0" smtClean="0"/>
              <a:t> for the mysterious Mirage.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087191"/>
            <a:ext cx="5486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989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georgia"/>
              </a:rPr>
              <a:t>To go aboard; to make a start; to invest</a:t>
            </a:r>
            <a:endParaRPr lang="en-US" dirty="0">
              <a:solidFill>
                <a:srgbClr val="000000"/>
              </a:solidFill>
              <a:latin typeface="georgi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88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1" y="4953000"/>
            <a:ext cx="64943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Incredibles</a:t>
            </a:r>
            <a:r>
              <a:rPr lang="en-US" dirty="0" smtClean="0"/>
              <a:t> fight crime for </a:t>
            </a:r>
            <a:r>
              <a:rPr lang="en-US" u="sng" dirty="0" smtClean="0"/>
              <a:t>altruistic</a:t>
            </a:r>
            <a:r>
              <a:rPr lang="en-US" dirty="0" smtClean="0"/>
              <a:t> reasons: they do it because they wish to help people, not receive money or favors.</a:t>
            </a:r>
            <a:endParaRPr lang="en-US" dirty="0"/>
          </a:p>
        </p:txBody>
      </p:sp>
      <p:sp>
        <p:nvSpPr>
          <p:cNvPr id="2" name="AutoShape 2" descr="data:image/jpeg;base64,/9j/4AAQSkZJRgABAQAAAQABAAD/2wCEAAkGBxQQEBUUEhQUFBUUFBQUFRQUFBQUFBUUFBYWFxUVFRQYHSggGBonHBcUITEhJSksLi4vFx8zODMtNyotLisBCgoKDg0OGxAQGiwkICQsLCwsLCwsLCwsLCwsLCwtLCwsLCwsLCwsLCwsLCwsLCwsLCwsLCwsLCwsLCwsLCwsLP/AABEIAMYA/wMBEQACEQEDEQH/xAAcAAACAwEBAQEAAAAAAAAAAAADBAUGBwIBCAD/xABEEAACAQIEBAQEAwYEBAQHAAABAgMAEQQFEiEGMUFREyJhcQcygZEUobEjQlJicsEzgpLhFaKy8CRD0fEINFODk7PC/8QAGwEBAAMBAQEBAAAAAAAAAAAAAwIEBQYBAAf/xAA7EQACAQMCAwUHBAECBQUAAAAAAQIDBBESIQUxQRNRYXGBIpGhscHR8BQjMuEGQvEkM1JichU0gpKy/9oADAMBAAIRAxEAPwCKUVgH6adgV42RbO1FQbINhFFRZEKq1Fsi2MRCikHJjsIoJMryY2i0DYTYXw6hqI6j94dfaj7IRUqLkRbCqlG2QyMwrQTYUmOItUpAtgcZMkYu7BQeVza/t3p7ajVqvFOLZ5rS5nKAMLggjuDcU04TpvE1h+Iimme+HUNR7k80V5rPsnaJUJTPGwumgyQyBlFWKTEixR0q3GQqYFkpFImmCaOpqRNM48Opaj3JwyVJM9TF5VpYsSLE5Vp4seLFXWlTFTAsKmmImDYVJM9BkVLJNM5AqTZJsIoqDZBhFFRIMKq1Fsi2GRaNsg2MRrRyYTY3EKGTBkORCq8mE2MqtE2E2daKjqPMnQjrxyPMhFSjciLYZFoZsg2NIbC55AXP0qvGLlJJATeCkZY7Y3GGST5RdQh5AN8tuxA59zX6HStIWtKNKPr59SrTzPMmW3/hQiAZLjSN+zL1uO/rQ3NtGvScJenmNrXQPprhW2nhj5PNNR1HuTtFqDZFs7IqOSIvIKemxYsAyVZjIRMEyUikSyDKVPUSyclK9Uj3IGRaWLJxYrKtNFixYpItNFjJizpSpipgGWkTETBMtTJpgmFSye5OFFSZJhVFRbIs9jYMt1IIOoBuYuux97HnXrhKDWuLwVVcQqpqlNN+8Fk2M8RSjm08XlmQ97C0i90a4t2+11uqCglUh/FlCyvZ1JOjW/mvj+fIlkWs9svtjEa0TYbYzGtFJhMaiFBJhSHI1qvJgsKFonIjk9CV5qPMnarUHI8bCKtFKRBsUz7HjD4Z3IJvaMAC5LSHQv5kVc4XbO4uoQT659FuV68sRZlHD/HX4c+NJBeNpLjRMmq9z5Sh35f271+iVaWqWclCnc6YYaJ7NfiHjJPDbDJh1UuifhmbxMXJqJBug3RdrXIB8wtevFSjjci60tWxo8Km1iLEWH/setcFxez7CrrTzqy/L8yacXsgmmshslk6Vai2eNnrCvkeIA4pIsVAmWmUiSYMrSKRLJyUqSkSyDdaRMkmLyimiyaYpItWIsZMWkSlTETF5FpExUxeRaVMRMAy0iZNMEwqWSaZwoqTJNhVFRISeNyNzHK9MUksPixXR5C0dtDhQCzeG5CP03XflvWlb9vsprbx5/nmc3ffot5U5Ylz9nl9vVFSw+eSrjIJplMYOmNn0sivCbBjv81r6vt2q5K3h2TprkzKV5V7aNaXNfHzNSiH/ex/Mc/euYrQlTk4y5nVwrRqRU48mMxrQNnjZ3icQkMbSSMERRcseQrynSlVlogssCrVjTjqkUnFfE0a7YeEFb/NITc+oReX1Na8ODRx+5J58DLd+5P2UTeRcfK7hJ1WMtyZb2+qt09QfpVa54M1FypPL7mSjc5/kXxReuYm8MfJ1potR9k6C1FyPMnYWotkGwGa4ZZIHDi4A1/5ozrU/dRV7hdaVK7pyhz1JejeH8GBW3izJ8py4ticO8KRjSyyOwABOltRDdyeVfocpc8gxgm1hGvJhwzhyBqta5Ck/Qi9h9aAbK7gOaZtFhrNO3hoSB4h+QE7AMw+X3NhuN65vi/DrmvV7Sn7Sxy6r0+2545KKy+Q1h50kUMjK6n95WDD7iuZq0503pmmn47CBQKI8PGFeo9QJhUkyaYMrU0yaZwVqSke5OStTUiSYJxTxZJMWkWnixULOtOmImLyLSxYiYtItKmImLutKmKmLutImImCYVNMmmCUVJsm2dvEGUqwuGBBHcEWIrxTcWmuaBqQjOLjLkxfMsvSSOxVSxKIHdQ7BSyqxBa5JCaj1+WrlnUnOrqlJ4Sbf56mNxGjSpUNMILMmktt/f5IQ4ujaLBjyxlIlSEE7SBehuNiS1727jtWjZ11W1OO2Pjn/Yxb61lb6VJ5z8MYHeHcrljEDpJ+zaNTJG7s4sU8vhAjy2J6G1ulZnELqhVUoaGpJtJmjY2teliSmnFpNr0LZGtYTZqNmYfFbNWadcODZIwHYfxO3K/sP1NdFwiio0tfV/IweI1HKpp6IqWWSWbYD6/7b1pzRWpPuJLGRSPKqi7s9gqgC5JNgLe9QWBXnJM5Li8Thnk8SSWOSJtBDNqVWXbSwPIbexFV7i3pVY6ZRTROk5dTWODeIBj4CxAWSNtEqjkG5hh/KRv9x0rieJ2P6Sphfxe6+3oWIT1E+FrKyTydBa8yRyRnE+bRYTDO0rBdQKKOrMwsAB+Z9K1eDWlW4u4OHKLUm+iSefj0K9xNRgyhcEsCxN+32rv6y3PLd5iafh5VCXJH3oRHnJmvxXz9Xi/BR+aWZkBUfuKGDXbtyH5mkprD1Pkg6r1Lso7tkbl8BgVfDdlZVVdSkqTpFtyOdZ1XTVyppNPozpI28FTUGs4WC3ZFxgQQmKtbkJgLf/kUbfUfbrWDfcFi052//wBft9n7yjXssb0/d9i58+Vc1hrZlBHJFeksnBFSPcnBWvcksnDCpJkkwLirEWTQB1p4sRMXdaeLETF3WlTETFpFpYsRMXkWlTETF3WlTFTAOtTQiYJRSMk2FQUbINhfCBKne6kkbkblWU377Mw+teKrKCaXVYZXq04zcXJcnleZGcaYbXgJh/CA/wDoN60uDz/cnDvj8n/Zj8bjmnCXdL5r+h7gzE+LgYG7IEPunl/tWbxGGi4l47+8sWNTVbx8NvcWGNazpMeTMU+I8bLmU1+ugj+kov8AvXX8Nw7aGDm73PbyyROS4SWaQJCpdj0W1/erc8Y3DpNt4RtXB+QRZeFxOYPDEV/ww7qLNbnqbdj6Cq/PkW5vStyt/FDHQyMuLwkiSwyExSlN9EwFxcc/Mo5fyXr1QecEe1Sjn0Ffg7jiMe0YPllha49YyCp+l2H1rG/yCipWmp84tfHZntGXtG1AVwrLQhnubx4KBppTsvIdWboq+v8Auau2FjUvKypQ9X0S73+bsOpUUFlnz1xZxLLmE/iSHZf8OMfKi35Aetudfo1ra0rWmqVJbfFvvf5sU55km3zP2VZ4Iv8AzHT0UXJ9B0/OnlHIcKiXUnV4sxUw04QOt9jPKblfVf3EPr5j2tRNQhvJlukq1famvX++XzZ7lmWCEliS8jbtI25JPO1/15mq1Wq57dDYtbONvvzl3/Yl45KrtF9SydvFeop4FxktXCGf+GBBObAbRueQHRGPQdj9O1YPFeGuo3Xo8/8AUvqvr7zMu7V57SK8/uXUiubM7Jzavc4PcnLCpJnqBOK9JpgmFJFiJgXWrEWTTAOtNFk0xZ1posRMXkWmixELSLSpiJizrSpipgHFImIgKikbEbDIKNhsYRaNsNs7xGGEkbIeTqV+4tTWVwqFxCb5Zw/J7P7lG+pdtQlBc+nmt0Ur4dZh+HklwkuxVzpv35fn/cVq8YtHOOuPOPxX5uYvDbnS9L5P5mmxrXKtm0zOPinlati8K+wMqSRE3/g3X/rI+1dJwKq5UpQfR/MxeIQ/cT70Qq8MYhsOsa4W8kZJXEJPGkZBIOplPm1CxtuOfLbfY7WPeVv01Tu9SVwPCc2FkDZhhcTimZ4mV4UTFqYkJLwtrby67r5ua6dhvXqnF8mG6cs7rIzlPAUj4fFAq2HGJdTBA5uyCN2ddZ53CkoL77kkb0U6q1LBZpW70S1bZP3wayZhjJZG5QI0Z7eI7WsD6BG+4rB/yO4StlT6yfwW/wBj23g1LfoarnmbxYKBpp20ov8AqZjyVR1Y1ylnZVbuqqdNeb6Jd7LE6igsswLiriTEZrLrKsI12jjW5VB6nkWO1z/tX6HZ2lGypdnT9X1b/OSK0YTqPVjIpgcjLEazYdh/60sqqXIu0rNt+0WCDL41/wDLQkdSik/e1VnUk+ppwt6S30r3IcL2HYD6CjwWHJJdwPxB3qWGQ1JnkUu9fNbHkXuTmDIIqtIvR5BJor1HJNFmyniRYcFK85v+HA67sp2Rb97gj7VhXXC5VruMaK/nz7ljm/LG5gcTpxoS1rk/mY/m3HWKxeILPM8ce+iON2jjX+HUFILe5rr7ThVpbR0xgm+9pNv87jnqlepJc8eRJcH/ABExOEmEWJZsRExAOo6pEvyZHO7DfkTbtaqXEOBUblZppRn4bJ+aXzQtK6cee6NvhmWRFdCGR1DKw5FWFwR9DXBVISpzcJLDWz80akZJrKPGFRTETBMKaLJpgXWrEWImLyLTxYiYtItKmImLSLTRYiYtItKmLFi7ilTETAIKRiMOgo2yDYwgo2wmxmMULCZRPiBlDRzR4mIbsdDDkDfueVdTw+7jXt0pP2obPxXR/RnN3VpOFf2FtLl59V9S6ZNm6+EiysQ4VQzHcMwAuQR/euburWTnKVNbZ2R0CtK0YLO7ws4IHjPhuPHSLLFjAsq20RyG8I6+UgXTfmd6vWF3UtoaJUtu9c/7M254fWqS1JP1FmmxMJTDSIVJK6iHVdS35q7bWuOdbFCpSrQ7SD2+XmVXOaxBrc0b8Q7i2kqEUHW0iPqLXuBp7fTnXk8R6i0pPLbWDPM8z3EY7FDDZcXOi4lljOlbttYyj5VAvuNyeV7bwq1advT7Sq8L85Lqw6lZzlpiaHwrkKYDDLCm5+aR7W1yH5m9uQA6ACuC4heyu6zm+XJLuX5zEhHSilcTTDG4ptQDRwsY41O4ups725XJB37AV1dhQ/SW8YL+UsOXryXovjk0bG2hNdpNZ7iC4jdYoCNlN1Cjle5A2FXaGZTyW7yUYUceWAeXQhwSWVVUXZ2IAUepNe1ZaeSy+iCg0ll8iQxWJwMeAkmEyySK1lCvZi19lC9rb3sdrmjpxqyqJSTTzyxtjG7z3+GfTcp1+IKEswaa+pT+IcWsuGjZCLO17EG66bghgL23I/KtO3g46s+BQ4jcxrRp6fF/QgcswZlksraSFd9QvZdCk3J2sLgC/r1pmZ0E29idy/OLoPE+bbSRya/6EdRVWdLfbkbVrfao4n/L5l0yseUVn1eZv0v47j5cUQyRUOPsaUhWMXtI927EINv+qtGwik5T68vfz+SOf/yCX/Lj5spOAwEk76Y1JPU9B6k9KvN45nPRi5ci7ZlwtBhst1yYmFcaG1JEXGswbjTpG6sSWIJ7WqKqNvlsJKnFLDe5pPwnldsqiEl7o0qC/PSrmwPtuPpXBcfgo3ssdUn64L1s3o3LWwrFRbTBMKnEmmBcU8WIhd1qxFiJi7imiyaFpBTRFQtIKaLETFnWlTFQuopGIxhBRthtjEYopMNjEYopMNs9xmATERtHILq3PoR2IPQ19RuZ0J66b3/NivVgprEiEm4ZliQmKQShRsrjS5A6ahsT9BWjT4jSqzUZx0tvnzX3XxFheVKUfaWpL3/nuIPB5gsg22INiDzBHMVoVKEqbwy/QuoVo6okLjxi4pjMhaWNHukLMzgKQCdK38u9+VWqE6SWnZN83yz5mFe2NZVJVoLKzy/PE07hbNI8bhwmIjCO4a8DfKV32/muu5B9dqwOMV7mnLNJ+wuq558fpg8lb1VTU5xwn8PMs+EwqRKEjRUUclRQqj2A2rlatadWWqbbfjuCklyGVFEeMx7BuY3dG+ZZHVvcMQa/SK+JvXHk915PdfA2OHzXYxRFcbYRnWOYHaNrEejEb/e33qVrNJuHeHxKi5RjUXR7+pE5iWkwjKlz5kcgc2VQ1x62JU/Q08MKqm/IzrvVO39nvTfl+bkthMgWbIkaKFGxDykGSyh9IlYfO3IWAFU53UoX7jKWIpcunJFOlbOrRWiOZZOW4fSHDpG5Jls2soxFgxDafXcLz7Vat7xyqtv+H5uXavC/+Hwt5r78inYt2gMiAuGa6sSQA0ZNwLDnyBv6Vfe7MTeOU9n1EoXsf+7g9x6140fRbTyWfAcWSQBfEQSKeTqdJI69xf02qpUtYz5PBsUOMVKaSnHK7+TLXlmdRYoXjazDmjbMPp1HqKo1aEqf8jetL2lcL2Hv3PmIcS4bxQqkA3DhL9JdPkP9u1XLHG66mVx1Tbg+n1/2K2mQ4l1HhQsitoXV4w06uRPzdTY+ltqtucTCVGp3FtynhHF4aKaA4SFnnhMRmkmQxqGbUHEZJLSDkri1v4SRv52ke89VvUfQ1HhRojg4hBIJURRGZBezOgAcj3a5v3NcR/kVXNxGGOSz7/8AYvUWtOxKMK54dAmFSTJoC4posRAJBViLETF5BViLEQrIKaLETFpBTJiIXcUiFTFUFMxWMIKJhtjMYo5MJjMYoZBtjMYoZBs5zKbw4JH/AIUYj3ttTWFLtbqnB8tSz5Ld/IrXEtNOTMZwmMLYvoNXO3W3X3rt7v28yZX4dPRNRTLb+LwsZVJ5jG7RPKvkugC6woZuhZkIA9h1FY2ivJtwjlJ48c4zy9V5c+SNS74nGhPQ1nqGynEgSQyKbgtGwI6qSD+lQuIaqc4PuaLzlCtQco7ppmqqtcNpObyEC1JQItmU8URBc0nA21eG31Ma3P3rvLX/ANjRf/bj3Nou8LeZSXicZg0IhIndFRwVOpgt77bX61KnGWrMVyNWvUpRjpqtJPbdlEyzHLGxUup0EjUDsQOTD3rQnBy6GJQuIQbzJbdfqTsWeygJEizAPZkjAQEh/MHC6tW979zehdlFy1NLJNcQoKWVF+5fc6hlD+YG9+97363vveoyi47M0aVSNSOqLyiscRYhZJNNgQm2oc79bHt/vVqi3GO5jX8IVamVzW2e8gZF0tbmOh7jvVkx2nF4YXDYspcEBkb5kbkfUdj6ivGsnyeAokVWDwsysDex+ZT6MOYqLWViROE3CSnB4aJbO86/E4VL+WRJRqt18rWZe3L6UVCj2cpY5M0b2+VzQhnaSe/u5jeQcSrqRZ20gG+qwZbm27L/AN/SllHqinSrclItfEvFC4pFhw7M6otpJQNKeZlKqg2OoFb3Gwue+xwjh+0NVk5xbhyWMvz5fIsfwfZxhZYyUKxy+UoUIu41PuhIte1gOVcf/k8IqvCa5uO/o9j61yk0y+MK5p7FtAWFeoRAmFLEmmAcVYgxELSCrEWKheQU0SaYtIKaLFQs4pUIhWMUrGbGIxRsKQzGKFhsZjFFIKQzGKGTDZG8YvpwEx/lA+7KP71f4Ks30P8A5f8A5ZUun+2/T5mL4OcfiEPY712NbeLRXtfZqJsu2VTQs0pl1AyYSbCBlsdKTEEmx7eb/UaxrinUxHRjaSlv1waVzaRuZKaeHjD8vueakieKKLUUji8pa2pirAkm3vUownKEpz5t9PIt20FR00M9G/ibJAwZQw5EAj2IvXFOnpbTMKWzww6ipqBBszj4m5ayYiHEINmUxuTyBS7An6X+1dhwPFe37BveLz6P+8+8jC7drJzSzlfEyDPsS0khA1NvuSb/AEFdAqSisRWxnVK86snOo8tiGGiGqzDchhblY6SR+YH3r1R3wyGdjqEXteKN7KNw5DW6E2f5vQj6UZMsMOZokB8w1W2FyTysN6q1IuU/A3bOrGnb4zvuVwmlKx+mUNH6r+amkg9ilcRxLIjUiufq+PhtMJI0TuFOhNBZug1Eqt/ff7GvsrkfHuW4XxC/PyRs/TmCNt/c/avHyJ0/5IsDf+HESKUYSrqdWLmOzaShbSbhr33HpftVaFRybbXL8Zoug9EVnGrn5Z2z+bGmfBYhYsXGSPESdSVB1AIyDQQ3UGzfaua/yODc6csbYf3+WAqUXCUovmnjY0NhXKyiWkwTiopE0wLCkQiAOKeLEQu4p4sRMXcU8WIhaQU0RELSCliKhRBTNjMZjFEwmMRiikGxqMUMgmMxihkw2QnH8LPl8gQgG6XuSNgwO23PatbgMf8AiXP/AKYv44X3KF5UUYpd7M6yPhplXWwDM3IX2AO9b1a6ingvWlp7Oplu4c4L8cl5WZEXYKhGpj772A+59OuXe8TdFKNNZb7+h7dS7NpR5jXHmTJhlwjxCyI7wtzJ/ajUpYn+ZPzFR4Xczr9rGb3eJL02+qK9vWf6iMpPnsWzh7M0XAJJI2lY/wBmx3NrMFT8in3rOuLWUrlxgst7/DL+TD4glTrSz139/wDYjm3H+HjnGHgKzSXs5DEqm+4AQM0j7HyqOm5FXbfg1SVPtKnsrots+uWkl57+BmyrrOESnF+EOLy5/DDElFkQMrK+1jYowDK2m+xF+lJwmX6e7Wp7PMXvtv8A3ghXWqG3mfNy5q0LMukHc867HtNLwUtGrcj8ZjDK+sgA7cvTlRSnqeScY4WBlkZAFdEBtsSvmsTcb357+9FLYtUqWd2DvRl08r48DYLCtNIEQXZjb6dSfS1eSkoLUz6NJ1paEs5JLMeD5EP7Nlcevlb89vzo6d3GXPYWvwWtB/tvV8H9viWHh34QY7EaHl8OCNgGu7CRtJFwRGh3PLYlaOrxGlDKW7MvspJ4Zr8PAmGTL5MEoOmVbPKwBkL28sna6kAgCwFvesOd7VddVn06dMdwiprGDO82+HseUYQStMZpHnjjPk0x6X1KPLc7gkNe/S1a1vxCVeo4qOEk347H1Oj7cU+rS95C5jwr+GfLpQCY8Rh45GB3AlWNWcezXVrerV7G51xqLrFtenQ0bCOqvGEt8fQ0n4acOxYWGSWPWXnazamuAsbMEVduVj1vXP8AF7qpWkoS5R+p5c20LevKMOW3x3LewrDlEgmJ4/ELEhdzZRz+psLVK3tZ16ihDmS1YKZieMDIoaIBFv8AvrqJXlvY2X/v69FR4JSgsVPafuXp/ZHtm90SUGd6tJZRpexFgb7rq3ubcqOfCaWGo5T88jRqMeWYNyv9RVCtZ1KK1PdeA8KibwDkFDEsIWkFPESIs4pUIhOOnY7GIxRSCYzGKJhsajFDIJjMYoWGygfEnicxhoE02FtRIuS3Yb2sNvreu34Hw5UrPtqnOe6/8Vy9+78mjmL28dS77OHKPz6+4z/AcSYpjpEpUdNKILfXTerLtaLeXH5l3/1C5a0qWF5L7Fj4F4nxeHxjK8jSxFbyK5vsNgUP7rXPsd7jkRR4jY0atLliXRr696Gso1bms4yl03b38via/mmFTM8BIkbC0ieRj+5KtmTV2IYC9c7bOVpcKUly5+K6iVqcqctMuaM4nyDMkjmw4jxMqYgFWhYQmPULaZFnDgJYqPfqK6ntrDKqqSyuXPJn1qterL28sd4d+CpS0mIxNnAuEiQMqv8Azs+0i9CtgD3qrU4ss4hHbxePkRVF9TWcnw5jw8SMqoyxopRGZkUgAEIzblQeV+lqyqiUpuS3yxVsilcZfCXDY+QyxucNK3zFVDxse5juLH1BHsa06HEKkIqM1qx7wXTXQgofh7luSKMTmE5xBW/hxlAqu3QLCCS59zp71YVzXrvFNY73/f4z7QkZrmXg4g6sOSAL/s5PmUE7C/Wr1SfeWKDyiLfBuP3T9N/0qGpFg9wuBklcIiMWPSx+57CvpTjFZbPYQlOWmKyzQ8gyNcKn8UjDzN//ACvYVm1qzqPwOhtLWNBeL5segwZmlSMAnW6JsOQZgCfpejUkkPXqKEHLuTZtYSwsOQ2HsKpuJxeT8RRuB7kzr414aaXBwxwRPIXxKfICbMAdANuQJJ35bVpcK7OE5Sm+nwzl/IOo5bYJXjXKQ2ChVQAYXi0+gCmMj7H8qoW9TTUm31X1Rp8Nb/URfnn3fcc4RiK4UKeYd+X9V6o3aUqmROIS1V2/BfIlmFUZRKiZjfHGfyTYkoh8kbuNJIsGVtP6Le/8xrsLG0p0KKSW7SbfeBKbcsoV4ciF9Nj5ttJOoNfmA3f02pquRKeC/wAGDijhRWuxR9O2xIsWB+xH2qvJRzlixzyQzPAE0SKSQOh8p5237jc/eilTWPARSfU7xC2JrnKkVGo4roy/TeYpiclSiNEWkFKhUJx1YkMxlKFhMZjFE2GxmOhkEz9jsUIYmc/ujb36VY4fafqriNN8ub8lz9/L1K9eeiDZkmNgGJcl9xc/UnnXcXNVx2RSsrSFXLktiDxmVfh5AVvobkT0I5qahSq614g3tm7eSx/F8vsPZHiBd7HzFhf+kDb870dws4LnC5KOrvfyX95Lrw3xbHgZgJZFCPbWhO4HR7dCPzFZdxZyrR9lbo0b6VCcMTklLp9n4Px+5sULBlDKQwIBBBuCDuCD1FZKp4eGYLYdRTRiQbOwKZRI5Kzx5xQcBDaJBJiJAfDQ2sAObtfoO3U+xq5b0Iy9qf8AFfHwJU6NSq8QWT5y4ibGYiUy4sSu5/eYEgDsLbKPQVrQnDGI4x3E52tWn/KL/PIhljY7qGuN7gHa3W45UmV1KzhJ7pMbw2ayAgEhh/Nz+4qLpRZKFxNeJbcr4wSFbfhwB1KSXJ99QH61nVuHyqPOv3o1aPFIwWOz9z/ok4OPYXNlinJ7Kqt+jVWlwyov9S+P2LMOK0pvCjJ+ST+pfPhnjFxc8jtFJH4SKUEukMxe4LBQSdgP+cVD9L2e+pPyAv7qpKmo6HFPq/kaTavnEyDkijcT7J4RRyiemL/GvNWxOJgy+Bt1vJLYmwYiyhrdl1H/ADCtaypxo0XVlzfyX3fyPaVGpXrqnHb85+mCxfCeEwQy4dpGk0sJFLcwGAVgN+V1B/zVlcQaqtTSx0NK8snbaXq1J/MvLCsicSomfO/EZ0YucWI/by8wRzc22+1dlSeqEX4L5FYsHDAAHc362/LtXtSKyXaCTRoWXuNj170WFksNEnjRriYWB8psCNrjcV9NZi0ElhkbPzNcfW/5svN/Mv0/4oUkr6I0RaSmiKhJKsyHYylDIJjMdDIOQ1HRMJkLxtPpw4H8TfoP9xXQ/wCN0k51Knckvfu/kjOvpYikUTL1uL9zWpcyzJl/h8MQR+4nAGFY9V0ke9wP0JH1orZtVBeKU1K1k30w178fUpeAxLRHUu50m4PLff8AWrzipvBgQqOhFSQqrFiWJudVyT1vS4xsUXJyep8z6I+DGY+Nl3hk3OHkaMf0N50+nmI/y1hcQpYq6u9Fim9jQVFVoxPWzsCmUSLZkPGshkzaYHlGIkX0BjVz+bN96tz2pRX5zN3hEVpbFXQWqubSZH4gjcdDsfUVJZPmljDMpxsHhysn8LED2B2rZi8pM4WtT7OpKHcy4cNcNJYPiPMeYj/dH9Xc+nL3qlXuXyh7zdseFxwp1t/Dp6l0SFQtkAUdlAA+wqi23zN2MYxWIrCB4ed8PIskZ0upuD+oI6g8iKkmRq0o1YOEllM1nhjPkxsOoeV1sJE/hb07qeh/uDUnE5G6tpW9TS+XR96Je1G4lcqfG/GUeX6Y+c0oOkcwg/jcdhS0rSU4ufd07ydGVN1YxqPC6sxrPGEOKjnJ1GQGNiTcklg4a/W9z+VJSbqQlB+Z0txGFCvTqx5NafqmXngrMFTFpqIUSq0YuQBqNmUb9SVAHvWfVptxaXQnxVJ22e5p/T6mlMKzJxOdRjPxGwcbZhrjdGDx65AjBrPH5SGtyv5PzrpOFKcqSjNNYz7uaAqYTK3guIEgdgQ50btpW4UGwuTf1H3q/Km5PYSFeMOZaB8RcJChuZGcD/DEbBr7WuWsAPW9B2Mslh3lPGQkma5mWw87MsCNjY4DhAilniOlmkEjXMi2upIsB0pHTgljnsVXWqTkum/IvWLjsfcn61y3E7enScXBYzn6GzRllYEZKzollC0lNEVCMdWZDMZShYTGY6GQbGo6JhsofxSxzoFCnYKCBbqzEH8gK63gEFG2lJc3L5JGFxCpLtdPTBWuG8w8TyMLMoBv0IPbsfSrVzSa9pGnwy+hLFOWz6dzNC4SySPEl2njWSNbKEcBlLHe5B2NgB/qrDu7idPCg8N/Iu8TktCp9+/5+dDjjjgCDwGnwkQjeNbtGlwrp1svIECrnDL+Up9lV3zyfj3eOTnbiLUduSMXbD6ZdPR9hfoegP12rdZTRq3wDxhE+JhJ+aJHt6xsVb/9g+1Z1/HMU/EWm+htiis+KEZ2KVIgzG+IfNmWKccvEC/6EVT+Ypq72jHw/s6ThMWqOe8TxmKAWgSyanI/ZBkU2YORCLIDZ5WB0L6D+Jv5R9bU8YFC7voUVvu+785F8j+FOXeFoeJpHJ1Gcuyyl+4INgP5bW9+dOqklyOYnUc563zzkpvEHAGKwAMkBOJhG5AFp0XuUGzgd13/AJai4xmaltxLTtMi8sxwdQQbg1WqQ0vBv0qinHKJJlBFGIH4ax5wmNie/kdhFIOhWQgAn2Nj9DSQfQo8RoKrQfet0ahxLnMeBwzzyckGy9Wc/Ko9SaanSdSWPeclKWEfOGY5nNi8SzkGXETtYKoLEX+WNFHO3+/KtTCxtskGtvM1XhT4fPFgZRixHJiJIZUiVrt4HiIw0l721EkXK8uQJFZVatHtE4bLO/iWu3qumoSey5eBjOVZg6YhJJS2qCRGYHmuhtxbputafZrQ4pATrTqT1TeT6fx0PiRuoNtaMuodNQIv+dcjnTJPuZbXI+fBgZMLK8UilWUEMLG2no3qvKx9a6yjWjL2ovZ/nvCqRDZTlzNJ4kMgikICuGjWWOQDlqRvpUZTcRoUFU3TwSuFyFpcwMuJUYxpPLK7JHHGBpCAKnSyhRqG+3vRyqbbbE4W6jLfcueD4XwuDk8UK2oLYPLI8uheqoXOw/OjlUbW41CjFPMVlklNJq3vft7dK4+6uZV6mqW2Nkvzr3l6ENKwKSUcR4i0lNERCEdWZFhjUdCwmMx0MgpDUdEw2Z38W1+X+hP+tq67gDzatf8Ac/kjA4iv3vRfNlPwtl8U+iL9luf1Far5lRcjcfh8h/4dAzCzSJ4h7nX8pP8Al01x3EMfqZJclt+epsdtOrFSnzwl7i0R0UApGXfFH4e60bE4Rd180kSje3V4wPzX6jtXS2N/2n7dXn0ff5/cz6tLTvHkU74X514GbQM3lEpMEl+8gsPu4jP3q1cwzTaIxe59LLWTEYQ4hzmPA4Z55SAFHlH8TkeVB6k/3NWaNPXJIizEctxxlR5SbmSR3J7lmJP615cr9xnWcPa7CKL9whwZhMTAmIl8SVmvqRn0xqykggKgBI2v5iedShjGxkX91XhWlDOF4dxoGGw6RIEjVURRZVUBVA7ADYVIym23lha8PD9Xp4ZJx1w5olxGJwSArGyHFRr0dlLO6KOysjMP5ie9I49osPn8zSsrx0GlLkyCy/GB1BB51RnHSzpoTU1lHuY7LqHMbj3G9eQe5Ka1RaCfE3Opczx0eDwgMoQ6VVeTzEftHY8gqDa52FmrYpRVOGZev2OBfMv/AADwDFlia3tLiWHnltsgPNIgeS9zzb0FgKVes57dBIxwW9qpSER83fE7JPwmbzAC0eKQzpttqO7j31q30YVs2dTXTWfL3FeosM3bIMX42Dw8v/1IIn/1IpNczcx01JLxZdhyGJVB5i9xY36jsfSqMngZIxDjPNMJg8XbCMbg/tFXeJT2Trtvfp2rqrONeVFO459O/Hj+eYWvS/ZDZDxYivdupvt5r37GmlT7h6dZS27yS4x4lkli1Kp8KIqZLc7G4DMB0vbb61UjJVJaM8+Xiakoqxgqkubfu2G+CM2/ERsL7LYqOo3YN9OR+tZHF7VUtMlzec/DAFO8/U1JSxj86lgkrJiW4i0lNEVEfHVljsajNFIJjMdEw2NRmhYTKL8WY7xoe6n8mX/1rp/8ef7NReK+K/ow+Jr9yL8ClZXgzipkgXnPPpJ7RrbW30VSa169VUqcqj6IpU46mon0ThowihVFlUBQB0AFgPtXCa3KTk+bNjThYG4zViDCkMoatQCaMe+KnASxO2NgQ+CwviUjHmiPSeNeRW/zDa3PkSRv2l12i0Te/Tx/spzhpeVyPOEfidi8PEjYxRi8PfT4yW8dLfxDk5tbZrE87mkqWsW/Z2Z8m8Fq+LOIixmR/iIXEkYkilV15WuUPsRqIIPI1C3g9bi+eD3Xpal4meZEymLykEc9qr1k1Lc62ylCVP2Hk1X4U4ktBMlvKkosfVlBZfcWU/5xUoL2TG4vjt1ju397LxXplkLxJxLDgU1SsAbXsWCgDkCxPIX2HU9KSEHI9jHPkRmRcXjHRs+HeJua3AYlW6alJB9bG169lDSWI0YSWUw/BeBfDJKk0gleWZ5fEsQX1qoIZTyO3frUHkjWhyaKFxtwdJgJWxGFRnwzHU8agloCeZCjcxf9PtUppVV4/Mu2N86T0y5ENBi1mTYg1ScXFnRwqRmspkPk0NrSRu0cqnySoxDjSzWPry3B2PW9aN1UlCW3I53hlpRuKU1Nb7YfVczdeDM+/H4KOY2D7pKByEqbPb0OxHowqnVjplgzGsNruJlqrSZ6jOPjVk3i4NMSou+DkDmwuTC5CyD6eVvYGrNhW01dL6kKkcomPh1LqyrC730x+GT6xM0Z/NazuILTXmvEelvFHvHWMaHL8Q6GzBLAjmNbKpI+jGh4fGM7qEZct37k39BZcj5/wXDryeeU+Gh3ufnPsOnuftXRTuFnC3Zeo8PlP2pezH4/nmWTAwYbDSRN4KsDIkfXYMd3kfmFAuT35bcxUqSqTTWejf8AS8X8C3WhSt4p0Ye09k+bXiXjg3LwuFOtvF8QuNTDZk1Ntpb93zNt2tXP8SrPtkltpx79v6C0y0qM3nvz47kPwphocPjcRHh2JjLaVUhvKw1a1Vjsyhkt3237nWv1Uq2EJ1V7Sw/fy+eWZ9rphXcY8uRa5K5+JsIWkpooVEfGastFhjMZopBMajNDINjMZomEynfFP/AjPqw/NK6P/Hf41V/4/UxOKL2oev0Efg7lRaSTEsPkXwk/rezyH3AKD/Ma849caYRorru/Lp8fkRsqeW5mtxmuaiy9JDMZqxCQMkMIatwkC0FKhgQQCCCCDuCDzBHUVahLG4bR87ce8NyZLiyYgThMQfJe5XuYXPRl/dPbvvXQW1dVo78ypJODAcO594cOKwTt/wCGxkTmPVyixKjVGfQMVVT/AJT0pdGJqXd8iLeUVfJI5JHWKEEySusaAG12Y2FLqUY5ZHfVsfV/CGQJl2Djw6G+gXd+ryNu7n3PLsLCsuc9TyMkCz7iuDByJHJrZ3tsgB0qTbU1yNvbfapQpufIkotrJivFzjMcyVMVKYYNDzkgjU5BICR32ZgtgBY/vd6vRj0R5V9nCfIrkWMfLMcrZZJK6zRoyJLGGkYPsIpI12ZwwNtP0519KOdmRhNx3iaFkXHGYQ46HDZpAsS4iwjYIUOpiAhDBirDVYEcxqH1GVNYyhoVW5YZseFl1KD15H6VTb3IzjplgrPE3BuElSSYRCKYI7iSK8ZLBSQXVbK/1FShPMknuThXqU17EsHzymbvDh1ZVNmULqsdIctIwBPK9je3pV2rTVR7krW7lbxko82l8Mmof/DvjC2GxSE/JLG1vV1a5/5R9qp32zTK8DWWNZcpDJC2MgWVGjkUMjqyMp5MrCzA+hBNA6ji8oljYx/hnHSZLmrZe7E4aaT9lqO6+LfwZFPqf2bD+Jb++ncwjd2vbx/klv6c19goNwnpfIv3Gi3wGJ62hc/6Rq/tWHw+eLun5/PYuSXsmR4zFxzQeF5iWQcgbKQbgluQ3HeulpW1V1FPG2fgad1xG27B0tXtY2xvv035cyNySISjYlwGYA3O4v8AvXHId70lzKMCrwzXPLm3p/PgjVeG8SpgVF5oNx3uSdQ9N65DiFKSqub5P8waNenJS1PkwhyyFZjMI18U8368rG3bbtR/qasqapOT0roV40aanrS37zuQ15EsxFZDTIVEdGassstDUZomgmMxmhkgmfsbmCYeMvIbDp3J7CltbKpdVNEPV9EU7m4hQjql/uZpxnxcmMXwwAAp5hi2xIBJNh6V1djw+NmpJSy5Y6Y5Z+5gXFy67Taxg07gvAfh8FChFmK+I46h5DrYH2vb6Vx/E6/bXM5LknheS2/s1renoppFhjaqKkSkhiNqaMgmhhGqzCYLQdWq1CYbQLM8vixUTQzoskbizKw29COoI5gjcVapVnF5iw5RT5mB/EHgB8sOuMtJg3YaZDu+Hc/KJLdL7Buvoee9bXUay0vZlScHFkp8D8pWXMDMy/8Ay0TNboJpToBHpo1kf1DtXt5U001E+gsvJvU04RSzcgLnYnb2G5rOi8vA2CkcRZEmZYlZYJFDIliCCRIBqKaeVjfUpv79N7lKr2a9om4ShHLRn88qlZFmRWVAx0SKGsyjYWPI32pqmdWxag4uHtC+GyjBzwmeKWOLELsLs8gZSnh6GjLXAAJsVO1uR5V8qkoy3BdCFSOY7E0MlxGJTL4ZBh44cBIr60meWSQAqdKgoum+n8/Sx8lVi8+J9GzqJrPI1nJZQYuYNyx+l7f2qjUeGRrp6z3PpNOFnPaCU/ZGqFOXtpeKBfIoPwkyCN8lKzoJExTMzI420qqxADtujMDz3vSXddxq+y+R5GO24t8KsrXLswzLB3vZoXiufM0I12JHW2tAT3JqN9NypQqd/wCfRn1Pm0aWzVjzmWEgLtVadQmkUj4n8NHG4YSw7YnDHxISObAEFo/XkCPUDuas8OvlRq6J/wAZbP7/AH8CNWnqWVzQzi87jnyv8Ra6zQfLf96QaSn0YkH2NDbW048QVL/plnPgt8+q+Yqlqp5XUwyXCYzEzGFyyICdRAIiA6ED96/auxq3cdOc+gNHhladXs8YxzfQkjlWPw8KyuNWGVgAEsAwFtJZfm0X232NuxF6Ea9tUqunF+3+emfoXF29GWib9ld3JlsybMQQsqdOY/UGqNxQTThI6OE416fn8y7M1xfvvXOacPBnJC0hpYoVCrmmSERHIatMssajNEwpIZjNE0EzPOJ8VPmWIMOEQusflLckHcljsP1sK6q3VLh9ulUaUnu+/Pd6fnM5eu53lbMFlLZff1JXhT4bJC6y4lxI6nUI1/wwRy1Ei7e2w96yL3jbknGiseL5+n57i5R4covNTfwNJQ1zTL7QwhqGQ2g6NXqkE0HRqeMwmg6NViFQNoMHq1CeXgJox3iz4kz4yLwMHhgY8QGQElZ5pV31IsCXKEjuCbX5c66SjYKj7c5cvRFSU3IhuEJMVkmJixGJglhglvFIHBsY/m5XvqT5hfcqHG9qeo6dzBxg02iCzF7n0E6rIliA6sPcEcwf0N6xVUcWWPEzv4kJiMDhS0DXikPhyS2YS4ZWI0urKd7kkattJK871foV1N4fP5liM3UxCWy7zPuIs+ik0+NqWRxfx1sUkFz/AIqAXDjy+Zb32uL3NWaDk1h9Pz8RO9pRoT9n+Mt14eB1wpNAXJiijaZlbSbxKL6dLEPIRpYg2I1b35VKo2lvyDpypxWrqW/KsLOFviHw+FUglTLiISXA/hCMRb1J2qtKpHpl+g/byxtFvBfOHkBsygAaBYhlbUGsQbqSCOt70FzUSjgKvNSjsdcbTactxh7YTEW9/CYCq9vP96HmipNeyz9wnhvAwGGj5FYItX9RUFv+Ymguq2qrJ+LJxjsUXPeEcybNmx2FlhQ+RY7yMFMQ2ZJk0G4I6C/fY2tdXELV0FSqJ7L8wGqUlJtGkF652dUtJAmaq0qgiQF3qvKYiRlWe4lY5JMNDIjwjENKFQ38KVx+0hPQWcu9umu3Sux4fFuj+oqRxNxUd+qW6l6rC9PE8tIaq2lcluMZZgvHlEY+VQDIey9vc8h9e1VbuuqFNzfN8vP+jo61fs4bc+hdp4VZChUFCukrbbTa1rdrVzVOpOM1NPfOc+JkaU1hmVzYP/h+MMJa8cvmjN97EkAH1Brs6dZXdBVUsPk/Pw8BLKq6NTs29i/YGTVDGe6L+nOubrxxVkvEsTS1vHefpDX0USSFZDTIVEcjVaaLLQxG1FINojOMsc8OBkZDZtlv1sxsbVd4XCMrlalyTa8/z4mTxSUo270vm0vRk1kkEccEaxKFTSpAHXUASSepPc1nXc5zqyc3l5Y1GEI00oLbBKxtVKSPWhlDQyQbQwjULDaDI1QbDaDK1eqYbQdGpo1A2gqvTxqEGjuOw5AD2FWI1mHpQvnWWR4yB4JhdHHMfMrDdXU9GBsR7VZoXUqU1OPQOcFJYZAfDzGSRLLgMRvLgyFVt7SYdt42W/YWFt7AqCb3rRvXF4rw5S+D6hU8/wAX0LfMiupVwGVgVZWFwykWIIPMVTjVaeUJg+f+L8DFluYNBG5MAVWCPZihkH+GSfmAG4vvYjnzraoydanqxuaVrXcUtb27guH0m1gNLDlYW3GxAopZXmjcgoPGFsz3L/h1mGMubxQwSObO7XdornSwRb7WtYG1Tle0KeOrXTxOaua9VynTztlrz3NhyvJ5IAimfxFTTYtHZyALEFlYAjttt61Qq8QU4tOPxC1vThinxGnAyzEKTbxFEQ/+6wU/kWP0orCTlcRx0y/cgam0SwDYWHQW+1Zk6uWKkcM9V5VSaQNnqvKoTSBM1BKoTSIXirNxg8HNObXjQlb8i52Qf6itWuG0P1N1CnjbOX5Ld/YjWlog2Z3lHCuKYpIAhSVVmZ2IX9pMPEayAk2BYj1t9a6y84zbLMG905LCXc2vLde4nw+To7tZ2RoGV5cmGj0LuTu7Hm7dz/YdK5O4uZ3E9UvRdyLbk5PLDu1QiiSRm/xDyzxcfhLXBlBjNv5HTze4Eh+1dXwarptauf8ATl/D+jPvNUa0NP8Aqwvj/ZdSAoAAsAAAByAGwFYWXJ5ZsRWwvI1LFCpC0jUqQqRGxtVpostDMbUbQbQrn+V/i4DFq03IN9+l7cvU3+lNZ3Ct6mtrO2DPvrV3FPSnjfJI5HA0WHijcgtGioSt7HSLAi/oBVS6lGpVlOPJvJ9RpyhTjGXNLBKRtVNok0Mo1C0G0MI1DJBtBlahaDaDK1FnBBoKrV6pBtBVepxqEGgivTKoQaCB6VVSLRm3F+YnAZ7hMQTaOZFilPTTd0F/QFg30rp7KP6nh0oJbpvHns19UU5+xV8zS58SI0Z22VFZm9lFz+QrChNykormyxg+ccww0mOxEuKezPI5dY722v5ULeigD6V10ZRpRUFyXU0aVlKS1LfHJErlrKQCAVHVTsVPUUFRM1rdxxlbeHcbdleZRPh1dGUIqAHeyx6VF1N+Vq5ytrjU0vOX8Tnq1GdOo4y5/PxGcPi0lQPGyurcmUhlPsRVepKUXpksMNxaeGZ1xaWzqdcJhy34dFd5MQFJi8WxVdL/ACta5WwO+tj+7W7byjw6g6tXGuWPZzul493f6JFZ5qSwuRoSbADsAPtXLTq5eS2onjPVeVUmkDZqJzJJA2aok0isce5E+PwohQi+tWOp2QbX32VtXPke9+lbnBL+hZ1JSqpvKwsdNwLmjOokoktgIPChjj/gRE25eVQNvtVGvUVWtKouTbfvZapx0xSOnavooZIA7U0UIkUD4iPiExGFmgieQQ+IW0KWtcpsbA2uF510fBnS7OpTqNLVtu8ZWGZ1/GpqhKC5bjWT8YxYgAODG97EG5APKzdVPvt6mvq/B6kPapvUvj9n+bD0OJQk9M1h/D+vzcmpGrOijXSFpGpYoVIjkarTRZaDxtRtBtDUbUUkE0MxtRNBNDEbULQbQzG1DJBSQwjUTQbQdGoJIg0GVqGUSDQVWomiDQRWqPIg0dh69UyLR2HqaqEcCmaZVBilC4iJJQDcahuOR2PMch9qt29/Wt89lNrPcHOlGXNDz2YFSLgggjoQRYijjWaeVzPdJhvG+UzZOwMQ8SJydEjAkJy8klttXY9dz3Fdrw+8pX8XnaS5r6rw+RN31SgvZW/wJbhzht8ywv4qGVYmkdtUckTModdjpdXHl67jr6VVvOIws63YzjlJLdP6NfUnC+qTTkktxXF8LZh4seFdAFnNjiIS7RKi3Ls+w0tbkG5kixvSQ4nZ9nKtF7x/0vCbfTH1aPK17UqQ0OO/f3d7NdyvAx4WFIYV0xxrpUfqSepJuSe5NcfXu51pupN7sGMFFYQwXqs6uSaiclqg5NnuDkmvCWDgtXpJI4LVJIkkCZqmokkgbNTxiTSAO1PGIiQu7U0UTSF5GpVEVITlVb3sL97C/wB6sRlJbJsl2cW8tAJGqaQ6QtI1MkKkR6NVhlloOjVBoNoYjaiaCkMxtRSQbQzG9E0CxiNqJoNjCNQyQbQwjUTRBhlaicSDQVWoZRINBA1C0RaCA1Fojg6DVHBHB0Gr48wdaq83PDmRQwKsAykWKkAgjsQedSjOUXmLwzxxT5nmHiWNQqKqKuwVQFUD0A2FezqTnLVJ5fieKKWyO71Alg/Xr4+PCa+wfHJavcHuDktXuCSRwWqSRJIGWpFEkkDZqWMSSQF2p4xJoA7UqQiQu7U0UIkLu1LFCJC0jUqQkULSNSxQqQs7UiQq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09600"/>
            <a:ext cx="5318208" cy="4129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572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1" y="4953000"/>
            <a:ext cx="6494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Because of his superpower, Flash finds winning a track race rather </a:t>
            </a:r>
            <a:r>
              <a:rPr lang="en-US" u="sng" dirty="0" smtClean="0"/>
              <a:t>facile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410" y="828676"/>
            <a:ext cx="5143500" cy="390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680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georgia"/>
              </a:rPr>
              <a:t>Easily done or attained</a:t>
            </a:r>
            <a:r>
              <a:rPr lang="en-US" dirty="0">
                <a:solidFill>
                  <a:srgbClr val="000000"/>
                </a:solidFill>
                <a:latin typeface="georgia"/>
              </a:rPr>
              <a:t>; ready, </a:t>
            </a:r>
            <a:r>
              <a:rPr lang="en-US" dirty="0" smtClean="0">
                <a:solidFill>
                  <a:srgbClr val="000000"/>
                </a:solidFill>
                <a:latin typeface="georgia"/>
              </a:rPr>
              <a:t>fluent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georgia"/>
              </a:rPr>
              <a:t> Superficial</a:t>
            </a:r>
            <a:r>
              <a:rPr lang="en-US" dirty="0">
                <a:solidFill>
                  <a:srgbClr val="000000"/>
                </a:solidFill>
                <a:latin typeface="georgia"/>
              </a:rPr>
              <a:t>; easily </a:t>
            </a:r>
            <a:r>
              <a:rPr lang="en-US" dirty="0" smtClean="0">
                <a:solidFill>
                  <a:srgbClr val="000000"/>
                </a:solidFill>
                <a:latin typeface="georgia"/>
              </a:rPr>
              <a:t>shown but not sincerely felt</a:t>
            </a:r>
            <a:endParaRPr lang="en-US" dirty="0">
              <a:solidFill>
                <a:srgbClr val="000000"/>
              </a:solidFill>
              <a:latin typeface="georgi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71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1" y="4953000"/>
            <a:ext cx="6494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Working together, the </a:t>
            </a:r>
            <a:r>
              <a:rPr lang="en-US" dirty="0" err="1" smtClean="0"/>
              <a:t>Incredibles</a:t>
            </a:r>
            <a:r>
              <a:rPr lang="en-US" dirty="0" smtClean="0"/>
              <a:t> were able to defeat the seemingly </a:t>
            </a:r>
            <a:r>
              <a:rPr lang="en-US" u="sng" dirty="0" smtClean="0"/>
              <a:t>indomitable</a:t>
            </a:r>
            <a:r>
              <a:rPr lang="en-US" dirty="0" smtClean="0"/>
              <a:t> </a:t>
            </a:r>
            <a:r>
              <a:rPr lang="en-US" dirty="0" err="1" smtClean="0"/>
              <a:t>Omnidroid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785" y="965252"/>
            <a:ext cx="6762750" cy="3806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881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Indomitable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Unconquering</a:t>
            </a:r>
            <a:r>
              <a:rPr lang="en-US" dirty="0" smtClean="0">
                <a:solidFill>
                  <a:schemeClr val="bg1"/>
                </a:solidFill>
              </a:rPr>
              <a:t>, refusing to yield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95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1" y="4953000"/>
            <a:ext cx="6494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Prior to the “tragedy” that befell Buddy Pine (for which Bob was blamed), everyone assumed that Supers were </a:t>
            </a:r>
            <a:r>
              <a:rPr lang="en-US" u="sng" dirty="0" smtClean="0"/>
              <a:t>infallible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26271"/>
            <a:ext cx="8534400" cy="3589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768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Infallible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Free from error; absolutely dependable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10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1" y="4953000"/>
            <a:ext cx="6494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 the </a:t>
            </a:r>
            <a:r>
              <a:rPr lang="en-US" dirty="0" err="1" smtClean="0"/>
              <a:t>Omnidroid</a:t>
            </a:r>
            <a:r>
              <a:rPr lang="en-US" dirty="0" smtClean="0"/>
              <a:t> </a:t>
            </a:r>
            <a:r>
              <a:rPr lang="en-US" u="sng" dirty="0" smtClean="0"/>
              <a:t>plodded</a:t>
            </a:r>
            <a:r>
              <a:rPr lang="en-US" dirty="0" smtClean="0"/>
              <a:t> through the city, it created destruction wherever it planted its heavy claws.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14400"/>
            <a:ext cx="7485557" cy="312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814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effectLst/>
              </a:rPr>
              <a:t>Plod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To walk heavily or slowly; to work slowly</a:t>
            </a:r>
            <a:endParaRPr lang="en-US" dirty="0">
              <a:solidFill>
                <a:schemeClr val="bg1"/>
              </a:solidFill>
              <a:latin typeface="georgi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99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1" y="4953000"/>
            <a:ext cx="6494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u="sng" dirty="0" smtClean="0"/>
              <a:t>pungent</a:t>
            </a:r>
            <a:r>
              <a:rPr lang="en-US" dirty="0" smtClean="0"/>
              <a:t> news stories mischaracterized Supers as reckless, selfish individuals that needed to be stopped.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114" y="1752600"/>
            <a:ext cx="63246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679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Pungent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georgia"/>
              </a:rPr>
              <a:t>Causing a sharp sensation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georgia"/>
              </a:rPr>
              <a:t>S</a:t>
            </a:r>
            <a:r>
              <a:rPr lang="en-US" dirty="0" smtClean="0">
                <a:solidFill>
                  <a:srgbClr val="000000"/>
                </a:solidFill>
                <a:latin typeface="georgia"/>
              </a:rPr>
              <a:t>tinging, biting</a:t>
            </a:r>
            <a:endParaRPr lang="en-US" dirty="0">
              <a:solidFill>
                <a:srgbClr val="000000"/>
              </a:solidFill>
              <a:latin typeface="georgi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31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Altruistic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georgia"/>
              </a:rPr>
              <a:t>Unselfish, concerned with the welfare of others</a:t>
            </a:r>
            <a:endParaRPr lang="en-US" dirty="0">
              <a:solidFill>
                <a:srgbClr val="000000"/>
              </a:solidFill>
              <a:latin typeface="georgi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42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1" y="4953000"/>
            <a:ext cx="6494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the injuries of Buddy Pine, Bob was accused of being </a:t>
            </a:r>
            <a:r>
              <a:rPr lang="en-US" u="sng" dirty="0" smtClean="0"/>
              <a:t>remiss</a:t>
            </a:r>
            <a:r>
              <a:rPr lang="en-US" dirty="0" smtClean="0"/>
              <a:t> in his duty to protect the public.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781" y="609600"/>
            <a:ext cx="685800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854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georgia"/>
              </a:rPr>
              <a:t>Neglectful in performance of one’s duty, careless</a:t>
            </a:r>
          </a:p>
          <a:p>
            <a:pPr algn="ctr"/>
            <a:endParaRPr lang="en-US" dirty="0">
              <a:solidFill>
                <a:srgbClr val="000000"/>
              </a:solidFill>
              <a:latin typeface="georgi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95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1" y="4953000"/>
            <a:ext cx="64943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Incredibles</a:t>
            </a:r>
            <a:r>
              <a:rPr lang="en-US" dirty="0" smtClean="0"/>
              <a:t> may have thought they would be able to </a:t>
            </a:r>
            <a:r>
              <a:rPr lang="en-US" u="sng" dirty="0" smtClean="0"/>
              <a:t>repose</a:t>
            </a:r>
            <a:r>
              <a:rPr lang="en-US" dirty="0" smtClean="0"/>
              <a:t> after the capture of Syndrome, but the Mole soon appeared.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518" y="1295400"/>
            <a:ext cx="7415284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280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georgia"/>
              </a:rPr>
              <a:t>To rest, lie in place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georgia"/>
              </a:rPr>
              <a:t>Relaxation, peace of mind, calmness</a:t>
            </a:r>
            <a:endParaRPr lang="en-US" dirty="0">
              <a:solidFill>
                <a:srgbClr val="000000"/>
              </a:solidFill>
              <a:latin typeface="georgi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28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1" y="4952999"/>
            <a:ext cx="6494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Edna Mode had the </a:t>
            </a:r>
            <a:r>
              <a:rPr lang="en-US" u="sng" dirty="0" smtClean="0"/>
              <a:t>temerity</a:t>
            </a:r>
            <a:r>
              <a:rPr lang="en-US" dirty="0" smtClean="0"/>
              <a:t> to pronounce that Bob had “gotten fat.”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385" y="609600"/>
            <a:ext cx="4019550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341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Temerity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georgia"/>
              </a:rPr>
              <a:t>Rashness, boldness</a:t>
            </a:r>
            <a:endParaRPr lang="en-US" dirty="0">
              <a:solidFill>
                <a:srgbClr val="000000"/>
              </a:solidFill>
              <a:latin typeface="georgi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3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1" y="4953000"/>
            <a:ext cx="64943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 a child, Buddy Pine may have wanted to become a Super and help people, but he grew into the </a:t>
            </a:r>
            <a:r>
              <a:rPr lang="en-US" u="sng" dirty="0" smtClean="0"/>
              <a:t>truculent</a:t>
            </a:r>
            <a:r>
              <a:rPr lang="en-US" dirty="0" smtClean="0"/>
              <a:t> Syndrome who only wanted revenge, no matter the cost to others.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491" y="533400"/>
            <a:ext cx="6129338" cy="4231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246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Truculent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georgia"/>
              </a:rPr>
              <a:t>Fierce and cruel; aggressive; deadly, destructive; scathingly harsh</a:t>
            </a:r>
            <a:endParaRPr lang="en-US" dirty="0">
              <a:solidFill>
                <a:srgbClr val="000000"/>
              </a:solidFill>
              <a:latin typeface="georgi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81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1" y="4953000"/>
            <a:ext cx="6494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 the defeat of Syndrome, Supers were once again able to use their powers  in an </a:t>
            </a:r>
            <a:r>
              <a:rPr lang="en-US" u="sng" dirty="0" smtClean="0"/>
              <a:t>unfeigned</a:t>
            </a:r>
            <a:r>
              <a:rPr lang="en-US" dirty="0" smtClean="0"/>
              <a:t> manner.</a:t>
            </a:r>
            <a:endParaRPr lang="en-US" dirty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691" y="685800"/>
            <a:ext cx="5976938" cy="401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112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Unfeigned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georgia"/>
              </a:rPr>
              <a:t>Sincere, real, without pretense</a:t>
            </a:r>
            <a:endParaRPr lang="en-US" dirty="0">
              <a:solidFill>
                <a:srgbClr val="000000"/>
              </a:solidFill>
              <a:latin typeface="georgi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79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1" y="4953000"/>
            <a:ext cx="6494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 the many lawsuits, Bob, Helen and the other “Supers” </a:t>
            </a:r>
            <a:r>
              <a:rPr lang="en-US" u="sng" dirty="0" smtClean="0"/>
              <a:t>assent</a:t>
            </a:r>
            <a:r>
              <a:rPr lang="en-US" dirty="0" smtClean="0"/>
              <a:t> to living normal lives and not using their superpowers.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33400"/>
            <a:ext cx="6191250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880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1" y="4953000"/>
            <a:ext cx="6494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 the </a:t>
            </a:r>
            <a:r>
              <a:rPr lang="en-US" u="sng" dirty="0" smtClean="0"/>
              <a:t>virulent</a:t>
            </a:r>
            <a:r>
              <a:rPr lang="en-US" dirty="0" smtClean="0"/>
              <a:t> gossip about him and other Supers, Mister Incredible decided to retire rather than endure any more of it.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609600"/>
            <a:ext cx="2819510" cy="402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08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Virulent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georgia"/>
              </a:rPr>
              <a:t>Extremely poisonous;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georgia"/>
              </a:rPr>
              <a:t>Full of malice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georgia"/>
              </a:rPr>
              <a:t>Spiteful</a:t>
            </a:r>
            <a:endParaRPr lang="en-US" dirty="0">
              <a:solidFill>
                <a:srgbClr val="000000"/>
              </a:solidFill>
              <a:latin typeface="georgi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33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georgia"/>
              </a:rPr>
              <a:t>To express agreement; agreement</a:t>
            </a:r>
            <a:endParaRPr lang="en-US" dirty="0">
              <a:solidFill>
                <a:srgbClr val="000000"/>
              </a:solidFill>
              <a:latin typeface="georgi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33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1" y="4953000"/>
            <a:ext cx="6494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Edna Mode served as a </a:t>
            </a:r>
            <a:r>
              <a:rPr lang="en-US" u="sng" dirty="0" smtClean="0"/>
              <a:t>benefactor</a:t>
            </a:r>
            <a:r>
              <a:rPr lang="en-US" dirty="0" smtClean="0"/>
              <a:t> to the </a:t>
            </a:r>
            <a:r>
              <a:rPr lang="en-US" dirty="0" err="1" smtClean="0"/>
              <a:t>Incredibles</a:t>
            </a:r>
            <a:r>
              <a:rPr lang="en-US" dirty="0" smtClean="0"/>
              <a:t>, providing them state-of-the-art, protective uniforms.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04800"/>
            <a:ext cx="4076700" cy="452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772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Benefactor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georgia"/>
              </a:rPr>
              <a:t>One who does good to others</a:t>
            </a:r>
            <a:endParaRPr lang="en-US" dirty="0">
              <a:solidFill>
                <a:srgbClr val="000000"/>
              </a:solidFill>
              <a:latin typeface="georgi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92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1" y="4953000"/>
            <a:ext cx="64943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When </a:t>
            </a:r>
            <a:r>
              <a:rPr lang="en-US" dirty="0" err="1" smtClean="0"/>
              <a:t>Frozone</a:t>
            </a:r>
            <a:r>
              <a:rPr lang="en-US" dirty="0" smtClean="0"/>
              <a:t> called for his </a:t>
            </a:r>
            <a:r>
              <a:rPr lang="en-US" dirty="0" err="1" smtClean="0"/>
              <a:t>supersuit</a:t>
            </a:r>
            <a:r>
              <a:rPr lang="en-US" dirty="0" smtClean="0"/>
              <a:t> so that he could act for the “greater good,” he did it for </a:t>
            </a:r>
            <a:r>
              <a:rPr lang="en-US" u="sng" dirty="0" smtClean="0"/>
              <a:t>chivalrous</a:t>
            </a:r>
            <a:r>
              <a:rPr lang="en-US" dirty="0" smtClean="0"/>
              <a:t> reasons.  Too bad he insulted his wife in the process (“Greater good? I am your </a:t>
            </a:r>
            <a:r>
              <a:rPr lang="en-US" i="1" dirty="0" smtClean="0"/>
              <a:t>wife</a:t>
            </a:r>
            <a:r>
              <a:rPr lang="en-US" dirty="0" smtClean="0"/>
              <a:t>. I am the greatest good you will ever know.”)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637" y="533400"/>
            <a:ext cx="65627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653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Chivalrous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georgia"/>
              </a:rPr>
              <a:t>Marked by honor, courtesy, and courage; knightly</a:t>
            </a:r>
            <a:endParaRPr lang="en-US" dirty="0">
              <a:solidFill>
                <a:srgbClr val="000000"/>
              </a:solidFill>
              <a:latin typeface="georgia"/>
            </a:endParaRPr>
          </a:p>
          <a:p>
            <a:pPr marL="13716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51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1573</TotalTime>
  <Words>631</Words>
  <Application>Microsoft Office PowerPoint</Application>
  <PresentationFormat>On-screen Show (4:3)</PresentationFormat>
  <Paragraphs>67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Apex</vt:lpstr>
      <vt:lpstr>Vocabulary Unit 5</vt:lpstr>
      <vt:lpstr>PowerPoint Presentation</vt:lpstr>
      <vt:lpstr>Altruistic</vt:lpstr>
      <vt:lpstr>PowerPoint Presentation</vt:lpstr>
      <vt:lpstr>Assent</vt:lpstr>
      <vt:lpstr>PowerPoint Presentation</vt:lpstr>
      <vt:lpstr>Benefactor</vt:lpstr>
      <vt:lpstr>PowerPoint Presentation</vt:lpstr>
      <vt:lpstr>Chivalrous</vt:lpstr>
      <vt:lpstr>PowerPoint Presentation</vt:lpstr>
      <vt:lpstr>Clemency</vt:lpstr>
      <vt:lpstr>PowerPoint Presentation</vt:lpstr>
      <vt:lpstr>Dearth</vt:lpstr>
      <vt:lpstr>PowerPoint Presentation</vt:lpstr>
      <vt:lpstr>Diffident</vt:lpstr>
      <vt:lpstr>PowerPoint Presentation</vt:lpstr>
      <vt:lpstr>Discrepancy</vt:lpstr>
      <vt:lpstr>PowerPoint Presentation</vt:lpstr>
      <vt:lpstr>Embark</vt:lpstr>
      <vt:lpstr>PowerPoint Presentation</vt:lpstr>
      <vt:lpstr>Facile</vt:lpstr>
      <vt:lpstr>PowerPoint Presentation</vt:lpstr>
      <vt:lpstr>Indomitable</vt:lpstr>
      <vt:lpstr>PowerPoint Presentation</vt:lpstr>
      <vt:lpstr>Infallible</vt:lpstr>
      <vt:lpstr>PowerPoint Presentation</vt:lpstr>
      <vt:lpstr>Plod</vt:lpstr>
      <vt:lpstr>PowerPoint Presentation</vt:lpstr>
      <vt:lpstr>Pungent</vt:lpstr>
      <vt:lpstr>PowerPoint Presentation</vt:lpstr>
      <vt:lpstr>Remiss</vt:lpstr>
      <vt:lpstr>PowerPoint Presentation</vt:lpstr>
      <vt:lpstr>Repose</vt:lpstr>
      <vt:lpstr>PowerPoint Presentation</vt:lpstr>
      <vt:lpstr>Temerity</vt:lpstr>
      <vt:lpstr>PowerPoint Presentation</vt:lpstr>
      <vt:lpstr>Truculent</vt:lpstr>
      <vt:lpstr>PowerPoint Presentation</vt:lpstr>
      <vt:lpstr>Unfeigned</vt:lpstr>
      <vt:lpstr>PowerPoint Presentation</vt:lpstr>
      <vt:lpstr>Virulent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</dc:creator>
  <cp:lastModifiedBy>Donna Pancari</cp:lastModifiedBy>
  <cp:revision>54</cp:revision>
  <dcterms:created xsi:type="dcterms:W3CDTF">2013-09-15T13:49:08Z</dcterms:created>
  <dcterms:modified xsi:type="dcterms:W3CDTF">2014-10-27T12:50:04Z</dcterms:modified>
</cp:coreProperties>
</file>