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39"/>
  </p:notesMasterIdLst>
  <p:sldIdLst>
    <p:sldId id="256" r:id="rId2"/>
    <p:sldId id="274" r:id="rId3"/>
    <p:sldId id="276" r:id="rId4"/>
    <p:sldId id="259" r:id="rId5"/>
    <p:sldId id="297" r:id="rId6"/>
    <p:sldId id="282" r:id="rId7"/>
    <p:sldId id="285" r:id="rId8"/>
    <p:sldId id="296" r:id="rId9"/>
    <p:sldId id="295" r:id="rId10"/>
    <p:sldId id="284" r:id="rId11"/>
    <p:sldId id="283" r:id="rId12"/>
    <p:sldId id="260" r:id="rId13"/>
    <p:sldId id="278" r:id="rId14"/>
    <p:sldId id="269" r:id="rId15"/>
    <p:sldId id="262" r:id="rId16"/>
    <p:sldId id="286" r:id="rId17"/>
    <p:sldId id="287" r:id="rId18"/>
    <p:sldId id="261" r:id="rId19"/>
    <p:sldId id="294" r:id="rId20"/>
    <p:sldId id="288" r:id="rId21"/>
    <p:sldId id="291" r:id="rId22"/>
    <p:sldId id="292" r:id="rId23"/>
    <p:sldId id="280" r:id="rId24"/>
    <p:sldId id="257" r:id="rId25"/>
    <p:sldId id="258" r:id="rId26"/>
    <p:sldId id="266" r:id="rId27"/>
    <p:sldId id="264" r:id="rId28"/>
    <p:sldId id="265" r:id="rId29"/>
    <p:sldId id="270" r:id="rId30"/>
    <p:sldId id="271" r:id="rId31"/>
    <p:sldId id="289" r:id="rId32"/>
    <p:sldId id="298" r:id="rId33"/>
    <p:sldId id="281" r:id="rId34"/>
    <p:sldId id="267" r:id="rId35"/>
    <p:sldId id="268" r:id="rId36"/>
    <p:sldId id="290"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54F66-3B1E-4D46-BC0D-736EE1A84A7C}" v="2" dt="2020-01-21T18:45:58.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Strout" userId="280b7e65-1ed0-4cad-9c5c-5e07815dabed" providerId="ADAL" clId="{1F754F66-3B1E-4D46-BC0D-736EE1A84A7C}"/>
    <pc:docChg chg="custSel addSld modSld">
      <pc:chgData name="Jonathan Strout" userId="280b7e65-1ed0-4cad-9c5c-5e07815dabed" providerId="ADAL" clId="{1F754F66-3B1E-4D46-BC0D-736EE1A84A7C}" dt="2020-01-21T19:08:48.523" v="757" actId="6549"/>
      <pc:docMkLst>
        <pc:docMk/>
      </pc:docMkLst>
      <pc:sldChg chg="modSp">
        <pc:chgData name="Jonathan Strout" userId="280b7e65-1ed0-4cad-9c5c-5e07815dabed" providerId="ADAL" clId="{1F754F66-3B1E-4D46-BC0D-736EE1A84A7C}" dt="2020-01-21T17:13:12.918" v="10" actId="20577"/>
        <pc:sldMkLst>
          <pc:docMk/>
          <pc:sldMk cId="265333476" sldId="256"/>
        </pc:sldMkLst>
        <pc:spChg chg="mod">
          <ac:chgData name="Jonathan Strout" userId="280b7e65-1ed0-4cad-9c5c-5e07815dabed" providerId="ADAL" clId="{1F754F66-3B1E-4D46-BC0D-736EE1A84A7C}" dt="2020-01-21T17:13:12.918" v="10" actId="20577"/>
          <ac:spMkLst>
            <pc:docMk/>
            <pc:sldMk cId="265333476" sldId="256"/>
            <ac:spMk id="2" creationId="{BF6E0094-A50F-4F6A-8AAF-FC47CFD88D05}"/>
          </ac:spMkLst>
        </pc:spChg>
      </pc:sldChg>
      <pc:sldChg chg="modSp">
        <pc:chgData name="Jonathan Strout" userId="280b7e65-1ed0-4cad-9c5c-5e07815dabed" providerId="ADAL" clId="{1F754F66-3B1E-4D46-BC0D-736EE1A84A7C}" dt="2020-01-21T18:43:28.297" v="746" actId="27636"/>
        <pc:sldMkLst>
          <pc:docMk/>
          <pc:sldMk cId="2892098084" sldId="261"/>
        </pc:sldMkLst>
        <pc:spChg chg="mod">
          <ac:chgData name="Jonathan Strout" userId="280b7e65-1ed0-4cad-9c5c-5e07815dabed" providerId="ADAL" clId="{1F754F66-3B1E-4D46-BC0D-736EE1A84A7C}" dt="2020-01-21T18:43:28.297" v="746" actId="27636"/>
          <ac:spMkLst>
            <pc:docMk/>
            <pc:sldMk cId="2892098084" sldId="261"/>
            <ac:spMk id="3" creationId="{7F706A21-4C14-430E-A4D8-EE9F85BF889E}"/>
          </ac:spMkLst>
        </pc:spChg>
      </pc:sldChg>
      <pc:sldChg chg="modSp">
        <pc:chgData name="Jonathan Strout" userId="280b7e65-1ed0-4cad-9c5c-5e07815dabed" providerId="ADAL" clId="{1F754F66-3B1E-4D46-BC0D-736EE1A84A7C}" dt="2020-01-21T18:45:58.844" v="752" actId="207"/>
        <pc:sldMkLst>
          <pc:docMk/>
          <pc:sldMk cId="1525628617" sldId="281"/>
        </pc:sldMkLst>
        <pc:spChg chg="mod">
          <ac:chgData name="Jonathan Strout" userId="280b7e65-1ed0-4cad-9c5c-5e07815dabed" providerId="ADAL" clId="{1F754F66-3B1E-4D46-BC0D-736EE1A84A7C}" dt="2020-01-21T18:45:58.844" v="752" actId="207"/>
          <ac:spMkLst>
            <pc:docMk/>
            <pc:sldMk cId="1525628617" sldId="281"/>
            <ac:spMk id="3" creationId="{7F706A21-4C14-430E-A4D8-EE9F85BF889E}"/>
          </ac:spMkLst>
        </pc:spChg>
      </pc:sldChg>
      <pc:sldChg chg="modSp">
        <pc:chgData name="Jonathan Strout" userId="280b7e65-1ed0-4cad-9c5c-5e07815dabed" providerId="ADAL" clId="{1F754F66-3B1E-4D46-BC0D-736EE1A84A7C}" dt="2020-01-21T19:08:48.523" v="757" actId="6549"/>
        <pc:sldMkLst>
          <pc:docMk/>
          <pc:sldMk cId="2129330050" sldId="282"/>
        </pc:sldMkLst>
        <pc:spChg chg="mod">
          <ac:chgData name="Jonathan Strout" userId="280b7e65-1ed0-4cad-9c5c-5e07815dabed" providerId="ADAL" clId="{1F754F66-3B1E-4D46-BC0D-736EE1A84A7C}" dt="2020-01-21T19:08:48.523" v="757" actId="6549"/>
          <ac:spMkLst>
            <pc:docMk/>
            <pc:sldMk cId="2129330050" sldId="282"/>
            <ac:spMk id="3" creationId="{7F706A21-4C14-430E-A4D8-EE9F85BF889E}"/>
          </ac:spMkLst>
        </pc:spChg>
      </pc:sldChg>
      <pc:sldChg chg="modSp">
        <pc:chgData name="Jonathan Strout" userId="280b7e65-1ed0-4cad-9c5c-5e07815dabed" providerId="ADAL" clId="{1F754F66-3B1E-4D46-BC0D-736EE1A84A7C}" dt="2020-01-21T18:42:48.475" v="738" actId="20577"/>
        <pc:sldMkLst>
          <pc:docMk/>
          <pc:sldMk cId="463061274" sldId="283"/>
        </pc:sldMkLst>
        <pc:spChg chg="mod">
          <ac:chgData name="Jonathan Strout" userId="280b7e65-1ed0-4cad-9c5c-5e07815dabed" providerId="ADAL" clId="{1F754F66-3B1E-4D46-BC0D-736EE1A84A7C}" dt="2020-01-21T18:42:48.475" v="738" actId="20577"/>
          <ac:spMkLst>
            <pc:docMk/>
            <pc:sldMk cId="463061274" sldId="283"/>
            <ac:spMk id="3" creationId="{7F706A21-4C14-430E-A4D8-EE9F85BF889E}"/>
          </ac:spMkLst>
        </pc:spChg>
      </pc:sldChg>
      <pc:sldChg chg="modSp add">
        <pc:chgData name="Jonathan Strout" userId="280b7e65-1ed0-4cad-9c5c-5e07815dabed" providerId="ADAL" clId="{1F754F66-3B1E-4D46-BC0D-736EE1A84A7C}" dt="2020-01-21T18:45:42.850" v="750" actId="255"/>
        <pc:sldMkLst>
          <pc:docMk/>
          <pc:sldMk cId="2860585752" sldId="298"/>
        </pc:sldMkLst>
        <pc:spChg chg="mod">
          <ac:chgData name="Jonathan Strout" userId="280b7e65-1ed0-4cad-9c5c-5e07815dabed" providerId="ADAL" clId="{1F754F66-3B1E-4D46-BC0D-736EE1A84A7C}" dt="2020-01-21T18:45:36.296" v="749" actId="1076"/>
          <ac:spMkLst>
            <pc:docMk/>
            <pc:sldMk cId="2860585752" sldId="298"/>
            <ac:spMk id="2" creationId="{18B916E0-CE60-4A15-A964-8A5AD6D4F024}"/>
          </ac:spMkLst>
        </pc:spChg>
        <pc:spChg chg="mod">
          <ac:chgData name="Jonathan Strout" userId="280b7e65-1ed0-4cad-9c5c-5e07815dabed" providerId="ADAL" clId="{1F754F66-3B1E-4D46-BC0D-736EE1A84A7C}" dt="2020-01-21T18:45:42.850" v="750" actId="255"/>
          <ac:spMkLst>
            <pc:docMk/>
            <pc:sldMk cId="2860585752" sldId="298"/>
            <ac:spMk id="3" creationId="{6AAE34A7-61BE-40C7-B851-F165E3DCB1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2CA908-E7EA-477A-91CE-4E5FD5925824}"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8C580-2C9F-41A5-A1FA-BD4F81FDBDC2}" type="slidenum">
              <a:rPr lang="en-US" smtClean="0"/>
              <a:t>‹#›</a:t>
            </a:fld>
            <a:endParaRPr lang="en-US"/>
          </a:p>
        </p:txBody>
      </p:sp>
    </p:spTree>
    <p:extLst>
      <p:ext uri="{BB962C8B-B14F-4D97-AF65-F5344CB8AC3E}">
        <p14:creationId xmlns:p14="http://schemas.microsoft.com/office/powerpoint/2010/main" val="343425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 Bollendorf does general introduction about history of exploration.</a:t>
            </a:r>
          </a:p>
        </p:txBody>
      </p:sp>
      <p:sp>
        <p:nvSpPr>
          <p:cNvPr id="4" name="Slide Number Placeholder 3"/>
          <p:cNvSpPr>
            <a:spLocks noGrp="1"/>
          </p:cNvSpPr>
          <p:nvPr>
            <p:ph type="sldNum" sz="quarter" idx="5"/>
          </p:nvPr>
        </p:nvSpPr>
        <p:spPr/>
        <p:txBody>
          <a:bodyPr/>
          <a:lstStyle/>
          <a:p>
            <a:fld id="{8AB8C580-2C9F-41A5-A1FA-BD4F81FDBDC2}" type="slidenum">
              <a:rPr lang="en-US" smtClean="0"/>
              <a:t>1</a:t>
            </a:fld>
            <a:endParaRPr lang="en-US"/>
          </a:p>
        </p:txBody>
      </p:sp>
    </p:spTree>
    <p:extLst>
      <p:ext uri="{BB962C8B-B14F-4D97-AF65-F5344CB8AC3E}">
        <p14:creationId xmlns:p14="http://schemas.microsoft.com/office/powerpoint/2010/main" val="371121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13</a:t>
            </a:fld>
            <a:endParaRPr lang="en-US"/>
          </a:p>
        </p:txBody>
      </p:sp>
    </p:spTree>
    <p:extLst>
      <p:ext uri="{BB962C8B-B14F-4D97-AF65-F5344CB8AC3E}">
        <p14:creationId xmlns:p14="http://schemas.microsoft.com/office/powerpoint/2010/main" val="3295212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14</a:t>
            </a:fld>
            <a:endParaRPr lang="en-US"/>
          </a:p>
        </p:txBody>
      </p:sp>
    </p:spTree>
    <p:extLst>
      <p:ext uri="{BB962C8B-B14F-4D97-AF65-F5344CB8AC3E}">
        <p14:creationId xmlns:p14="http://schemas.microsoft.com/office/powerpoint/2010/main" val="2730948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15</a:t>
            </a:fld>
            <a:endParaRPr lang="en-US"/>
          </a:p>
        </p:txBody>
      </p:sp>
    </p:spTree>
    <p:extLst>
      <p:ext uri="{BB962C8B-B14F-4D97-AF65-F5344CB8AC3E}">
        <p14:creationId xmlns:p14="http://schemas.microsoft.com/office/powerpoint/2010/main" val="363613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16</a:t>
            </a:fld>
            <a:endParaRPr lang="en-US"/>
          </a:p>
        </p:txBody>
      </p:sp>
    </p:spTree>
    <p:extLst>
      <p:ext uri="{BB962C8B-B14F-4D97-AF65-F5344CB8AC3E}">
        <p14:creationId xmlns:p14="http://schemas.microsoft.com/office/powerpoint/2010/main" val="4294229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17</a:t>
            </a:fld>
            <a:endParaRPr lang="en-US"/>
          </a:p>
        </p:txBody>
      </p:sp>
    </p:spTree>
    <p:extLst>
      <p:ext uri="{BB962C8B-B14F-4D97-AF65-F5344CB8AC3E}">
        <p14:creationId xmlns:p14="http://schemas.microsoft.com/office/powerpoint/2010/main" val="506322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18</a:t>
            </a:fld>
            <a:endParaRPr lang="en-US"/>
          </a:p>
        </p:txBody>
      </p:sp>
    </p:spTree>
    <p:extLst>
      <p:ext uri="{BB962C8B-B14F-4D97-AF65-F5344CB8AC3E}">
        <p14:creationId xmlns:p14="http://schemas.microsoft.com/office/powerpoint/2010/main" val="242864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19</a:t>
            </a:fld>
            <a:endParaRPr lang="en-US"/>
          </a:p>
        </p:txBody>
      </p:sp>
    </p:spTree>
    <p:extLst>
      <p:ext uri="{BB962C8B-B14F-4D97-AF65-F5344CB8AC3E}">
        <p14:creationId xmlns:p14="http://schemas.microsoft.com/office/powerpoint/2010/main" val="2422003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20</a:t>
            </a:fld>
            <a:endParaRPr lang="en-US"/>
          </a:p>
        </p:txBody>
      </p:sp>
    </p:spTree>
    <p:extLst>
      <p:ext uri="{BB962C8B-B14F-4D97-AF65-F5344CB8AC3E}">
        <p14:creationId xmlns:p14="http://schemas.microsoft.com/office/powerpoint/2010/main" val="2113204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21</a:t>
            </a:fld>
            <a:endParaRPr lang="en-US"/>
          </a:p>
        </p:txBody>
      </p:sp>
    </p:spTree>
    <p:extLst>
      <p:ext uri="{BB962C8B-B14F-4D97-AF65-F5344CB8AC3E}">
        <p14:creationId xmlns:p14="http://schemas.microsoft.com/office/powerpoint/2010/main" val="2390097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22</a:t>
            </a:fld>
            <a:endParaRPr lang="en-US"/>
          </a:p>
        </p:txBody>
      </p:sp>
    </p:spTree>
    <p:extLst>
      <p:ext uri="{BB962C8B-B14F-4D97-AF65-F5344CB8AC3E}">
        <p14:creationId xmlns:p14="http://schemas.microsoft.com/office/powerpoint/2010/main" val="270748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2</a:t>
            </a:fld>
            <a:endParaRPr lang="en-US"/>
          </a:p>
        </p:txBody>
      </p:sp>
    </p:spTree>
    <p:extLst>
      <p:ext uri="{BB962C8B-B14F-4D97-AF65-F5344CB8AC3E}">
        <p14:creationId xmlns:p14="http://schemas.microsoft.com/office/powerpoint/2010/main" val="426311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Shaun</a:t>
            </a:r>
          </a:p>
        </p:txBody>
      </p:sp>
      <p:sp>
        <p:nvSpPr>
          <p:cNvPr id="4" name="Slide Number Placeholder 3"/>
          <p:cNvSpPr>
            <a:spLocks noGrp="1"/>
          </p:cNvSpPr>
          <p:nvPr>
            <p:ph type="sldNum" sz="quarter" idx="5"/>
          </p:nvPr>
        </p:nvSpPr>
        <p:spPr/>
        <p:txBody>
          <a:bodyPr/>
          <a:lstStyle/>
          <a:p>
            <a:fld id="{8AB8C580-2C9F-41A5-A1FA-BD4F81FDBDC2}" type="slidenum">
              <a:rPr lang="en-US" smtClean="0"/>
              <a:t>23</a:t>
            </a:fld>
            <a:endParaRPr lang="en-US"/>
          </a:p>
        </p:txBody>
      </p:sp>
    </p:spTree>
    <p:extLst>
      <p:ext uri="{BB962C8B-B14F-4D97-AF65-F5344CB8AC3E}">
        <p14:creationId xmlns:p14="http://schemas.microsoft.com/office/powerpoint/2010/main" val="3366113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Shaun</a:t>
            </a:r>
          </a:p>
        </p:txBody>
      </p:sp>
      <p:sp>
        <p:nvSpPr>
          <p:cNvPr id="4" name="Slide Number Placeholder 3"/>
          <p:cNvSpPr>
            <a:spLocks noGrp="1"/>
          </p:cNvSpPr>
          <p:nvPr>
            <p:ph type="sldNum" sz="quarter" idx="5"/>
          </p:nvPr>
        </p:nvSpPr>
        <p:spPr/>
        <p:txBody>
          <a:bodyPr/>
          <a:lstStyle/>
          <a:p>
            <a:fld id="{8AB8C580-2C9F-41A5-A1FA-BD4F81FDBDC2}" type="slidenum">
              <a:rPr lang="en-US" smtClean="0"/>
              <a:t>24</a:t>
            </a:fld>
            <a:endParaRPr lang="en-US"/>
          </a:p>
        </p:txBody>
      </p:sp>
    </p:spTree>
    <p:extLst>
      <p:ext uri="{BB962C8B-B14F-4D97-AF65-F5344CB8AC3E}">
        <p14:creationId xmlns:p14="http://schemas.microsoft.com/office/powerpoint/2010/main" val="1486673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Shaun</a:t>
            </a:r>
          </a:p>
        </p:txBody>
      </p:sp>
      <p:sp>
        <p:nvSpPr>
          <p:cNvPr id="4" name="Slide Number Placeholder 3"/>
          <p:cNvSpPr>
            <a:spLocks noGrp="1"/>
          </p:cNvSpPr>
          <p:nvPr>
            <p:ph type="sldNum" sz="quarter" idx="5"/>
          </p:nvPr>
        </p:nvSpPr>
        <p:spPr/>
        <p:txBody>
          <a:bodyPr/>
          <a:lstStyle/>
          <a:p>
            <a:fld id="{8AB8C580-2C9F-41A5-A1FA-BD4F81FDBDC2}" type="slidenum">
              <a:rPr lang="en-US" smtClean="0"/>
              <a:t>25</a:t>
            </a:fld>
            <a:endParaRPr lang="en-US"/>
          </a:p>
        </p:txBody>
      </p:sp>
    </p:spTree>
    <p:extLst>
      <p:ext uri="{BB962C8B-B14F-4D97-AF65-F5344CB8AC3E}">
        <p14:creationId xmlns:p14="http://schemas.microsoft.com/office/powerpoint/2010/main" val="2224415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Selby</a:t>
            </a:r>
          </a:p>
        </p:txBody>
      </p:sp>
      <p:sp>
        <p:nvSpPr>
          <p:cNvPr id="4" name="Slide Number Placeholder 3"/>
          <p:cNvSpPr>
            <a:spLocks noGrp="1"/>
          </p:cNvSpPr>
          <p:nvPr>
            <p:ph type="sldNum" sz="quarter" idx="5"/>
          </p:nvPr>
        </p:nvSpPr>
        <p:spPr/>
        <p:txBody>
          <a:bodyPr/>
          <a:lstStyle/>
          <a:p>
            <a:fld id="{8AB8C580-2C9F-41A5-A1FA-BD4F81FDBDC2}" type="slidenum">
              <a:rPr lang="en-US" smtClean="0"/>
              <a:t>26</a:t>
            </a:fld>
            <a:endParaRPr lang="en-US"/>
          </a:p>
        </p:txBody>
      </p:sp>
    </p:spTree>
    <p:extLst>
      <p:ext uri="{BB962C8B-B14F-4D97-AF65-F5344CB8AC3E}">
        <p14:creationId xmlns:p14="http://schemas.microsoft.com/office/powerpoint/2010/main" val="2971750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Selby</a:t>
            </a:r>
          </a:p>
        </p:txBody>
      </p:sp>
      <p:sp>
        <p:nvSpPr>
          <p:cNvPr id="4" name="Slide Number Placeholder 3"/>
          <p:cNvSpPr>
            <a:spLocks noGrp="1"/>
          </p:cNvSpPr>
          <p:nvPr>
            <p:ph type="sldNum" sz="quarter" idx="5"/>
          </p:nvPr>
        </p:nvSpPr>
        <p:spPr/>
        <p:txBody>
          <a:bodyPr/>
          <a:lstStyle/>
          <a:p>
            <a:fld id="{8AB8C580-2C9F-41A5-A1FA-BD4F81FDBDC2}" type="slidenum">
              <a:rPr lang="en-US" smtClean="0"/>
              <a:t>27</a:t>
            </a:fld>
            <a:endParaRPr lang="en-US"/>
          </a:p>
        </p:txBody>
      </p:sp>
    </p:spTree>
    <p:extLst>
      <p:ext uri="{BB962C8B-B14F-4D97-AF65-F5344CB8AC3E}">
        <p14:creationId xmlns:p14="http://schemas.microsoft.com/office/powerpoint/2010/main" val="3178668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Selby</a:t>
            </a:r>
          </a:p>
        </p:txBody>
      </p:sp>
      <p:sp>
        <p:nvSpPr>
          <p:cNvPr id="4" name="Slide Number Placeholder 3"/>
          <p:cNvSpPr>
            <a:spLocks noGrp="1"/>
          </p:cNvSpPr>
          <p:nvPr>
            <p:ph type="sldNum" sz="quarter" idx="5"/>
          </p:nvPr>
        </p:nvSpPr>
        <p:spPr/>
        <p:txBody>
          <a:bodyPr/>
          <a:lstStyle/>
          <a:p>
            <a:fld id="{8AB8C580-2C9F-41A5-A1FA-BD4F81FDBDC2}" type="slidenum">
              <a:rPr lang="en-US" smtClean="0"/>
              <a:t>28</a:t>
            </a:fld>
            <a:endParaRPr lang="en-US"/>
          </a:p>
        </p:txBody>
      </p:sp>
    </p:spTree>
    <p:extLst>
      <p:ext uri="{BB962C8B-B14F-4D97-AF65-F5344CB8AC3E}">
        <p14:creationId xmlns:p14="http://schemas.microsoft.com/office/powerpoint/2010/main" val="1537632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29</a:t>
            </a:fld>
            <a:endParaRPr lang="en-US"/>
          </a:p>
        </p:txBody>
      </p:sp>
    </p:spTree>
    <p:extLst>
      <p:ext uri="{BB962C8B-B14F-4D97-AF65-F5344CB8AC3E}">
        <p14:creationId xmlns:p14="http://schemas.microsoft.com/office/powerpoint/2010/main" val="377280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30</a:t>
            </a:fld>
            <a:endParaRPr lang="en-US"/>
          </a:p>
        </p:txBody>
      </p:sp>
    </p:spTree>
    <p:extLst>
      <p:ext uri="{BB962C8B-B14F-4D97-AF65-F5344CB8AC3E}">
        <p14:creationId xmlns:p14="http://schemas.microsoft.com/office/powerpoint/2010/main" val="1429044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31</a:t>
            </a:fld>
            <a:endParaRPr lang="en-US"/>
          </a:p>
        </p:txBody>
      </p:sp>
    </p:spTree>
    <p:extLst>
      <p:ext uri="{BB962C8B-B14F-4D97-AF65-F5344CB8AC3E}">
        <p14:creationId xmlns:p14="http://schemas.microsoft.com/office/powerpoint/2010/main" val="218347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33</a:t>
            </a:fld>
            <a:endParaRPr lang="en-US"/>
          </a:p>
        </p:txBody>
      </p:sp>
    </p:spTree>
    <p:extLst>
      <p:ext uri="{BB962C8B-B14F-4D97-AF65-F5344CB8AC3E}">
        <p14:creationId xmlns:p14="http://schemas.microsoft.com/office/powerpoint/2010/main" val="422103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a:t>
            </a:fld>
            <a:endParaRPr lang="en-US"/>
          </a:p>
        </p:txBody>
      </p:sp>
    </p:spTree>
    <p:extLst>
      <p:ext uri="{BB962C8B-B14F-4D97-AF65-F5344CB8AC3E}">
        <p14:creationId xmlns:p14="http://schemas.microsoft.com/office/powerpoint/2010/main" val="3215048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34</a:t>
            </a:fld>
            <a:endParaRPr lang="en-US"/>
          </a:p>
        </p:txBody>
      </p:sp>
    </p:spTree>
    <p:extLst>
      <p:ext uri="{BB962C8B-B14F-4D97-AF65-F5344CB8AC3E}">
        <p14:creationId xmlns:p14="http://schemas.microsoft.com/office/powerpoint/2010/main" val="771026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Staff Meeting Only</a:t>
            </a:r>
          </a:p>
        </p:txBody>
      </p:sp>
      <p:sp>
        <p:nvSpPr>
          <p:cNvPr id="4" name="Slide Number Placeholder 3"/>
          <p:cNvSpPr>
            <a:spLocks noGrp="1"/>
          </p:cNvSpPr>
          <p:nvPr>
            <p:ph type="sldNum" sz="quarter" idx="5"/>
          </p:nvPr>
        </p:nvSpPr>
        <p:spPr/>
        <p:txBody>
          <a:bodyPr/>
          <a:lstStyle/>
          <a:p>
            <a:fld id="{8AB8C580-2C9F-41A5-A1FA-BD4F81FDBDC2}" type="slidenum">
              <a:rPr lang="en-US" smtClean="0"/>
              <a:t>35</a:t>
            </a:fld>
            <a:endParaRPr lang="en-US"/>
          </a:p>
        </p:txBody>
      </p:sp>
    </p:spTree>
    <p:extLst>
      <p:ext uri="{BB962C8B-B14F-4D97-AF65-F5344CB8AC3E}">
        <p14:creationId xmlns:p14="http://schemas.microsoft.com/office/powerpoint/2010/main" val="2014379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36</a:t>
            </a:fld>
            <a:endParaRPr lang="en-US"/>
          </a:p>
        </p:txBody>
      </p:sp>
    </p:spTree>
    <p:extLst>
      <p:ext uri="{BB962C8B-B14F-4D97-AF65-F5344CB8AC3E}">
        <p14:creationId xmlns:p14="http://schemas.microsoft.com/office/powerpoint/2010/main" val="4082588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4</a:t>
            </a:fld>
            <a:endParaRPr lang="en-US"/>
          </a:p>
        </p:txBody>
      </p:sp>
    </p:spTree>
    <p:extLst>
      <p:ext uri="{BB962C8B-B14F-4D97-AF65-F5344CB8AC3E}">
        <p14:creationId xmlns:p14="http://schemas.microsoft.com/office/powerpoint/2010/main" val="88194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6</a:t>
            </a:fld>
            <a:endParaRPr lang="en-US"/>
          </a:p>
        </p:txBody>
      </p:sp>
    </p:spTree>
    <p:extLst>
      <p:ext uri="{BB962C8B-B14F-4D97-AF65-F5344CB8AC3E}">
        <p14:creationId xmlns:p14="http://schemas.microsoft.com/office/powerpoint/2010/main" val="4083529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7</a:t>
            </a:fld>
            <a:endParaRPr lang="en-US"/>
          </a:p>
        </p:txBody>
      </p:sp>
    </p:spTree>
    <p:extLst>
      <p:ext uri="{BB962C8B-B14F-4D97-AF65-F5344CB8AC3E}">
        <p14:creationId xmlns:p14="http://schemas.microsoft.com/office/powerpoint/2010/main" val="112284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10</a:t>
            </a:fld>
            <a:endParaRPr lang="en-US"/>
          </a:p>
        </p:txBody>
      </p:sp>
    </p:spTree>
    <p:extLst>
      <p:ext uri="{BB962C8B-B14F-4D97-AF65-F5344CB8AC3E}">
        <p14:creationId xmlns:p14="http://schemas.microsoft.com/office/powerpoint/2010/main" val="3557200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11</a:t>
            </a:fld>
            <a:endParaRPr lang="en-US"/>
          </a:p>
        </p:txBody>
      </p:sp>
    </p:spTree>
    <p:extLst>
      <p:ext uri="{BB962C8B-B14F-4D97-AF65-F5344CB8AC3E}">
        <p14:creationId xmlns:p14="http://schemas.microsoft.com/office/powerpoint/2010/main" val="161746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12</a:t>
            </a:fld>
            <a:endParaRPr lang="en-US"/>
          </a:p>
        </p:txBody>
      </p:sp>
    </p:spTree>
    <p:extLst>
      <p:ext uri="{BB962C8B-B14F-4D97-AF65-F5344CB8AC3E}">
        <p14:creationId xmlns:p14="http://schemas.microsoft.com/office/powerpoint/2010/main" val="3380471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1/22/2020</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14526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0683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817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8924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1/22/2020</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1190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2211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4462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0770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59581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1/22/2020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31718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1/22/2020</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5571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1/22/2020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8032838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34" r:id="rId5"/>
    <p:sldLayoutId id="2147483740" r:id="rId6"/>
    <p:sldLayoutId id="2147483741" r:id="rId7"/>
    <p:sldLayoutId id="2147483731" r:id="rId8"/>
    <p:sldLayoutId id="2147483732" r:id="rId9"/>
    <p:sldLayoutId id="2147483733" r:id="rId10"/>
    <p:sldLayoutId id="2147483735" r:id="rId11"/>
  </p:sldLayoutIdLst>
  <p:hf sldNum="0" hdr="0" ftr="0" dt="0"/>
  <p:txStyles>
    <p:title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accent1"/>
          </a:solidFill>
          <a:ln w="6350" cap="sq" cmpd="sng" algn="ctr">
            <a:noFill/>
            <a:prstDash val="solid"/>
            <a:miter lim="800000"/>
          </a:ln>
          <a:effectLst/>
        </p:spPr>
      </p:sp>
      <p:sp>
        <p:nvSpPr>
          <p:cNvPr id="2" name="Title 1">
            <a:extLst>
              <a:ext uri="{FF2B5EF4-FFF2-40B4-BE49-F238E27FC236}">
                <a16:creationId xmlns:a16="http://schemas.microsoft.com/office/drawing/2014/main" id="{BF6E0094-A50F-4F6A-8AAF-FC47CFD88D05}"/>
              </a:ext>
            </a:extLst>
          </p:cNvPr>
          <p:cNvSpPr>
            <a:spLocks noGrp="1"/>
          </p:cNvSpPr>
          <p:nvPr>
            <p:ph type="ctrTitle"/>
          </p:nvPr>
        </p:nvSpPr>
        <p:spPr>
          <a:xfrm>
            <a:off x="1209040" y="1754659"/>
            <a:ext cx="9860547" cy="3005463"/>
          </a:xfrm>
        </p:spPr>
        <p:txBody>
          <a:bodyPr>
            <a:normAutofit/>
          </a:bodyPr>
          <a:lstStyle/>
          <a:p>
            <a:r>
              <a:rPr lang="en-US" dirty="0">
                <a:solidFill>
                  <a:srgbClr val="FF0000"/>
                </a:solidFill>
              </a:rPr>
              <a:t>TWP Pride Schedule</a:t>
            </a:r>
            <a:br>
              <a:rPr lang="en-US" dirty="0">
                <a:solidFill>
                  <a:srgbClr val="FF0000"/>
                </a:solidFill>
              </a:rPr>
            </a:br>
            <a:r>
              <a:rPr lang="en-US" dirty="0">
                <a:solidFill>
                  <a:srgbClr val="FF0000"/>
                </a:solidFill>
              </a:rPr>
              <a:t>Nuts and Bolts</a:t>
            </a:r>
            <a:br>
              <a:rPr lang="en-US" dirty="0">
                <a:solidFill>
                  <a:srgbClr val="FF0000"/>
                </a:solidFill>
              </a:rPr>
            </a:br>
            <a:r>
              <a:rPr lang="en-US" dirty="0">
                <a:solidFill>
                  <a:srgbClr val="FF0000"/>
                </a:solidFill>
              </a:rPr>
              <a:t>For Staff</a:t>
            </a:r>
          </a:p>
        </p:txBody>
      </p:sp>
      <p:sp>
        <p:nvSpPr>
          <p:cNvPr id="3" name="Subtitle 2">
            <a:extLst>
              <a:ext uri="{FF2B5EF4-FFF2-40B4-BE49-F238E27FC236}">
                <a16:creationId xmlns:a16="http://schemas.microsoft.com/office/drawing/2014/main" id="{C0757D69-E9F8-4E62-9AD6-044A69C42B40}"/>
              </a:ext>
            </a:extLst>
          </p:cNvPr>
          <p:cNvSpPr>
            <a:spLocks noGrp="1"/>
          </p:cNvSpPr>
          <p:nvPr>
            <p:ph type="subTitle" idx="1"/>
          </p:nvPr>
        </p:nvSpPr>
        <p:spPr>
          <a:xfrm>
            <a:off x="1209039" y="4947920"/>
            <a:ext cx="9860547" cy="685116"/>
          </a:xfrm>
        </p:spPr>
        <p:txBody>
          <a:bodyPr>
            <a:normAutofit/>
          </a:bodyPr>
          <a:lstStyle/>
          <a:p>
            <a:r>
              <a:rPr lang="en-US">
                <a:solidFill>
                  <a:srgbClr val="0070C0"/>
                </a:solidFill>
              </a:rPr>
              <a:t>Updated January 21, 2020</a:t>
            </a:r>
          </a:p>
          <a:p>
            <a:endParaRPr lang="en-US" dirty="0">
              <a:solidFill>
                <a:srgbClr val="FFFFFF"/>
              </a:solidFill>
            </a:endParaRPr>
          </a:p>
        </p:txBody>
      </p:sp>
      <p:sp>
        <p:nvSpPr>
          <p:cNvPr id="14" name="Rectangle 13">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3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88720" y="398754"/>
            <a:ext cx="10058400" cy="1371600"/>
          </a:xfrm>
        </p:spPr>
        <p:txBody>
          <a:bodyPr/>
          <a:lstStyle/>
          <a:p>
            <a:pPr algn="ctr"/>
            <a:r>
              <a:rPr lang="en-US"/>
              <a:t>How?</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188720" y="1625600"/>
            <a:ext cx="10058400" cy="4209808"/>
          </a:xfrm>
        </p:spPr>
        <p:txBody>
          <a:bodyPr>
            <a:normAutofit/>
          </a:bodyPr>
          <a:lstStyle/>
          <a:p>
            <a:pPr algn="ctr"/>
            <a:r>
              <a:rPr lang="en-US" sz="1800"/>
              <a:t>Ongoing professional development for teachers</a:t>
            </a:r>
          </a:p>
          <a:p>
            <a:pPr algn="ctr"/>
            <a:r>
              <a:rPr lang="en-US" sz="1800"/>
              <a:t>Anticipate hiring of additional staff</a:t>
            </a:r>
          </a:p>
          <a:p>
            <a:pPr algn="ctr"/>
            <a:r>
              <a:rPr lang="en-US" sz="1800"/>
              <a:t>Strategic reallocation and addition of support staff positions</a:t>
            </a:r>
          </a:p>
          <a:p>
            <a:pPr algn="ctr"/>
            <a:r>
              <a:rPr lang="en-US" sz="1800"/>
              <a:t>Strategic assignment of all staff members during “TWP Time”</a:t>
            </a:r>
          </a:p>
          <a:p>
            <a:pPr algn="ctr"/>
            <a:r>
              <a:rPr lang="en-US" sz="1800"/>
              <a:t>Addition of 4 new food service locations</a:t>
            </a:r>
          </a:p>
          <a:p>
            <a:pPr algn="ctr"/>
            <a:r>
              <a:rPr lang="en-US" sz="1800"/>
              <a:t>Addition of 5 new eating locations</a:t>
            </a:r>
          </a:p>
          <a:p>
            <a:pPr algn="ctr"/>
            <a:r>
              <a:rPr lang="en-US" sz="1800"/>
              <a:t>Budgeting for new furniture, additional trashcans, wipes, etc.</a:t>
            </a:r>
          </a:p>
          <a:p>
            <a:pPr algn="ctr"/>
            <a:endParaRPr lang="en-US" sz="1800"/>
          </a:p>
          <a:p>
            <a:pPr algn="ctr"/>
            <a:endParaRPr lang="en-US" sz="1800"/>
          </a:p>
          <a:p>
            <a:pPr algn="ctr"/>
            <a:endParaRPr lang="en-US" sz="180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118872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endParaRPr lang="en-US"/>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061486"/>
            <a:ext cx="10058400" cy="1463040"/>
          </a:xfrm>
          <a:prstGeom prst="rect">
            <a:avLst/>
          </a:prstGeom>
        </p:spPr>
        <p:txBody>
          <a:bodyPr vert="horz" lIns="91440" tIns="45720" rIns="91440" bIns="45720" rtlCol="0">
            <a:normAutofit/>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365152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88720" y="398754"/>
            <a:ext cx="10058400" cy="1371600"/>
          </a:xfrm>
        </p:spPr>
        <p:txBody>
          <a:bodyPr/>
          <a:lstStyle/>
          <a:p>
            <a:pPr algn="ctr"/>
            <a:r>
              <a:rPr lang="en-US"/>
              <a:t>What are the anticipated challenges?</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188720" y="1625600"/>
            <a:ext cx="10058400" cy="4209808"/>
          </a:xfrm>
        </p:spPr>
        <p:txBody>
          <a:bodyPr>
            <a:normAutofit/>
          </a:bodyPr>
          <a:lstStyle/>
          <a:p>
            <a:pPr algn="ctr"/>
            <a:r>
              <a:rPr lang="en-US" sz="1800" dirty="0"/>
              <a:t>Change</a:t>
            </a:r>
          </a:p>
          <a:p>
            <a:pPr algn="ctr"/>
            <a:endParaRPr lang="en-US" sz="1800" dirty="0"/>
          </a:p>
          <a:p>
            <a:pPr algn="ctr"/>
            <a:r>
              <a:rPr lang="en-US" sz="1800" dirty="0"/>
              <a:t>Reduced instructional time in lab science classes</a:t>
            </a:r>
          </a:p>
          <a:p>
            <a:pPr algn="ctr"/>
            <a:endParaRPr lang="en-US" sz="1800" dirty="0"/>
          </a:p>
          <a:p>
            <a:pPr algn="ctr"/>
            <a:r>
              <a:rPr lang="en-US" sz="1800" dirty="0"/>
              <a:t>Classes meet 3 out of every 4 days</a:t>
            </a:r>
          </a:p>
          <a:p>
            <a:pPr algn="ctr"/>
            <a:endParaRPr lang="en-US" sz="1800" dirty="0"/>
          </a:p>
          <a:p>
            <a:pPr algn="ctr"/>
            <a:r>
              <a:rPr lang="en-US" sz="1800" dirty="0"/>
              <a:t>No dedicated Homeroom period</a:t>
            </a:r>
          </a:p>
          <a:p>
            <a:pPr algn="ctr"/>
            <a:endParaRPr lang="en-US" sz="1800" dirty="0"/>
          </a:p>
          <a:p>
            <a:pPr algn="ctr"/>
            <a:endParaRPr lang="en-US" sz="1800" dirty="0"/>
          </a:p>
          <a:p>
            <a:pPr algn="ctr"/>
            <a:endParaRPr lang="en-US" sz="1800" dirty="0"/>
          </a:p>
          <a:p>
            <a:pPr algn="ctr"/>
            <a:endParaRPr lang="en-US" sz="1800" dirty="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118872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endParaRPr lang="en-US"/>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061486"/>
            <a:ext cx="10058400" cy="1463040"/>
          </a:xfrm>
          <a:prstGeom prst="rect">
            <a:avLst/>
          </a:prstGeom>
        </p:spPr>
        <p:txBody>
          <a:bodyPr vert="horz" lIns="91440" tIns="45720" rIns="91440" bIns="45720" rtlCol="0">
            <a:normAutofit/>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463061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88720" y="398754"/>
            <a:ext cx="10058400" cy="1371600"/>
          </a:xfrm>
        </p:spPr>
        <p:txBody>
          <a:bodyPr/>
          <a:lstStyle/>
          <a:p>
            <a:pPr algn="ctr"/>
            <a:r>
              <a:rPr lang="en-US"/>
              <a:t>What about delayed openings?</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188720" y="1625600"/>
            <a:ext cx="10058400" cy="1463040"/>
          </a:xfrm>
        </p:spPr>
        <p:txBody>
          <a:bodyPr>
            <a:normAutofit/>
          </a:bodyPr>
          <a:lstStyle/>
          <a:p>
            <a:pPr algn="ctr"/>
            <a:r>
              <a:rPr lang="en-US" sz="1800"/>
              <a:t>Unit lunch remains 56 minutes</a:t>
            </a:r>
          </a:p>
          <a:p>
            <a:pPr algn="ctr"/>
            <a:r>
              <a:rPr lang="en-US" sz="1800"/>
              <a:t>Instructional periods will be 37 minutes (42 for 1</a:t>
            </a:r>
            <a:r>
              <a:rPr lang="en-US" sz="1800" baseline="30000"/>
              <a:t>st</a:t>
            </a:r>
            <a:r>
              <a:rPr lang="en-US" sz="1800"/>
              <a:t> period)</a:t>
            </a:r>
          </a:p>
          <a:p>
            <a:pPr algn="ctr"/>
            <a:r>
              <a:rPr lang="en-US" sz="1800"/>
              <a:t>School day will still end at 2:19</a:t>
            </a:r>
          </a:p>
          <a:p>
            <a:pPr algn="ctr"/>
            <a:endParaRPr lang="en-US" sz="180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118872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r>
              <a:rPr lang="en-US"/>
              <a:t>What about early dismissals?</a:t>
            </a:r>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061486"/>
            <a:ext cx="10058400" cy="1463040"/>
          </a:xfrm>
          <a:prstGeom prst="rect">
            <a:avLst/>
          </a:prstGeom>
        </p:spPr>
        <p:txBody>
          <a:bodyPr vert="horz" lIns="91440" tIns="45720" rIns="91440" bIns="45720" rtlCol="0">
            <a:normAutofit/>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1800"/>
              <a:t>Unit lunch remains 56 minutes</a:t>
            </a:r>
          </a:p>
          <a:p>
            <a:pPr algn="ctr"/>
            <a:r>
              <a:rPr lang="en-US" sz="1800"/>
              <a:t>Instructional periods will be 34 minutes (38 for 1</a:t>
            </a:r>
            <a:r>
              <a:rPr lang="en-US" sz="1800" baseline="30000"/>
              <a:t>st</a:t>
            </a:r>
            <a:r>
              <a:rPr lang="en-US" sz="1800"/>
              <a:t> period)</a:t>
            </a:r>
          </a:p>
          <a:p>
            <a:pPr algn="ctr"/>
            <a:r>
              <a:rPr lang="en-US" sz="1800"/>
              <a:t>School day will still end at 12:00</a:t>
            </a:r>
          </a:p>
          <a:p>
            <a:pPr algn="ctr"/>
            <a:endParaRPr lang="en-US" sz="1800"/>
          </a:p>
        </p:txBody>
      </p:sp>
    </p:spTree>
    <p:extLst>
      <p:ext uri="{BB962C8B-B14F-4D97-AF65-F5344CB8AC3E}">
        <p14:creationId xmlns:p14="http://schemas.microsoft.com/office/powerpoint/2010/main" val="2944895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normAutofit/>
          </a:bodyPr>
          <a:lstStyle/>
          <a:p>
            <a:pPr algn="ctr"/>
            <a:r>
              <a:rPr lang="en-US"/>
              <a:t>How many courses can students take in the new schedule?</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066800" y="1883416"/>
            <a:ext cx="10058400" cy="3849624"/>
          </a:xfrm>
        </p:spPr>
        <p:txBody>
          <a:bodyPr>
            <a:normAutofit fontScale="85000" lnSpcReduction="10000"/>
          </a:bodyPr>
          <a:lstStyle/>
          <a:p>
            <a:pPr marL="0" indent="0">
              <a:buNone/>
            </a:pPr>
            <a:endParaRPr lang="en-US" sz="1800"/>
          </a:p>
          <a:p>
            <a:r>
              <a:rPr lang="en-US" sz="1800"/>
              <a:t>Incoming Freshmen will be expected to select 7 classes and a study hall</a:t>
            </a:r>
          </a:p>
          <a:p>
            <a:pPr lvl="1"/>
            <a:r>
              <a:rPr lang="en-US" sz="1700"/>
              <a:t>Incoming Freshmen will be able to request an 8</a:t>
            </a:r>
            <a:r>
              <a:rPr lang="en-US" sz="1700" baseline="30000"/>
              <a:t>th</a:t>
            </a:r>
            <a:r>
              <a:rPr lang="en-US" sz="1700"/>
              <a:t> class similar to our current 8</a:t>
            </a:r>
            <a:r>
              <a:rPr lang="en-US" sz="1700" baseline="30000"/>
              <a:t>th</a:t>
            </a:r>
            <a:r>
              <a:rPr lang="en-US" sz="1700"/>
              <a:t> class request process</a:t>
            </a:r>
          </a:p>
          <a:p>
            <a:r>
              <a:rPr lang="en-US" sz="1800"/>
              <a:t>Rising Sophomores and Juniors will be expected to select 8 classes</a:t>
            </a:r>
          </a:p>
          <a:p>
            <a:r>
              <a:rPr lang="en-US" sz="1800"/>
              <a:t>Rising Seniors will be expected to select 6 – 8 classes.</a:t>
            </a:r>
          </a:p>
          <a:p>
            <a:pPr lvl="1"/>
            <a:r>
              <a:rPr lang="en-US" sz="1700"/>
              <a:t>Rising Seniors will be permitted to select a maximum of 2 study halls and will therefore be scheduled for 30 credits</a:t>
            </a:r>
          </a:p>
          <a:p>
            <a:pPr marL="274320" lvl="1" indent="0">
              <a:buNone/>
            </a:pPr>
            <a:endParaRPr lang="en-US" sz="1700"/>
          </a:p>
          <a:p>
            <a:pPr marL="274320" lvl="1" indent="0">
              <a:buNone/>
            </a:pPr>
            <a:r>
              <a:rPr lang="en-US" sz="1700">
                <a:solidFill>
                  <a:srgbClr val="FF0000"/>
                </a:solidFill>
              </a:rPr>
              <a:t>* We are currently working on a proposal for BOE approval that would change the required credits for graduation*</a:t>
            </a:r>
          </a:p>
          <a:p>
            <a:pPr marL="274320" lvl="1" indent="0">
              <a:buNone/>
            </a:pPr>
            <a:endParaRPr lang="en-US" sz="1700">
              <a:solidFill>
                <a:srgbClr val="FF0000"/>
              </a:solidFill>
            </a:endParaRPr>
          </a:p>
          <a:p>
            <a:pPr marL="274320" lvl="1" indent="0" algn="ctr">
              <a:buNone/>
            </a:pPr>
            <a:r>
              <a:rPr lang="en-US" sz="1700">
                <a:solidFill>
                  <a:srgbClr val="FF0000"/>
                </a:solidFill>
              </a:rPr>
              <a:t>Rising Seniors – 120</a:t>
            </a:r>
          </a:p>
          <a:p>
            <a:pPr marL="274320" lvl="1" indent="0" algn="ctr">
              <a:buNone/>
            </a:pPr>
            <a:r>
              <a:rPr lang="en-US" sz="1700">
                <a:solidFill>
                  <a:srgbClr val="FF0000"/>
                </a:solidFill>
              </a:rPr>
              <a:t>Rising Juniors – 120</a:t>
            </a:r>
          </a:p>
          <a:p>
            <a:pPr marL="274320" lvl="1" indent="0" algn="ctr">
              <a:buNone/>
            </a:pPr>
            <a:r>
              <a:rPr lang="en-US" sz="1700">
                <a:solidFill>
                  <a:srgbClr val="FF0000"/>
                </a:solidFill>
              </a:rPr>
              <a:t>Rising Sophomores – 130</a:t>
            </a:r>
          </a:p>
          <a:p>
            <a:pPr marL="274320" lvl="1" indent="0" algn="ctr">
              <a:buNone/>
            </a:pPr>
            <a:r>
              <a:rPr lang="en-US" sz="1700">
                <a:solidFill>
                  <a:srgbClr val="FF0000"/>
                </a:solidFill>
              </a:rPr>
              <a:t>Rising Freshmen – 130</a:t>
            </a:r>
          </a:p>
          <a:p>
            <a:pPr lvl="1"/>
            <a:endParaRPr lang="en-US" sz="1700"/>
          </a:p>
        </p:txBody>
      </p:sp>
    </p:spTree>
    <p:extLst>
      <p:ext uri="{BB962C8B-B14F-4D97-AF65-F5344CB8AC3E}">
        <p14:creationId xmlns:p14="http://schemas.microsoft.com/office/powerpoint/2010/main" val="23624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normAutofit fontScale="90000"/>
          </a:bodyPr>
          <a:lstStyle/>
          <a:p>
            <a:pPr algn="ctr"/>
            <a:r>
              <a:rPr lang="en-US"/>
              <a:t>How will staff and students know what day it is and what classes will meet on a given day?</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066800" y="1808988"/>
            <a:ext cx="10058400" cy="3849624"/>
          </a:xfrm>
        </p:spPr>
        <p:txBody>
          <a:bodyPr>
            <a:normAutofit fontScale="92500" lnSpcReduction="20000"/>
          </a:bodyPr>
          <a:lstStyle/>
          <a:p>
            <a:pPr marL="0" indent="0">
              <a:buNone/>
            </a:pPr>
            <a:endParaRPr lang="en-US" sz="1800"/>
          </a:p>
          <a:p>
            <a:r>
              <a:rPr lang="en-US" sz="1800"/>
              <a:t>Numbered days will help indicate which class meets first each day.</a:t>
            </a:r>
          </a:p>
          <a:p>
            <a:pPr lvl="1"/>
            <a:r>
              <a:rPr lang="en-US" sz="1700"/>
              <a:t>Day 1 = Class 1 (am wheel); Class 5 (pm wheel)</a:t>
            </a:r>
          </a:p>
          <a:p>
            <a:pPr lvl="1"/>
            <a:r>
              <a:rPr lang="en-US" sz="1700"/>
              <a:t>Day 2 = Class 2 (am wheel); Class 6 (pm wheel)</a:t>
            </a:r>
          </a:p>
          <a:p>
            <a:pPr lvl="1"/>
            <a:r>
              <a:rPr lang="en-US" sz="1700"/>
              <a:t>Day 3 = Class 3 (am wheel); Class 7 (pm wheel)</a:t>
            </a:r>
          </a:p>
          <a:p>
            <a:pPr lvl="1"/>
            <a:r>
              <a:rPr lang="en-US" sz="1700"/>
              <a:t>Day 4 = Class 4 (am wheel); Class 8 (pm wheel)</a:t>
            </a:r>
          </a:p>
          <a:p>
            <a:pPr marL="0" indent="0">
              <a:buNone/>
            </a:pPr>
            <a:endParaRPr lang="en-US" sz="1800"/>
          </a:p>
          <a:p>
            <a:r>
              <a:rPr lang="en-US" sz="1800"/>
              <a:t>In the event of an emergency closing, the next school day will be the next numbered day in the cycle, thereby allowing for greater continuity in instruction.</a:t>
            </a:r>
          </a:p>
          <a:p>
            <a:endParaRPr lang="en-US" sz="1800"/>
          </a:p>
          <a:p>
            <a:r>
              <a:rPr lang="en-US" sz="1800"/>
              <a:t>We will communicate the day’s schedule through a variety of channels (social media, announcements before period 1, etc.) to assist students and staff, especially early in the year.</a:t>
            </a:r>
          </a:p>
          <a:p>
            <a:pPr marL="274320" lvl="1" indent="0">
              <a:buNone/>
            </a:pPr>
            <a:endParaRPr lang="en-US" sz="1700"/>
          </a:p>
          <a:p>
            <a:pPr marL="274320" lvl="1" indent="0">
              <a:buNone/>
            </a:pPr>
            <a:endParaRPr lang="en-US" sz="1700"/>
          </a:p>
          <a:p>
            <a:pPr lvl="1"/>
            <a:endParaRPr lang="en-US" sz="1700"/>
          </a:p>
          <a:p>
            <a:pPr lvl="1"/>
            <a:endParaRPr lang="en-US" sz="1700"/>
          </a:p>
        </p:txBody>
      </p:sp>
    </p:spTree>
    <p:extLst>
      <p:ext uri="{BB962C8B-B14F-4D97-AF65-F5344CB8AC3E}">
        <p14:creationId xmlns:p14="http://schemas.microsoft.com/office/powerpoint/2010/main" val="426776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lstStyle/>
          <a:p>
            <a:pPr algn="ctr"/>
            <a:r>
              <a:rPr lang="en-US"/>
              <a:t>How will science labs be scheduled?</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p:txBody>
          <a:bodyPr>
            <a:normAutofit/>
          </a:bodyPr>
          <a:lstStyle/>
          <a:p>
            <a:pPr marL="0" indent="0">
              <a:buNone/>
            </a:pPr>
            <a:r>
              <a:rPr lang="en-US" sz="1800"/>
              <a:t>Science labs will not be linked to health &amp; physical education classes in our new schedule.  </a:t>
            </a:r>
          </a:p>
          <a:p>
            <a:pPr marL="0" indent="0">
              <a:buNone/>
            </a:pPr>
            <a:endParaRPr lang="en-US" sz="1800"/>
          </a:p>
          <a:p>
            <a:pPr marL="0" indent="0">
              <a:buNone/>
            </a:pPr>
            <a:r>
              <a:rPr lang="en-US" sz="1800"/>
              <a:t>When a lab science class that meets during the am wheel occurs during 3</a:t>
            </a:r>
            <a:r>
              <a:rPr lang="en-US" sz="1800" baseline="30000"/>
              <a:t>rd</a:t>
            </a:r>
            <a:r>
              <a:rPr lang="en-US" sz="1800"/>
              <a:t> period (9:27 – 10:24), students will remain in class until 10:44 (20 additional minutes into the unit lunch period).</a:t>
            </a:r>
          </a:p>
          <a:p>
            <a:pPr marL="0" indent="0">
              <a:buNone/>
            </a:pPr>
            <a:endParaRPr lang="en-US" sz="1800"/>
          </a:p>
          <a:p>
            <a:pPr marL="0" indent="0">
              <a:buNone/>
            </a:pPr>
            <a:r>
              <a:rPr lang="en-US" sz="1800"/>
              <a:t>When a lab science class that meets during the pm wheel occurs during 4</a:t>
            </a:r>
            <a:r>
              <a:rPr lang="en-US" sz="1800" baseline="30000"/>
              <a:t>th</a:t>
            </a:r>
            <a:r>
              <a:rPr lang="en-US" sz="1800"/>
              <a:t> period (11:20 – 12:17), students will report to class at 11:00 (20 minutes early before the end of the unit lunch period).</a:t>
            </a:r>
          </a:p>
          <a:p>
            <a:pPr marL="0" indent="0">
              <a:buNone/>
            </a:pPr>
            <a:endParaRPr lang="en-US" sz="1800"/>
          </a:p>
          <a:p>
            <a:pPr marL="0" indent="0">
              <a:buNone/>
            </a:pPr>
            <a:endParaRPr lang="en-US" sz="1800"/>
          </a:p>
        </p:txBody>
      </p:sp>
    </p:spTree>
    <p:extLst>
      <p:ext uri="{BB962C8B-B14F-4D97-AF65-F5344CB8AC3E}">
        <p14:creationId xmlns:p14="http://schemas.microsoft.com/office/powerpoint/2010/main" val="2603034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41E2BC-4B93-408B-A6CC-B01A2C779FF7}"/>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C2569E2-9070-4EC5-B413-8F72E79BF00E}"/>
              </a:ext>
            </a:extLst>
          </p:cNvPr>
          <p:cNvPicPr>
            <a:picLocks noGrp="1" noChangeAspect="1"/>
          </p:cNvPicPr>
          <p:nvPr>
            <p:ph idx="1"/>
          </p:nvPr>
        </p:nvPicPr>
        <p:blipFill>
          <a:blip r:embed="rId3"/>
          <a:stretch>
            <a:fillRect/>
          </a:stretch>
        </p:blipFill>
        <p:spPr>
          <a:xfrm>
            <a:off x="1066800" y="338119"/>
            <a:ext cx="9973733" cy="6181762"/>
          </a:xfrm>
          <a:prstGeom prst="rect">
            <a:avLst/>
          </a:prstGeom>
        </p:spPr>
      </p:pic>
    </p:spTree>
    <p:extLst>
      <p:ext uri="{BB962C8B-B14F-4D97-AF65-F5344CB8AC3E}">
        <p14:creationId xmlns:p14="http://schemas.microsoft.com/office/powerpoint/2010/main" val="3847213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D9B46-5FEA-4370-BDF3-33E48A769A9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AA82286-527C-4943-8F3B-CE714E2438C6}"/>
              </a:ext>
            </a:extLst>
          </p:cNvPr>
          <p:cNvPicPr>
            <a:picLocks noGrp="1" noChangeAspect="1"/>
          </p:cNvPicPr>
          <p:nvPr>
            <p:ph idx="1"/>
          </p:nvPr>
        </p:nvPicPr>
        <p:blipFill>
          <a:blip r:embed="rId3"/>
          <a:stretch>
            <a:fillRect/>
          </a:stretch>
        </p:blipFill>
        <p:spPr>
          <a:xfrm>
            <a:off x="1066800" y="334606"/>
            <a:ext cx="10154356" cy="6230208"/>
          </a:xfrm>
          <a:prstGeom prst="rect">
            <a:avLst/>
          </a:prstGeom>
        </p:spPr>
      </p:pic>
    </p:spTree>
    <p:extLst>
      <p:ext uri="{BB962C8B-B14F-4D97-AF65-F5344CB8AC3E}">
        <p14:creationId xmlns:p14="http://schemas.microsoft.com/office/powerpoint/2010/main" val="2625106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Will there still be senior privilege?</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504187"/>
            <a:ext cx="11684000" cy="4783723"/>
          </a:xfrm>
        </p:spPr>
        <p:txBody>
          <a:bodyPr vert="horz" lIns="91440" tIns="45720" rIns="91440" bIns="45720" rtlCol="0" anchor="t">
            <a:normAutofit fontScale="70000" lnSpcReduction="20000"/>
          </a:bodyPr>
          <a:lstStyle/>
          <a:p>
            <a:pPr marL="0" indent="0" algn="ctr">
              <a:buNone/>
            </a:pPr>
            <a:r>
              <a:rPr lang="en-US" sz="2100" b="1" dirty="0">
                <a:solidFill>
                  <a:srgbClr val="FF0000"/>
                </a:solidFill>
              </a:rPr>
              <a:t>Seniors will still be permitted certain scheduling privileges that other grade levels won’t have access to.</a:t>
            </a:r>
          </a:p>
          <a:p>
            <a:pPr marL="0" indent="0">
              <a:buNone/>
            </a:pPr>
            <a:endParaRPr lang="en-US" sz="2100" b="1" dirty="0"/>
          </a:p>
          <a:p>
            <a:r>
              <a:rPr lang="en-US" sz="2300" dirty="0"/>
              <a:t>Seniors will be permitted to take up to 2 study halls, which means they will still be scheduled for at least 30 credits.</a:t>
            </a:r>
          </a:p>
          <a:p>
            <a:endParaRPr lang="en-US" sz="2300" dirty="0"/>
          </a:p>
          <a:p>
            <a:r>
              <a:rPr lang="en-US" sz="2300" dirty="0"/>
              <a:t>When senior’s study hall occurs during 1</a:t>
            </a:r>
            <a:r>
              <a:rPr lang="en-US" sz="2300" baseline="30000" dirty="0"/>
              <a:t>st</a:t>
            </a:r>
            <a:r>
              <a:rPr lang="en-US" sz="2300" dirty="0"/>
              <a:t> period, s/he will be permitted to arrive at 8:20 without penalty.</a:t>
            </a:r>
          </a:p>
          <a:p>
            <a:endParaRPr lang="en-US" sz="2300" dirty="0"/>
          </a:p>
          <a:p>
            <a:r>
              <a:rPr lang="en-US" sz="2300" dirty="0"/>
              <a:t>When as senior’s study hall occurs during 1</a:t>
            </a:r>
            <a:r>
              <a:rPr lang="en-US" sz="2300" baseline="30000" dirty="0"/>
              <a:t>st</a:t>
            </a:r>
            <a:r>
              <a:rPr lang="en-US" sz="2300" dirty="0"/>
              <a:t> and 2</a:t>
            </a:r>
            <a:r>
              <a:rPr lang="en-US" sz="2300" baseline="30000" dirty="0"/>
              <a:t>nd</a:t>
            </a:r>
            <a:r>
              <a:rPr lang="en-US" sz="2300" dirty="0"/>
              <a:t> period, s/he will be permitted to arrive at 9:20 without penalty.</a:t>
            </a:r>
          </a:p>
          <a:p>
            <a:endParaRPr lang="en-US" sz="2300" dirty="0"/>
          </a:p>
          <a:p>
            <a:r>
              <a:rPr lang="en-US" sz="2300" dirty="0"/>
              <a:t>When a senior’s study hall occurs during 6</a:t>
            </a:r>
            <a:r>
              <a:rPr lang="en-US" sz="2300" baseline="30000" dirty="0"/>
              <a:t>th</a:t>
            </a:r>
            <a:r>
              <a:rPr lang="en-US" sz="2300" dirty="0"/>
              <a:t> period, s/he will be permitted to leave at 1:18 without penalty.</a:t>
            </a:r>
          </a:p>
          <a:p>
            <a:endParaRPr lang="en-US" sz="2300" dirty="0"/>
          </a:p>
          <a:p>
            <a:r>
              <a:rPr lang="en-US" sz="2300" dirty="0"/>
              <a:t>When a senior’s study hall occurs during 5</a:t>
            </a:r>
            <a:r>
              <a:rPr lang="en-US" sz="2300" baseline="30000" dirty="0"/>
              <a:t>th</a:t>
            </a:r>
            <a:r>
              <a:rPr lang="en-US" sz="2300" dirty="0"/>
              <a:t> and 6</a:t>
            </a:r>
            <a:r>
              <a:rPr lang="en-US" sz="2300" baseline="30000" dirty="0"/>
              <a:t>th</a:t>
            </a:r>
            <a:r>
              <a:rPr lang="en-US" sz="2300" dirty="0"/>
              <a:t> period, s/he will be permitted to leave at 12:17 without penalty.</a:t>
            </a:r>
          </a:p>
          <a:p>
            <a:endParaRPr lang="en-US" sz="2300" dirty="0"/>
          </a:p>
          <a:p>
            <a:pPr marL="274320" lvl="1" indent="0">
              <a:buNone/>
            </a:pPr>
            <a:endParaRPr lang="en-US" sz="2200" dirty="0"/>
          </a:p>
        </p:txBody>
      </p:sp>
    </p:spTree>
    <p:extLst>
      <p:ext uri="{BB962C8B-B14F-4D97-AF65-F5344CB8AC3E}">
        <p14:creationId xmlns:p14="http://schemas.microsoft.com/office/powerpoint/2010/main" val="2892098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822A7-548F-4CD0-8A4E-1710814282F2}"/>
              </a:ext>
            </a:extLst>
          </p:cNvPr>
          <p:cNvSpPr>
            <a:spLocks noGrp="1"/>
          </p:cNvSpPr>
          <p:nvPr>
            <p:ph type="title"/>
          </p:nvPr>
        </p:nvSpPr>
        <p:spPr>
          <a:xfrm>
            <a:off x="1066800" y="64256"/>
            <a:ext cx="10058400" cy="1371600"/>
          </a:xfrm>
        </p:spPr>
        <p:txBody>
          <a:bodyPr/>
          <a:lstStyle/>
          <a:p>
            <a:pPr algn="ctr"/>
            <a:r>
              <a:rPr lang="en-US"/>
              <a:t>What is Option 2?</a:t>
            </a:r>
          </a:p>
        </p:txBody>
      </p:sp>
      <p:sp>
        <p:nvSpPr>
          <p:cNvPr id="3" name="Content Placeholder 2">
            <a:extLst>
              <a:ext uri="{FF2B5EF4-FFF2-40B4-BE49-F238E27FC236}">
                <a16:creationId xmlns:a16="http://schemas.microsoft.com/office/drawing/2014/main" id="{4B87F4E2-1C75-4CEC-A8B9-B98AC82A7B39}"/>
              </a:ext>
            </a:extLst>
          </p:cNvPr>
          <p:cNvSpPr>
            <a:spLocks noGrp="1"/>
          </p:cNvSpPr>
          <p:nvPr>
            <p:ph idx="1"/>
          </p:nvPr>
        </p:nvSpPr>
        <p:spPr>
          <a:xfrm>
            <a:off x="1066800" y="3908474"/>
            <a:ext cx="10058400" cy="3849624"/>
          </a:xfrm>
        </p:spPr>
        <p:txBody>
          <a:bodyPr/>
          <a:lstStyle/>
          <a:p>
            <a:pPr marL="274320" lvl="1" indent="0" algn="ctr">
              <a:buNone/>
            </a:pPr>
            <a:r>
              <a:rPr lang="en-US" sz="2200"/>
              <a:t>Academy Internship (academy application required)</a:t>
            </a:r>
          </a:p>
          <a:p>
            <a:pPr marL="274320" lvl="1" indent="0" algn="ctr">
              <a:buNone/>
            </a:pPr>
            <a:r>
              <a:rPr lang="en-US" sz="2200"/>
              <a:t>College Courses (Option 2 application required)</a:t>
            </a:r>
          </a:p>
          <a:p>
            <a:pPr marL="274320" lvl="1" indent="0" algn="ctr">
              <a:buNone/>
            </a:pPr>
            <a:r>
              <a:rPr lang="en-US" sz="2200"/>
              <a:t>Business Co-Op (pre-requisites required)</a:t>
            </a:r>
          </a:p>
          <a:p>
            <a:pPr marL="274320" lvl="1" indent="0" algn="ctr">
              <a:buNone/>
            </a:pPr>
            <a:r>
              <a:rPr lang="en-US" sz="2200"/>
              <a:t>Pre-Employment Mentoring (special education program)</a:t>
            </a:r>
          </a:p>
          <a:p>
            <a:pPr marL="274320" lvl="1" indent="0" algn="ctr">
              <a:buNone/>
            </a:pPr>
            <a:r>
              <a:rPr lang="en-US" sz="2200"/>
              <a:t>Apprenticeship or Certification Programs (Option 2 application required)</a:t>
            </a:r>
          </a:p>
          <a:p>
            <a:endParaRPr lang="en-US"/>
          </a:p>
        </p:txBody>
      </p:sp>
      <p:sp>
        <p:nvSpPr>
          <p:cNvPr id="4" name="TextBox 3">
            <a:extLst>
              <a:ext uri="{FF2B5EF4-FFF2-40B4-BE49-F238E27FC236}">
                <a16:creationId xmlns:a16="http://schemas.microsoft.com/office/drawing/2014/main" id="{5E87364E-C8A4-4AE1-AE5A-2205376EB07B}"/>
              </a:ext>
            </a:extLst>
          </p:cNvPr>
          <p:cNvSpPr txBox="1"/>
          <p:nvPr/>
        </p:nvSpPr>
        <p:spPr>
          <a:xfrm>
            <a:off x="705555" y="2438432"/>
            <a:ext cx="11301046" cy="1107996"/>
          </a:xfrm>
          <a:prstGeom prst="rect">
            <a:avLst/>
          </a:prstGeom>
          <a:noFill/>
        </p:spPr>
        <p:txBody>
          <a:bodyPr wrap="square" rtlCol="0">
            <a:spAutoFit/>
          </a:bodyPr>
          <a:lstStyle/>
          <a:p>
            <a:r>
              <a:rPr lang="en-US" sz="2200" dirty="0">
                <a:solidFill>
                  <a:srgbClr val="FF0000"/>
                </a:solidFill>
              </a:rPr>
              <a:t>Seniors involved in an approved Option 2 program </a:t>
            </a:r>
            <a:r>
              <a:rPr lang="en-US" sz="2200" u="sng" dirty="0">
                <a:solidFill>
                  <a:srgbClr val="FF0000"/>
                </a:solidFill>
              </a:rPr>
              <a:t>may be eligible</a:t>
            </a:r>
            <a:r>
              <a:rPr lang="en-US" sz="2200" dirty="0">
                <a:solidFill>
                  <a:srgbClr val="FF0000"/>
                </a:solidFill>
              </a:rPr>
              <a:t> to leave after the am wheel and unit lunch period (at 11:20 am) everyday.  The following is a list of Option 2 programs that may qualify a student for a partial day program under Option 2.</a:t>
            </a:r>
          </a:p>
        </p:txBody>
      </p:sp>
      <p:sp>
        <p:nvSpPr>
          <p:cNvPr id="5" name="TextBox 4">
            <a:extLst>
              <a:ext uri="{FF2B5EF4-FFF2-40B4-BE49-F238E27FC236}">
                <a16:creationId xmlns:a16="http://schemas.microsoft.com/office/drawing/2014/main" id="{8B398B9B-DCA5-4D39-9400-4281EF3C122C}"/>
              </a:ext>
            </a:extLst>
          </p:cNvPr>
          <p:cNvSpPr txBox="1"/>
          <p:nvPr/>
        </p:nvSpPr>
        <p:spPr>
          <a:xfrm>
            <a:off x="1551354" y="1014444"/>
            <a:ext cx="9089292" cy="1446550"/>
          </a:xfrm>
          <a:prstGeom prst="rect">
            <a:avLst/>
          </a:prstGeom>
          <a:noFill/>
        </p:spPr>
        <p:txBody>
          <a:bodyPr wrap="square" rtlCol="0">
            <a:spAutoFit/>
          </a:bodyPr>
          <a:lstStyle/>
          <a:p>
            <a:r>
              <a:rPr lang="en-US" sz="2200"/>
              <a:t>Option 2 serves as an alternative to traditional high school courses and involves in-depth experiences that allow students to earn high school credits while enrolled in a program outside of WTHS.</a:t>
            </a:r>
          </a:p>
          <a:p>
            <a:endParaRPr lang="en-US" sz="2200"/>
          </a:p>
        </p:txBody>
      </p:sp>
    </p:spTree>
    <p:extLst>
      <p:ext uri="{BB962C8B-B14F-4D97-AF65-F5344CB8AC3E}">
        <p14:creationId xmlns:p14="http://schemas.microsoft.com/office/powerpoint/2010/main" val="3529748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33CD5-A6A4-4BC8-9950-43591950A3AB}"/>
              </a:ext>
            </a:extLst>
          </p:cNvPr>
          <p:cNvPicPr>
            <a:picLocks noChangeAspect="1"/>
          </p:cNvPicPr>
          <p:nvPr/>
        </p:nvPicPr>
        <p:blipFill>
          <a:blip r:embed="rId3"/>
          <a:stretch>
            <a:fillRect/>
          </a:stretch>
        </p:blipFill>
        <p:spPr>
          <a:xfrm>
            <a:off x="920047" y="463039"/>
            <a:ext cx="10351905" cy="5931922"/>
          </a:xfrm>
          <a:prstGeom prst="rect">
            <a:avLst/>
          </a:prstGeom>
        </p:spPr>
      </p:pic>
    </p:spTree>
    <p:extLst>
      <p:ext uri="{BB962C8B-B14F-4D97-AF65-F5344CB8AC3E}">
        <p14:creationId xmlns:p14="http://schemas.microsoft.com/office/powerpoint/2010/main" val="761832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CB10-CBA3-491F-B7E7-851B01BA20F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B08EAEC-C84B-45CA-B2B9-905BED3E97AD}"/>
              </a:ext>
            </a:extLst>
          </p:cNvPr>
          <p:cNvPicPr>
            <a:picLocks noGrp="1" noChangeAspect="1"/>
          </p:cNvPicPr>
          <p:nvPr>
            <p:ph idx="1"/>
          </p:nvPr>
        </p:nvPicPr>
        <p:blipFill>
          <a:blip r:embed="rId3"/>
          <a:stretch>
            <a:fillRect/>
          </a:stretch>
        </p:blipFill>
        <p:spPr>
          <a:xfrm>
            <a:off x="1066800" y="390495"/>
            <a:ext cx="10165643" cy="6242422"/>
          </a:xfrm>
          <a:prstGeom prst="rect">
            <a:avLst/>
          </a:prstGeom>
        </p:spPr>
      </p:pic>
      <p:sp>
        <p:nvSpPr>
          <p:cNvPr id="5" name="Oval 4">
            <a:extLst>
              <a:ext uri="{FF2B5EF4-FFF2-40B4-BE49-F238E27FC236}">
                <a16:creationId xmlns:a16="http://schemas.microsoft.com/office/drawing/2014/main" id="{B42C3AF4-B7F1-4C0B-AF44-B4E5BF89021C}"/>
              </a:ext>
            </a:extLst>
          </p:cNvPr>
          <p:cNvSpPr/>
          <p:nvPr/>
        </p:nvSpPr>
        <p:spPr>
          <a:xfrm>
            <a:off x="5159405" y="4843807"/>
            <a:ext cx="1739969" cy="5892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186A77C-6CB7-451B-A348-B09E21CA62D2}"/>
              </a:ext>
            </a:extLst>
          </p:cNvPr>
          <p:cNvSpPr/>
          <p:nvPr/>
        </p:nvSpPr>
        <p:spPr>
          <a:xfrm>
            <a:off x="2957689" y="5425639"/>
            <a:ext cx="2050797" cy="5892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0AB4A4D-2666-4ED1-9BCE-8B17BF0C0EE7}"/>
              </a:ext>
            </a:extLst>
          </p:cNvPr>
          <p:cNvSpPr/>
          <p:nvPr/>
        </p:nvSpPr>
        <p:spPr>
          <a:xfrm>
            <a:off x="5159406" y="5443298"/>
            <a:ext cx="1739968" cy="5892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0972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14A0-91F1-4205-A502-CC40AA308E1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CC15A50-3218-405B-9A73-A0B6B83E884E}"/>
              </a:ext>
            </a:extLst>
          </p:cNvPr>
          <p:cNvPicPr>
            <a:picLocks noGrp="1" noChangeAspect="1"/>
          </p:cNvPicPr>
          <p:nvPr>
            <p:ph idx="1"/>
          </p:nvPr>
        </p:nvPicPr>
        <p:blipFill>
          <a:blip r:embed="rId3"/>
          <a:stretch>
            <a:fillRect/>
          </a:stretch>
        </p:blipFill>
        <p:spPr>
          <a:xfrm>
            <a:off x="979715" y="334096"/>
            <a:ext cx="10217020" cy="6322663"/>
          </a:xfrm>
          <a:prstGeom prst="rect">
            <a:avLst/>
          </a:prstGeom>
        </p:spPr>
      </p:pic>
      <p:pic>
        <p:nvPicPr>
          <p:cNvPr id="6" name="Picture 5">
            <a:extLst>
              <a:ext uri="{FF2B5EF4-FFF2-40B4-BE49-F238E27FC236}">
                <a16:creationId xmlns:a16="http://schemas.microsoft.com/office/drawing/2014/main" id="{979ED987-E288-48FF-A356-7B523A7A9A7B}"/>
              </a:ext>
            </a:extLst>
          </p:cNvPr>
          <p:cNvPicPr>
            <a:picLocks noChangeAspect="1"/>
          </p:cNvPicPr>
          <p:nvPr/>
        </p:nvPicPr>
        <p:blipFill>
          <a:blip r:embed="rId4"/>
          <a:stretch>
            <a:fillRect/>
          </a:stretch>
        </p:blipFill>
        <p:spPr>
          <a:xfrm>
            <a:off x="2919832" y="1398445"/>
            <a:ext cx="2078916" cy="615749"/>
          </a:xfrm>
          <a:prstGeom prst="rect">
            <a:avLst/>
          </a:prstGeom>
        </p:spPr>
      </p:pic>
      <p:pic>
        <p:nvPicPr>
          <p:cNvPr id="7" name="Picture 6">
            <a:extLst>
              <a:ext uri="{FF2B5EF4-FFF2-40B4-BE49-F238E27FC236}">
                <a16:creationId xmlns:a16="http://schemas.microsoft.com/office/drawing/2014/main" id="{75F9963C-F17D-422B-8B34-0CC57B339CBB}"/>
              </a:ext>
            </a:extLst>
          </p:cNvPr>
          <p:cNvPicPr>
            <a:picLocks noChangeAspect="1"/>
          </p:cNvPicPr>
          <p:nvPr/>
        </p:nvPicPr>
        <p:blipFill>
          <a:blip r:embed="rId4"/>
          <a:stretch>
            <a:fillRect/>
          </a:stretch>
        </p:blipFill>
        <p:spPr>
          <a:xfrm>
            <a:off x="2919832" y="1908145"/>
            <a:ext cx="2078916" cy="615749"/>
          </a:xfrm>
          <a:prstGeom prst="rect">
            <a:avLst/>
          </a:prstGeom>
        </p:spPr>
      </p:pic>
      <p:pic>
        <p:nvPicPr>
          <p:cNvPr id="8" name="Picture 7">
            <a:extLst>
              <a:ext uri="{FF2B5EF4-FFF2-40B4-BE49-F238E27FC236}">
                <a16:creationId xmlns:a16="http://schemas.microsoft.com/office/drawing/2014/main" id="{F27E80B6-5AE6-401B-834B-655DA9A5867D}"/>
              </a:ext>
            </a:extLst>
          </p:cNvPr>
          <p:cNvPicPr>
            <a:picLocks noChangeAspect="1"/>
          </p:cNvPicPr>
          <p:nvPr/>
        </p:nvPicPr>
        <p:blipFill>
          <a:blip r:embed="rId4"/>
          <a:stretch>
            <a:fillRect/>
          </a:stretch>
        </p:blipFill>
        <p:spPr>
          <a:xfrm>
            <a:off x="4943600" y="1398445"/>
            <a:ext cx="2078916" cy="615749"/>
          </a:xfrm>
          <a:prstGeom prst="rect">
            <a:avLst/>
          </a:prstGeom>
        </p:spPr>
      </p:pic>
    </p:spTree>
    <p:extLst>
      <p:ext uri="{BB962C8B-B14F-4D97-AF65-F5344CB8AC3E}">
        <p14:creationId xmlns:p14="http://schemas.microsoft.com/office/powerpoint/2010/main" val="645240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5FE42-AA2F-4279-8437-92C36E4D168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89ECD10-79F6-4BEA-B30E-6AFB7E0A2CB4}"/>
              </a:ext>
            </a:extLst>
          </p:cNvPr>
          <p:cNvPicPr>
            <a:picLocks noGrp="1" noChangeAspect="1"/>
          </p:cNvPicPr>
          <p:nvPr>
            <p:ph idx="1"/>
          </p:nvPr>
        </p:nvPicPr>
        <p:blipFill>
          <a:blip r:embed="rId3"/>
          <a:stretch>
            <a:fillRect/>
          </a:stretch>
        </p:blipFill>
        <p:spPr>
          <a:xfrm>
            <a:off x="1066800" y="239290"/>
            <a:ext cx="10163908" cy="6379420"/>
          </a:xfrm>
          <a:prstGeom prst="rect">
            <a:avLst/>
          </a:prstGeom>
        </p:spPr>
      </p:pic>
      <p:pic>
        <p:nvPicPr>
          <p:cNvPr id="6" name="Picture 5">
            <a:extLst>
              <a:ext uri="{FF2B5EF4-FFF2-40B4-BE49-F238E27FC236}">
                <a16:creationId xmlns:a16="http://schemas.microsoft.com/office/drawing/2014/main" id="{732D94BC-094F-41F8-A6CF-6D35F83DFCD5}"/>
              </a:ext>
            </a:extLst>
          </p:cNvPr>
          <p:cNvPicPr>
            <a:picLocks noChangeAspect="1"/>
          </p:cNvPicPr>
          <p:nvPr/>
        </p:nvPicPr>
        <p:blipFill>
          <a:blip r:embed="rId4"/>
          <a:stretch>
            <a:fillRect/>
          </a:stretch>
        </p:blipFill>
        <p:spPr>
          <a:xfrm>
            <a:off x="2882509" y="1245672"/>
            <a:ext cx="2078916" cy="615749"/>
          </a:xfrm>
          <a:prstGeom prst="rect">
            <a:avLst/>
          </a:prstGeom>
        </p:spPr>
      </p:pic>
      <p:pic>
        <p:nvPicPr>
          <p:cNvPr id="7" name="Picture 6">
            <a:extLst>
              <a:ext uri="{FF2B5EF4-FFF2-40B4-BE49-F238E27FC236}">
                <a16:creationId xmlns:a16="http://schemas.microsoft.com/office/drawing/2014/main" id="{E00D15ED-0220-4A5F-AA0D-EE833543D8CA}"/>
              </a:ext>
            </a:extLst>
          </p:cNvPr>
          <p:cNvPicPr>
            <a:picLocks noChangeAspect="1"/>
          </p:cNvPicPr>
          <p:nvPr/>
        </p:nvPicPr>
        <p:blipFill>
          <a:blip r:embed="rId4"/>
          <a:stretch>
            <a:fillRect/>
          </a:stretch>
        </p:blipFill>
        <p:spPr>
          <a:xfrm>
            <a:off x="4961425" y="5369802"/>
            <a:ext cx="2078916" cy="615749"/>
          </a:xfrm>
          <a:prstGeom prst="rect">
            <a:avLst/>
          </a:prstGeom>
        </p:spPr>
      </p:pic>
    </p:spTree>
    <p:extLst>
      <p:ext uri="{BB962C8B-B14F-4D97-AF65-F5344CB8AC3E}">
        <p14:creationId xmlns:p14="http://schemas.microsoft.com/office/powerpoint/2010/main" val="3964589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lstStyle/>
          <a:p>
            <a:pPr algn="ctr"/>
            <a:r>
              <a:rPr lang="en-US"/>
              <a:t>Can students take more than one lab science in a year?</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p:txBody>
          <a:bodyPr>
            <a:normAutofit/>
          </a:bodyPr>
          <a:lstStyle/>
          <a:p>
            <a:pPr marL="0" indent="0">
              <a:buNone/>
            </a:pPr>
            <a:endParaRPr lang="en-US" sz="1800"/>
          </a:p>
          <a:p>
            <a:pPr marL="0" indent="0">
              <a:buNone/>
            </a:pPr>
            <a:r>
              <a:rPr lang="en-US" sz="1800"/>
              <a:t>Yes.  We will be better positioned to support students pursuing multiple lab sciences, since lab science classes will no longer be linked to health &amp; physical education classes.</a:t>
            </a:r>
          </a:p>
          <a:p>
            <a:pPr marL="0" indent="0">
              <a:buNone/>
            </a:pPr>
            <a:endParaRPr lang="en-US" sz="1800"/>
          </a:p>
        </p:txBody>
      </p:sp>
    </p:spTree>
    <p:extLst>
      <p:ext uri="{BB962C8B-B14F-4D97-AF65-F5344CB8AC3E}">
        <p14:creationId xmlns:p14="http://schemas.microsoft.com/office/powerpoint/2010/main" val="2538078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lstStyle/>
          <a:p>
            <a:pPr algn="ctr"/>
            <a:r>
              <a:rPr lang="en-US"/>
              <a:t>Where will food be served?</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812800" y="2014194"/>
            <a:ext cx="9723120" cy="3849624"/>
          </a:xfrm>
        </p:spPr>
        <p:txBody>
          <a:bodyPr>
            <a:normAutofit/>
          </a:bodyPr>
          <a:lstStyle/>
          <a:p>
            <a:pPr algn="ctr"/>
            <a:r>
              <a:rPr lang="en-US" sz="1800"/>
              <a:t>Cafeteria A</a:t>
            </a:r>
          </a:p>
          <a:p>
            <a:pPr algn="ctr"/>
            <a:r>
              <a:rPr lang="en-US" sz="1800" b="1" i="1">
                <a:solidFill>
                  <a:srgbClr val="FF0000"/>
                </a:solidFill>
              </a:rPr>
              <a:t>Cafeteria B</a:t>
            </a:r>
          </a:p>
          <a:p>
            <a:pPr algn="ctr"/>
            <a:r>
              <a:rPr lang="en-US" sz="1800" b="1" i="1">
                <a:solidFill>
                  <a:srgbClr val="FF0000"/>
                </a:solidFill>
              </a:rPr>
              <a:t>Cafeteria C</a:t>
            </a:r>
          </a:p>
          <a:p>
            <a:pPr algn="ctr"/>
            <a:r>
              <a:rPr lang="en-US" sz="1800" b="1" i="1">
                <a:solidFill>
                  <a:srgbClr val="FF0000"/>
                </a:solidFill>
              </a:rPr>
              <a:t>Cafeteria D</a:t>
            </a:r>
          </a:p>
          <a:p>
            <a:pPr algn="ctr"/>
            <a:r>
              <a:rPr lang="en-US" sz="1800"/>
              <a:t>Auxiliary Gym</a:t>
            </a:r>
          </a:p>
          <a:p>
            <a:pPr algn="ctr"/>
            <a:r>
              <a:rPr lang="en-US" sz="1800"/>
              <a:t>Core Lobby</a:t>
            </a:r>
          </a:p>
          <a:p>
            <a:pPr algn="ctr"/>
            <a:r>
              <a:rPr lang="en-US" sz="1800"/>
              <a:t>IMC</a:t>
            </a:r>
          </a:p>
          <a:p>
            <a:pPr algn="ctr"/>
            <a:r>
              <a:rPr lang="en-US" sz="1800"/>
              <a:t>B-20</a:t>
            </a:r>
          </a:p>
        </p:txBody>
      </p:sp>
      <p:sp>
        <p:nvSpPr>
          <p:cNvPr id="4" name="Arrow: Left 3">
            <a:extLst>
              <a:ext uri="{FF2B5EF4-FFF2-40B4-BE49-F238E27FC236}">
                <a16:creationId xmlns:a16="http://schemas.microsoft.com/office/drawing/2014/main" id="{ED2CA776-7A76-4FA0-96A5-F19CEDFBB045}"/>
              </a:ext>
            </a:extLst>
          </p:cNvPr>
          <p:cNvSpPr/>
          <p:nvPr/>
        </p:nvSpPr>
        <p:spPr>
          <a:xfrm>
            <a:off x="4978400" y="1975168"/>
            <a:ext cx="6471920" cy="23571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C762FE-EF40-4E66-BE60-6E57013DD78A}"/>
              </a:ext>
            </a:extLst>
          </p:cNvPr>
          <p:cNvSpPr txBox="1"/>
          <p:nvPr/>
        </p:nvSpPr>
        <p:spPr>
          <a:xfrm>
            <a:off x="6507480" y="2711576"/>
            <a:ext cx="4805680" cy="923330"/>
          </a:xfrm>
          <a:prstGeom prst="rect">
            <a:avLst/>
          </a:prstGeom>
          <a:noFill/>
        </p:spPr>
        <p:txBody>
          <a:bodyPr wrap="square" rtlCol="0">
            <a:spAutoFit/>
          </a:bodyPr>
          <a:lstStyle/>
          <a:p>
            <a:r>
              <a:rPr lang="en-US"/>
              <a:t>These locations are expected to offer food service during period 3 and period 5 as well for students in study halls to purchase.</a:t>
            </a:r>
          </a:p>
        </p:txBody>
      </p:sp>
    </p:spTree>
    <p:extLst>
      <p:ext uri="{BB962C8B-B14F-4D97-AF65-F5344CB8AC3E}">
        <p14:creationId xmlns:p14="http://schemas.microsoft.com/office/powerpoint/2010/main" val="3242168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48080" y="114274"/>
            <a:ext cx="10058400" cy="1371600"/>
          </a:xfrm>
        </p:spPr>
        <p:txBody>
          <a:bodyPr/>
          <a:lstStyle/>
          <a:p>
            <a:pPr algn="ctr"/>
            <a:r>
              <a:rPr lang="en-US"/>
              <a:t>Where will students eat?</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066800" y="1137920"/>
            <a:ext cx="10058400" cy="5110480"/>
          </a:xfrm>
        </p:spPr>
        <p:txBody>
          <a:bodyPr>
            <a:normAutofit/>
          </a:bodyPr>
          <a:lstStyle/>
          <a:p>
            <a:pPr algn="ctr"/>
            <a:r>
              <a:rPr lang="en-US" sz="1800"/>
              <a:t>Cafeteria A</a:t>
            </a:r>
          </a:p>
          <a:p>
            <a:pPr algn="ctr"/>
            <a:r>
              <a:rPr lang="en-US" sz="1800"/>
              <a:t>Cafeteria B</a:t>
            </a:r>
          </a:p>
          <a:p>
            <a:pPr algn="ctr"/>
            <a:r>
              <a:rPr lang="en-US" sz="1800"/>
              <a:t>Cafeteria C</a:t>
            </a:r>
          </a:p>
          <a:p>
            <a:pPr algn="ctr"/>
            <a:r>
              <a:rPr lang="en-US" sz="1800"/>
              <a:t>Cafeteria D</a:t>
            </a:r>
          </a:p>
          <a:p>
            <a:pPr algn="ctr"/>
            <a:r>
              <a:rPr lang="en-US" sz="1800"/>
              <a:t>Auxiliary Gym (high top tables with no chairs)</a:t>
            </a:r>
          </a:p>
          <a:p>
            <a:pPr algn="ctr"/>
            <a:r>
              <a:rPr lang="en-US" sz="1800"/>
              <a:t>9/10 Gym (bleachers behind the backboard only)</a:t>
            </a:r>
          </a:p>
          <a:p>
            <a:pPr algn="ctr"/>
            <a:r>
              <a:rPr lang="en-US" sz="1800"/>
              <a:t>11/12 Old Gym (bleachers)</a:t>
            </a:r>
          </a:p>
          <a:p>
            <a:pPr algn="ctr"/>
            <a:r>
              <a:rPr lang="en-US" sz="1800"/>
              <a:t>IMC </a:t>
            </a:r>
          </a:p>
          <a:p>
            <a:pPr algn="ctr"/>
            <a:r>
              <a:rPr lang="en-US" sz="1800"/>
              <a:t>Quay Way</a:t>
            </a:r>
          </a:p>
          <a:p>
            <a:pPr algn="ctr"/>
            <a:r>
              <a:rPr lang="en-US" sz="1800"/>
              <a:t>Classrooms (with teacher permission only)</a:t>
            </a:r>
          </a:p>
          <a:p>
            <a:pPr algn="ctr"/>
            <a:endParaRPr lang="en-US" sz="1800"/>
          </a:p>
        </p:txBody>
      </p:sp>
    </p:spTree>
    <p:extLst>
      <p:ext uri="{BB962C8B-B14F-4D97-AF65-F5344CB8AC3E}">
        <p14:creationId xmlns:p14="http://schemas.microsoft.com/office/powerpoint/2010/main" val="1126003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How will areas be supervised during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Administrators will have areas that they will supervise each day for the entire unit lunch period.</a:t>
            </a:r>
          </a:p>
          <a:p>
            <a:r>
              <a:rPr lang="en-US" sz="2300"/>
              <a:t>Supervision Assistants will have areas that they will supervise each day for the entire unit lunch period.</a:t>
            </a:r>
          </a:p>
          <a:p>
            <a:r>
              <a:rPr lang="en-US" sz="2300"/>
              <a:t>School Resource Officers and School Security Personnel will have specific assignments for the entire unit lunch period.</a:t>
            </a:r>
          </a:p>
          <a:p>
            <a:r>
              <a:rPr lang="en-US" sz="2300"/>
              <a:t>Teachers will be assigned to assist in these areas </a:t>
            </a:r>
          </a:p>
          <a:p>
            <a:endParaRPr lang="en-US" sz="2300"/>
          </a:p>
        </p:txBody>
      </p:sp>
    </p:spTree>
    <p:extLst>
      <p:ext uri="{BB962C8B-B14F-4D97-AF65-F5344CB8AC3E}">
        <p14:creationId xmlns:p14="http://schemas.microsoft.com/office/powerpoint/2010/main" val="3650271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What will students do during the 56 minute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Eat lunch</a:t>
            </a:r>
          </a:p>
          <a:p>
            <a:r>
              <a:rPr lang="en-US" sz="2300"/>
              <a:t>Connect with friends and classmates</a:t>
            </a:r>
          </a:p>
          <a:p>
            <a:r>
              <a:rPr lang="en-US" sz="2300"/>
              <a:t>Relax and decompress</a:t>
            </a:r>
          </a:p>
          <a:p>
            <a:r>
              <a:rPr lang="en-US" sz="2300"/>
              <a:t>Complete schoolwork, homework, etc. or read for pleasure</a:t>
            </a:r>
          </a:p>
          <a:p>
            <a:r>
              <a:rPr lang="en-US" sz="2300"/>
              <a:t>Seek additional help from teachers, counselors, CST members, etc.</a:t>
            </a:r>
          </a:p>
          <a:p>
            <a:r>
              <a:rPr lang="en-US" sz="2300"/>
              <a:t>Participate in meetings with clubs, sports teams, peer study groups etc.</a:t>
            </a:r>
          </a:p>
          <a:p>
            <a:endParaRPr lang="en-US" sz="2300"/>
          </a:p>
        </p:txBody>
      </p:sp>
    </p:spTree>
    <p:extLst>
      <p:ext uri="{BB962C8B-B14F-4D97-AF65-F5344CB8AC3E}">
        <p14:creationId xmlns:p14="http://schemas.microsoft.com/office/powerpoint/2010/main" val="1905728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What will students </a:t>
            </a:r>
            <a:r>
              <a:rPr lang="en-US">
                <a:solidFill>
                  <a:srgbClr val="FF0000"/>
                </a:solidFill>
              </a:rPr>
              <a:t>not</a:t>
            </a:r>
            <a:r>
              <a:rPr lang="en-US"/>
              <a:t> be permitted to do during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Students will not be permitted to leave campus.</a:t>
            </a:r>
          </a:p>
          <a:p>
            <a:r>
              <a:rPr lang="en-US" sz="2300"/>
              <a:t>Students will not be permitted to eat or congregate in the halls.</a:t>
            </a:r>
          </a:p>
          <a:p>
            <a:r>
              <a:rPr lang="en-US" sz="2300"/>
              <a:t>Students will not be permitted to be on the 2</a:t>
            </a:r>
            <a:r>
              <a:rPr lang="en-US" sz="2300" baseline="30000"/>
              <a:t>nd</a:t>
            </a:r>
            <a:r>
              <a:rPr lang="en-US" sz="2300"/>
              <a:t> floor unless they are working in a classroom with a teacher.</a:t>
            </a:r>
          </a:p>
          <a:p>
            <a:r>
              <a:rPr lang="en-US" sz="2300"/>
              <a:t>Students will not be permitted to access any areas that are not supervised by staff (i.e. auditoriums, unsupervised classrooms, etc.)</a:t>
            </a:r>
          </a:p>
        </p:txBody>
      </p:sp>
    </p:spTree>
    <p:extLst>
      <p:ext uri="{BB962C8B-B14F-4D97-AF65-F5344CB8AC3E}">
        <p14:creationId xmlns:p14="http://schemas.microsoft.com/office/powerpoint/2010/main" val="3653888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508000" y="483108"/>
            <a:ext cx="11684000" cy="1371600"/>
          </a:xfrm>
        </p:spPr>
        <p:txBody>
          <a:bodyPr>
            <a:normAutofit/>
          </a:bodyPr>
          <a:lstStyle/>
          <a:p>
            <a:r>
              <a:rPr lang="en-US"/>
              <a:t>How will students know when teachers will be available for tutoring during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Teachers must be available for at least one 28 minute period of tutoring or additional support for students every four days.  </a:t>
            </a:r>
          </a:p>
          <a:p>
            <a:r>
              <a:rPr lang="en-US" sz="2300"/>
              <a:t>Teachers are given some flexibility in scheduling their tutoring time so they can best support students.</a:t>
            </a:r>
          </a:p>
          <a:p>
            <a:r>
              <a:rPr lang="en-US" sz="2300"/>
              <a:t>Teachers will be required to keep their schedule up to date in their lesson plans and keep their schedule updated and posted outside their classroom so that students can have easy access to days/times when tutoring or additional support will be provided by teachers.  </a:t>
            </a:r>
          </a:p>
        </p:txBody>
      </p:sp>
    </p:spTree>
    <p:extLst>
      <p:ext uri="{BB962C8B-B14F-4D97-AF65-F5344CB8AC3E}">
        <p14:creationId xmlns:p14="http://schemas.microsoft.com/office/powerpoint/2010/main" val="67819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4FF3-FCD7-4AF0-9AD4-B77F7F7CD39B}"/>
              </a:ext>
            </a:extLst>
          </p:cNvPr>
          <p:cNvSpPr>
            <a:spLocks noGrp="1"/>
          </p:cNvSpPr>
          <p:nvPr>
            <p:ph type="title"/>
          </p:nvPr>
        </p:nvSpPr>
        <p:spPr/>
        <p:txBody>
          <a:bodyPr/>
          <a:lstStyle/>
          <a:p>
            <a:r>
              <a:rPr lang="en-US"/>
              <a:t>It’s not a block schedule, so what is it?</a:t>
            </a:r>
          </a:p>
        </p:txBody>
      </p:sp>
      <p:sp>
        <p:nvSpPr>
          <p:cNvPr id="3" name="Content Placeholder 2">
            <a:extLst>
              <a:ext uri="{FF2B5EF4-FFF2-40B4-BE49-F238E27FC236}">
                <a16:creationId xmlns:a16="http://schemas.microsoft.com/office/drawing/2014/main" id="{8BC52187-8772-483F-900A-0C77D8B0D109}"/>
              </a:ext>
            </a:extLst>
          </p:cNvPr>
          <p:cNvSpPr>
            <a:spLocks noGrp="1"/>
          </p:cNvSpPr>
          <p:nvPr>
            <p:ph idx="1"/>
          </p:nvPr>
        </p:nvSpPr>
        <p:spPr/>
        <p:txBody>
          <a:bodyPr>
            <a:normAutofit/>
          </a:bodyPr>
          <a:lstStyle/>
          <a:p>
            <a:endParaRPr lang="en-US"/>
          </a:p>
          <a:p>
            <a:r>
              <a:rPr lang="en-US"/>
              <a:t>The new schedule is a unit lunch schedule with a rotating am wheel and a rotating pm wheel.</a:t>
            </a:r>
          </a:p>
          <a:p>
            <a:endParaRPr lang="en-US"/>
          </a:p>
          <a:p>
            <a:r>
              <a:rPr lang="en-US"/>
              <a:t>There will be a 4 day repeating cycle for our schedule.</a:t>
            </a:r>
          </a:p>
          <a:p>
            <a:endParaRPr lang="en-US"/>
          </a:p>
          <a:p>
            <a:r>
              <a:rPr lang="en-US"/>
              <a:t>2 Classes will not meet each day</a:t>
            </a:r>
          </a:p>
          <a:p>
            <a:pPr lvl="1"/>
            <a:r>
              <a:rPr lang="en-US"/>
              <a:t>1 Class will be dropped from the am wheel</a:t>
            </a:r>
          </a:p>
          <a:p>
            <a:pPr lvl="1"/>
            <a:r>
              <a:rPr lang="en-US"/>
              <a:t>1 Class will be dropped from the pm wheel each day</a:t>
            </a:r>
          </a:p>
          <a:p>
            <a:pPr lvl="1"/>
            <a:endParaRPr lang="en-US"/>
          </a:p>
        </p:txBody>
      </p:sp>
    </p:spTree>
    <p:extLst>
      <p:ext uri="{BB962C8B-B14F-4D97-AF65-F5344CB8AC3E}">
        <p14:creationId xmlns:p14="http://schemas.microsoft.com/office/powerpoint/2010/main" val="377411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2" name="Rectangle 21">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4" name="Rectangle 23">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4" name="Content Placeholder 3">
            <a:extLst>
              <a:ext uri="{FF2B5EF4-FFF2-40B4-BE49-F238E27FC236}">
                <a16:creationId xmlns:a16="http://schemas.microsoft.com/office/drawing/2014/main" id="{9375199B-B94C-43D4-8106-172E5182AF20}"/>
              </a:ext>
            </a:extLst>
          </p:cNvPr>
          <p:cNvPicPr>
            <a:picLocks noGrp="1" noChangeAspect="1"/>
          </p:cNvPicPr>
          <p:nvPr>
            <p:ph idx="1"/>
          </p:nvPr>
        </p:nvPicPr>
        <p:blipFill>
          <a:blip r:embed="rId3"/>
          <a:stretch>
            <a:fillRect/>
          </a:stretch>
        </p:blipFill>
        <p:spPr>
          <a:xfrm>
            <a:off x="2501764" y="643467"/>
            <a:ext cx="7188472" cy="5571066"/>
          </a:xfrm>
          <a:prstGeom prst="rect">
            <a:avLst/>
          </a:prstGeom>
        </p:spPr>
      </p:pic>
      <p:sp>
        <p:nvSpPr>
          <p:cNvPr id="28" name="Rectangle 27">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2843680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345440" y="307314"/>
            <a:ext cx="11426350" cy="1371600"/>
          </a:xfrm>
        </p:spPr>
        <p:txBody>
          <a:bodyPr>
            <a:normAutofit fontScale="90000"/>
          </a:bodyPr>
          <a:lstStyle/>
          <a:p>
            <a:pPr algn="ctr"/>
            <a:r>
              <a:rPr lang="en-US"/>
              <a:t>What additional measures are being taken to ensure student and school safety throughout the day?</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dirty="0"/>
              <a:t>We will continue to enforce current bathroom sign-in procedures.</a:t>
            </a:r>
          </a:p>
          <a:p>
            <a:endParaRPr lang="en-US" sz="2300" dirty="0"/>
          </a:p>
          <a:p>
            <a:r>
              <a:rPr lang="en-US" sz="2300" dirty="0"/>
              <a:t>The new schedule will allow for an increase in teacher supervision throughout the day.</a:t>
            </a:r>
          </a:p>
          <a:p>
            <a:endParaRPr lang="en-US" sz="2300" dirty="0"/>
          </a:p>
          <a:p>
            <a:r>
              <a:rPr lang="en-US" sz="2300" dirty="0"/>
              <a:t>As we do each year, we will be adding additional cameras throughout the building.</a:t>
            </a:r>
          </a:p>
          <a:p>
            <a:pPr lvl="1"/>
            <a:r>
              <a:rPr lang="en-US" sz="2200" dirty="0"/>
              <a:t>Quay Way</a:t>
            </a:r>
          </a:p>
          <a:p>
            <a:pPr lvl="1"/>
            <a:r>
              <a:rPr lang="en-US" sz="2200" dirty="0"/>
              <a:t>Auxiliary Gym</a:t>
            </a:r>
          </a:p>
          <a:p>
            <a:pPr lvl="1"/>
            <a:r>
              <a:rPr lang="en-US" sz="2200" dirty="0"/>
              <a:t>Other Strategic Locations</a:t>
            </a:r>
          </a:p>
          <a:p>
            <a:pPr lvl="1"/>
            <a:endParaRPr lang="en-US" sz="2200" dirty="0"/>
          </a:p>
          <a:p>
            <a:pPr lvl="1"/>
            <a:endParaRPr lang="en-US" sz="2200" dirty="0"/>
          </a:p>
        </p:txBody>
      </p:sp>
    </p:spTree>
    <p:extLst>
      <p:ext uri="{BB962C8B-B14F-4D97-AF65-F5344CB8AC3E}">
        <p14:creationId xmlns:p14="http://schemas.microsoft.com/office/powerpoint/2010/main" val="1346654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16E0-CE60-4A15-A964-8A5AD6D4F024}"/>
              </a:ext>
            </a:extLst>
          </p:cNvPr>
          <p:cNvSpPr>
            <a:spLocks noGrp="1"/>
          </p:cNvSpPr>
          <p:nvPr>
            <p:ph type="title"/>
          </p:nvPr>
        </p:nvSpPr>
        <p:spPr>
          <a:xfrm>
            <a:off x="1066800" y="394238"/>
            <a:ext cx="10058400" cy="1371600"/>
          </a:xfrm>
        </p:spPr>
        <p:txBody>
          <a:bodyPr/>
          <a:lstStyle/>
          <a:p>
            <a:r>
              <a:rPr lang="en-US" dirty="0"/>
              <a:t>What supports will be in place for students with special needs?</a:t>
            </a:r>
          </a:p>
        </p:txBody>
      </p:sp>
      <p:sp>
        <p:nvSpPr>
          <p:cNvPr id="3" name="Content Placeholder 2">
            <a:extLst>
              <a:ext uri="{FF2B5EF4-FFF2-40B4-BE49-F238E27FC236}">
                <a16:creationId xmlns:a16="http://schemas.microsoft.com/office/drawing/2014/main" id="{6AAE34A7-61BE-40C7-B851-F165E3DCB1F0}"/>
              </a:ext>
            </a:extLst>
          </p:cNvPr>
          <p:cNvSpPr>
            <a:spLocks noGrp="1"/>
          </p:cNvSpPr>
          <p:nvPr>
            <p:ph idx="1"/>
          </p:nvPr>
        </p:nvSpPr>
        <p:spPr>
          <a:xfrm>
            <a:off x="1066800" y="2014194"/>
            <a:ext cx="10058400" cy="4939762"/>
          </a:xfrm>
        </p:spPr>
        <p:txBody>
          <a:bodyPr/>
          <a:lstStyle/>
          <a:p>
            <a:r>
              <a:rPr lang="en-US" sz="1800" dirty="0"/>
              <a:t>We will continue to provide support for students with disabilities that need specific assistance during their lunch period in accordance with the student’s IEP</a:t>
            </a:r>
          </a:p>
          <a:p>
            <a:endParaRPr lang="en-US" sz="1800" dirty="0"/>
          </a:p>
          <a:p>
            <a:r>
              <a:rPr lang="en-US" sz="1800" dirty="0"/>
              <a:t>Child Study Team members, School Counselors and SAC’s will be available to assist students during the unit lunch as needed</a:t>
            </a:r>
          </a:p>
          <a:p>
            <a:endParaRPr lang="en-US" sz="1800" dirty="0"/>
          </a:p>
          <a:p>
            <a:r>
              <a:rPr lang="en-US" sz="1800" dirty="0"/>
              <a:t>A section of our IMC will be designated as “Nut Free” to provide a safe space for students with severe nut allergies to eat</a:t>
            </a:r>
          </a:p>
          <a:p>
            <a:endParaRPr lang="en-US" dirty="0"/>
          </a:p>
        </p:txBody>
      </p:sp>
    </p:spTree>
    <p:extLst>
      <p:ext uri="{BB962C8B-B14F-4D97-AF65-F5344CB8AC3E}">
        <p14:creationId xmlns:p14="http://schemas.microsoft.com/office/powerpoint/2010/main" val="2860585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lstStyle/>
          <a:p>
            <a:pPr algn="ctr"/>
            <a:r>
              <a:rPr lang="en-US"/>
              <a:t>Where do students report during an emergency evacuation?</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p:txBody>
          <a:bodyPr>
            <a:normAutofit/>
          </a:bodyPr>
          <a:lstStyle/>
          <a:p>
            <a:pPr marL="0" indent="0">
              <a:buNone/>
            </a:pPr>
            <a:endParaRPr lang="en-US" sz="1800" dirty="0"/>
          </a:p>
          <a:p>
            <a:r>
              <a:rPr lang="en-US" sz="1800" dirty="0"/>
              <a:t>For emergency evacuations that occur during one of the instructional periods, students must report to the area designated for that class/teacher as they’ve always done.</a:t>
            </a:r>
          </a:p>
          <a:p>
            <a:endParaRPr lang="en-US" sz="1800" dirty="0"/>
          </a:p>
          <a:p>
            <a:r>
              <a:rPr lang="en-US" sz="1800" dirty="0"/>
              <a:t>For emergency evacuations that occur during TWP Time, students </a:t>
            </a:r>
            <a:r>
              <a:rPr lang="en-US" sz="1800" u="sng" dirty="0">
                <a:solidFill>
                  <a:srgbClr val="FF0000"/>
                </a:solidFill>
              </a:rPr>
              <a:t>must exit via the closest door and move to the quadrant assigned for that day’s 3</a:t>
            </a:r>
            <a:r>
              <a:rPr lang="en-US" sz="1800" u="sng" baseline="30000" dirty="0">
                <a:solidFill>
                  <a:srgbClr val="FF0000"/>
                </a:solidFill>
              </a:rPr>
              <a:t>rd</a:t>
            </a:r>
            <a:r>
              <a:rPr lang="en-US" sz="1800" u="sng" dirty="0">
                <a:solidFill>
                  <a:srgbClr val="FF0000"/>
                </a:solidFill>
              </a:rPr>
              <a:t> period class.</a:t>
            </a:r>
          </a:p>
          <a:p>
            <a:endParaRPr lang="en-US" sz="1800" dirty="0"/>
          </a:p>
          <a:p>
            <a:pPr marL="0" indent="0">
              <a:buNone/>
            </a:pPr>
            <a:endParaRPr lang="en-US" sz="1800" dirty="0"/>
          </a:p>
        </p:txBody>
      </p:sp>
    </p:spTree>
    <p:extLst>
      <p:ext uri="{BB962C8B-B14F-4D97-AF65-F5344CB8AC3E}">
        <p14:creationId xmlns:p14="http://schemas.microsoft.com/office/powerpoint/2010/main" val="1525628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What is restricted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lnSpcReduction="10000"/>
          </a:bodyPr>
          <a:lstStyle/>
          <a:p>
            <a:r>
              <a:rPr lang="en-US" sz="2300"/>
              <a:t>Restricted lunch will occur in specific classrooms in both the 9/10 and 11/12 wings each day.</a:t>
            </a:r>
          </a:p>
          <a:p>
            <a:endParaRPr lang="en-US" sz="2300"/>
          </a:p>
          <a:p>
            <a:r>
              <a:rPr lang="en-US" sz="2300"/>
              <a:t>Restricted lunch will replace our current after school administrative detentions.</a:t>
            </a:r>
          </a:p>
          <a:p>
            <a:endParaRPr lang="en-US" sz="2300"/>
          </a:p>
          <a:p>
            <a:r>
              <a:rPr lang="en-US" sz="2300"/>
              <a:t>Any student that is acting inappropriately during unit lunch will be sent to restricted lunch immediately for the remainder of that day’s unit lunch period and may be assigned additional days of restricted lunch.</a:t>
            </a:r>
          </a:p>
        </p:txBody>
      </p:sp>
    </p:spTree>
    <p:extLst>
      <p:ext uri="{BB962C8B-B14F-4D97-AF65-F5344CB8AC3E}">
        <p14:creationId xmlns:p14="http://schemas.microsoft.com/office/powerpoint/2010/main" val="2722476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457200" y="307314"/>
            <a:ext cx="11297920" cy="1371600"/>
          </a:xfrm>
        </p:spPr>
        <p:txBody>
          <a:bodyPr/>
          <a:lstStyle/>
          <a:p>
            <a:pPr algn="ctr"/>
            <a:r>
              <a:rPr lang="en-US"/>
              <a:t>How will the custodians be able to keep up?</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473200"/>
            <a:ext cx="11684000" cy="4765040"/>
          </a:xfrm>
        </p:spPr>
        <p:txBody>
          <a:bodyPr>
            <a:normAutofit fontScale="85000" lnSpcReduction="20000"/>
          </a:bodyPr>
          <a:lstStyle/>
          <a:p>
            <a:pPr marL="0" indent="0">
              <a:buNone/>
            </a:pPr>
            <a:r>
              <a:rPr lang="en-US" sz="2300"/>
              <a:t>Each of our eating locations will have ample trash and recycling containers.  Wipes will be abundant as well, as students will be coached and expected to keep all areas clean at all times.  Staff that supervise the various eating locations will play a critical role in assisting our custodians by reminding students of the importance of cleaning up after themselves and reporting concerns to administration.</a:t>
            </a:r>
          </a:p>
          <a:p>
            <a:pPr marL="0" indent="0">
              <a:buNone/>
            </a:pPr>
            <a:endParaRPr lang="en-US" sz="2300"/>
          </a:p>
          <a:p>
            <a:pPr marL="0" indent="0">
              <a:buNone/>
            </a:pPr>
            <a:r>
              <a:rPr lang="en-US" sz="2300" b="1" i="1" u="sng"/>
              <a:t>*Any staff allowing students to eat lunch in their classroom must insist that students properly dispose of their trash in the regular eating areas.</a:t>
            </a:r>
          </a:p>
          <a:p>
            <a:pPr marL="0" indent="0">
              <a:buNone/>
            </a:pPr>
            <a:endParaRPr lang="en-US" sz="2300"/>
          </a:p>
          <a:p>
            <a:pPr marL="0" indent="0">
              <a:buNone/>
            </a:pPr>
            <a:r>
              <a:rPr lang="en-US" sz="2300"/>
              <a:t>Custodians will have to work strategically during the unit lunch to stay on top of trash disposal, primarily.  Custodians will need to prioritize cleaning the following areas that will be used for instruction immediately following unit lunch:</a:t>
            </a:r>
          </a:p>
          <a:p>
            <a:pPr algn="ctr"/>
            <a:r>
              <a:rPr lang="en-US" sz="2300">
                <a:solidFill>
                  <a:srgbClr val="FF0000"/>
                </a:solidFill>
              </a:rPr>
              <a:t>IMC</a:t>
            </a:r>
          </a:p>
          <a:p>
            <a:pPr algn="ctr"/>
            <a:r>
              <a:rPr lang="en-US" sz="2300">
                <a:solidFill>
                  <a:srgbClr val="FF0000"/>
                </a:solidFill>
              </a:rPr>
              <a:t>Gyms</a:t>
            </a:r>
          </a:p>
        </p:txBody>
      </p:sp>
    </p:spTree>
    <p:extLst>
      <p:ext uri="{BB962C8B-B14F-4D97-AF65-F5344CB8AC3E}">
        <p14:creationId xmlns:p14="http://schemas.microsoft.com/office/powerpoint/2010/main" val="4203468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How will the kids be prepared to adjust?</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Class presentations for all students in grades 9-11 (February)</a:t>
            </a:r>
          </a:p>
          <a:p>
            <a:r>
              <a:rPr lang="en-US" sz="2300"/>
              <a:t>Grade level assembly for all 8</a:t>
            </a:r>
            <a:r>
              <a:rPr lang="en-US" sz="2300" baseline="30000"/>
              <a:t>th</a:t>
            </a:r>
            <a:r>
              <a:rPr lang="en-US" sz="2300"/>
              <a:t> graders (March)</a:t>
            </a:r>
          </a:p>
          <a:p>
            <a:r>
              <a:rPr lang="en-US" sz="2300"/>
              <a:t>Freshmen summer transition program activities</a:t>
            </a:r>
          </a:p>
          <a:p>
            <a:r>
              <a:rPr lang="en-US" sz="2300"/>
              <a:t>Short animated videos embedded in “Wake Up TWP” show Wednesdays and Fridays</a:t>
            </a:r>
          </a:p>
          <a:p>
            <a:r>
              <a:rPr lang="en-US" sz="2300"/>
              <a:t>Grade level assemblies for all students in grades 9-12 (September)</a:t>
            </a:r>
          </a:p>
          <a:p>
            <a:r>
              <a:rPr lang="en-US" sz="2300"/>
              <a:t>Social media reminders, emails, etc.</a:t>
            </a:r>
          </a:p>
          <a:p>
            <a:endParaRPr lang="en-US" sz="2300"/>
          </a:p>
        </p:txBody>
      </p:sp>
    </p:spTree>
    <p:extLst>
      <p:ext uri="{BB962C8B-B14F-4D97-AF65-F5344CB8AC3E}">
        <p14:creationId xmlns:p14="http://schemas.microsoft.com/office/powerpoint/2010/main" val="4153328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a:extLst>
              <a:ext uri="{FF2B5EF4-FFF2-40B4-BE49-F238E27FC236}">
                <a16:creationId xmlns:a16="http://schemas.microsoft.com/office/drawing/2014/main" id="{57E90BA5-6620-456D-B955-D9B9F74ECAEC}"/>
              </a:ext>
            </a:extLst>
          </p:cNvPr>
          <p:cNvPicPr>
            <a:picLocks noGrp="1" noChangeAspect="1"/>
          </p:cNvPicPr>
          <p:nvPr>
            <p:ph idx="1"/>
          </p:nvPr>
        </p:nvPicPr>
        <p:blipFill rotWithShape="1">
          <a:blip r:embed="rId2"/>
          <a:srcRect b="7787"/>
          <a:stretch/>
        </p:blipFill>
        <p:spPr>
          <a:xfrm>
            <a:off x="20" y="10"/>
            <a:ext cx="12191980" cy="6857990"/>
          </a:xfrm>
          <a:prstGeom prst="rect">
            <a:avLst/>
          </a:prstGeom>
        </p:spPr>
      </p:pic>
    </p:spTree>
    <p:extLst>
      <p:ext uri="{BB962C8B-B14F-4D97-AF65-F5344CB8AC3E}">
        <p14:creationId xmlns:p14="http://schemas.microsoft.com/office/powerpoint/2010/main" val="335417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066800" y="0"/>
            <a:ext cx="10058400" cy="1371600"/>
          </a:xfrm>
        </p:spPr>
        <p:txBody>
          <a:bodyPr/>
          <a:lstStyle/>
          <a:p>
            <a:pPr algn="ctr"/>
            <a:r>
              <a:rPr lang="en-US"/>
              <a:t>What will the daily schedule look like?</a:t>
            </a:r>
          </a:p>
        </p:txBody>
      </p:sp>
      <p:pic>
        <p:nvPicPr>
          <p:cNvPr id="4" name="Content Placeholder 3">
            <a:extLst>
              <a:ext uri="{FF2B5EF4-FFF2-40B4-BE49-F238E27FC236}">
                <a16:creationId xmlns:a16="http://schemas.microsoft.com/office/drawing/2014/main" id="{D6AE2DB7-0961-47BB-8CD3-015FAC861C4E}"/>
              </a:ext>
            </a:extLst>
          </p:cNvPr>
          <p:cNvPicPr>
            <a:picLocks noGrp="1" noChangeAspect="1"/>
          </p:cNvPicPr>
          <p:nvPr>
            <p:ph idx="1"/>
          </p:nvPr>
        </p:nvPicPr>
        <p:blipFill>
          <a:blip r:embed="rId3"/>
          <a:stretch>
            <a:fillRect/>
          </a:stretch>
        </p:blipFill>
        <p:spPr>
          <a:xfrm>
            <a:off x="1226489" y="977507"/>
            <a:ext cx="4508703" cy="5483557"/>
          </a:xfrm>
          <a:prstGeom prst="rect">
            <a:avLst/>
          </a:prstGeom>
        </p:spPr>
      </p:pic>
      <p:sp>
        <p:nvSpPr>
          <p:cNvPr id="3" name="TextBox 2">
            <a:extLst>
              <a:ext uri="{FF2B5EF4-FFF2-40B4-BE49-F238E27FC236}">
                <a16:creationId xmlns:a16="http://schemas.microsoft.com/office/drawing/2014/main" id="{2F0E1582-DAD5-469A-ABEE-CC25E4B24121}"/>
              </a:ext>
            </a:extLst>
          </p:cNvPr>
          <p:cNvSpPr txBox="1"/>
          <p:nvPr/>
        </p:nvSpPr>
        <p:spPr>
          <a:xfrm>
            <a:off x="6096000" y="1606743"/>
            <a:ext cx="5429749" cy="4801314"/>
          </a:xfrm>
          <a:prstGeom prst="rect">
            <a:avLst/>
          </a:prstGeom>
          <a:noFill/>
        </p:spPr>
        <p:txBody>
          <a:bodyPr wrap="square" rtlCol="0">
            <a:spAutoFit/>
          </a:bodyPr>
          <a:lstStyle/>
          <a:p>
            <a:pPr algn="ctr"/>
            <a:r>
              <a:rPr lang="en-US"/>
              <a:t>Predictable Trends</a:t>
            </a:r>
          </a:p>
          <a:p>
            <a:pPr algn="ctr"/>
            <a:endParaRPr lang="en-US"/>
          </a:p>
          <a:p>
            <a:pPr marL="285750" indent="-285750">
              <a:buFont typeface="Arial" panose="020B0604020202020204" pitchFamily="34" charset="0"/>
              <a:buChar char="•"/>
            </a:pPr>
            <a:r>
              <a:rPr lang="en-US"/>
              <a:t>The day in the cycle defines the class that starts the day.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Add 4 to the day in the cycle as a reminder of the first class to meet after TWP Time.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 class that meets 1</a:t>
            </a:r>
            <a:r>
              <a:rPr lang="en-US" baseline="30000"/>
              <a:t>st</a:t>
            </a:r>
            <a:r>
              <a:rPr lang="en-US"/>
              <a:t> period does not meet the following day.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 class that meets 4</a:t>
            </a:r>
            <a:r>
              <a:rPr lang="en-US" baseline="30000"/>
              <a:t>th</a:t>
            </a:r>
            <a:r>
              <a:rPr lang="en-US"/>
              <a:t> period does not meet the following day.</a:t>
            </a:r>
          </a:p>
          <a:p>
            <a:pPr algn="ctr"/>
            <a:endParaRPr lang="en-US"/>
          </a:p>
          <a:p>
            <a:pPr algn="ctr"/>
            <a:endParaRPr lang="en-US"/>
          </a:p>
          <a:p>
            <a:endParaRPr lang="en-US"/>
          </a:p>
          <a:p>
            <a:endParaRPr lang="en-US"/>
          </a:p>
        </p:txBody>
      </p:sp>
      <p:sp>
        <p:nvSpPr>
          <p:cNvPr id="5" name="Oval 4">
            <a:extLst>
              <a:ext uri="{FF2B5EF4-FFF2-40B4-BE49-F238E27FC236}">
                <a16:creationId xmlns:a16="http://schemas.microsoft.com/office/drawing/2014/main" id="{7216C583-92DC-436C-8279-0D6F751E0AD8}"/>
              </a:ext>
            </a:extLst>
          </p:cNvPr>
          <p:cNvSpPr/>
          <p:nvPr/>
        </p:nvSpPr>
        <p:spPr>
          <a:xfrm>
            <a:off x="4115831" y="1263029"/>
            <a:ext cx="548363" cy="107307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7DD24F-129C-4432-9610-031DDE85313E}"/>
              </a:ext>
            </a:extLst>
          </p:cNvPr>
          <p:cNvSpPr/>
          <p:nvPr/>
        </p:nvSpPr>
        <p:spPr>
          <a:xfrm>
            <a:off x="3206660" y="1221139"/>
            <a:ext cx="548363" cy="107307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7305907-3897-4902-9B2E-28C0F0831767}"/>
              </a:ext>
            </a:extLst>
          </p:cNvPr>
          <p:cNvSpPr/>
          <p:nvPr/>
        </p:nvSpPr>
        <p:spPr>
          <a:xfrm>
            <a:off x="5062577" y="1243405"/>
            <a:ext cx="548363" cy="107307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C7839E-7149-4327-9772-5CF56CE6EDF0}"/>
              </a:ext>
            </a:extLst>
          </p:cNvPr>
          <p:cNvSpPr/>
          <p:nvPr/>
        </p:nvSpPr>
        <p:spPr>
          <a:xfrm>
            <a:off x="2344675" y="1206789"/>
            <a:ext cx="548363" cy="107307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FB22770-F2CD-4792-83F6-B95EE18A14F7}"/>
              </a:ext>
            </a:extLst>
          </p:cNvPr>
          <p:cNvSpPr/>
          <p:nvPr/>
        </p:nvSpPr>
        <p:spPr>
          <a:xfrm rot="5400000">
            <a:off x="3833098" y="2900123"/>
            <a:ext cx="341086" cy="667478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3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style.rotation</p:attrName>
                                        </p:attrNameLst>
                                      </p:cBhvr>
                                      <p:tavLst>
                                        <p:tav tm="0">
                                          <p:val>
                                            <p:fltVal val="90"/>
                                          </p:val>
                                        </p:tav>
                                        <p:tav tm="100000">
                                          <p:val>
                                            <p:fltVal val="0"/>
                                          </p:val>
                                        </p:tav>
                                      </p:tavLst>
                                    </p:anim>
                                    <p:animEffect transition="in" filter="fade">
                                      <p:cBhvr>
                                        <p:cTn id="5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0C7C-892E-4479-9120-97254C1CCCB5}"/>
              </a:ext>
            </a:extLst>
          </p:cNvPr>
          <p:cNvSpPr>
            <a:spLocks noGrp="1"/>
          </p:cNvSpPr>
          <p:nvPr>
            <p:ph type="title"/>
          </p:nvPr>
        </p:nvSpPr>
        <p:spPr/>
        <p:txBody>
          <a:bodyPr/>
          <a:lstStyle/>
          <a:p>
            <a:pPr algn="ctr"/>
            <a:r>
              <a:rPr lang="en-US" dirty="0"/>
              <a:t>“Class” Vs. “Period” Defined</a:t>
            </a:r>
          </a:p>
        </p:txBody>
      </p:sp>
      <p:sp>
        <p:nvSpPr>
          <p:cNvPr id="3" name="Content Placeholder 2">
            <a:extLst>
              <a:ext uri="{FF2B5EF4-FFF2-40B4-BE49-F238E27FC236}">
                <a16:creationId xmlns:a16="http://schemas.microsoft.com/office/drawing/2014/main" id="{C1192C70-1043-4558-B3D0-E1D2FCA42C51}"/>
              </a:ext>
            </a:extLst>
          </p:cNvPr>
          <p:cNvSpPr>
            <a:spLocks noGrp="1"/>
          </p:cNvSpPr>
          <p:nvPr>
            <p:ph idx="1"/>
          </p:nvPr>
        </p:nvSpPr>
        <p:spPr/>
        <p:txBody>
          <a:bodyPr>
            <a:normAutofit lnSpcReduction="10000"/>
          </a:bodyPr>
          <a:lstStyle/>
          <a:p>
            <a:pPr marL="548640" lvl="2" indent="0">
              <a:buNone/>
            </a:pPr>
            <a:r>
              <a:rPr lang="en-US" sz="2400" b="1" dirty="0">
                <a:solidFill>
                  <a:srgbClr val="FF0000"/>
                </a:solidFill>
              </a:rPr>
              <a:t>				      </a:t>
            </a:r>
            <a:r>
              <a:rPr lang="en-US" sz="2400" b="1" i="1" dirty="0">
                <a:solidFill>
                  <a:srgbClr val="FF0000"/>
                </a:solidFill>
              </a:rPr>
              <a:t>CLASSES</a:t>
            </a:r>
          </a:p>
          <a:p>
            <a:r>
              <a:rPr lang="en-US" dirty="0"/>
              <a:t>The term </a:t>
            </a:r>
            <a:r>
              <a:rPr lang="en-US" dirty="0">
                <a:solidFill>
                  <a:srgbClr val="FF0000"/>
                </a:solidFill>
              </a:rPr>
              <a:t>“class” </a:t>
            </a:r>
            <a:r>
              <a:rPr lang="en-US" dirty="0"/>
              <a:t>refers to the course assigned a number 1 – 8</a:t>
            </a:r>
          </a:p>
          <a:p>
            <a:r>
              <a:rPr lang="en-US" dirty="0"/>
              <a:t>Classes 1, 2, 3 and 4 will meet during the am wheel (with one of the four classes not meeting each day)</a:t>
            </a:r>
          </a:p>
          <a:p>
            <a:r>
              <a:rPr lang="en-US" dirty="0"/>
              <a:t>Classes 5, 6, 7 and 8 will meet during the pm wheel (with one of the four classes not meeting each day)</a:t>
            </a:r>
          </a:p>
          <a:p>
            <a:pPr marL="0" indent="0">
              <a:buNone/>
            </a:pPr>
            <a:endParaRPr lang="en-US" dirty="0"/>
          </a:p>
          <a:p>
            <a:pPr marL="0" indent="0" algn="ctr">
              <a:buNone/>
            </a:pPr>
            <a:r>
              <a:rPr lang="en-US" sz="2400" b="1" i="1" dirty="0">
                <a:solidFill>
                  <a:srgbClr val="FF0000"/>
                </a:solidFill>
              </a:rPr>
              <a:t>PERIODS</a:t>
            </a:r>
          </a:p>
          <a:p>
            <a:r>
              <a:rPr lang="en-US" dirty="0"/>
              <a:t>The term </a:t>
            </a:r>
            <a:r>
              <a:rPr lang="en-US" dirty="0">
                <a:solidFill>
                  <a:srgbClr val="FF0000"/>
                </a:solidFill>
              </a:rPr>
              <a:t>“period” </a:t>
            </a:r>
            <a:r>
              <a:rPr lang="en-US" dirty="0"/>
              <a:t>refers to a time period during which instruction occurs</a:t>
            </a:r>
          </a:p>
          <a:p>
            <a:r>
              <a:rPr lang="en-US" dirty="0"/>
              <a:t>Period 1 will be 62 minutes each day to allow an additional 5 minutes for announcements or our “Wake Up TWP” show</a:t>
            </a:r>
          </a:p>
          <a:p>
            <a:r>
              <a:rPr lang="en-US" dirty="0"/>
              <a:t>Periods 2 and 3 will be 57 minutes each day in the am wheel</a:t>
            </a:r>
          </a:p>
          <a:p>
            <a:r>
              <a:rPr lang="en-US" dirty="0"/>
              <a:t>Periods 4, 5 and 6 will be 57 minutes each day in the pm wheel</a:t>
            </a:r>
          </a:p>
          <a:p>
            <a:endParaRPr lang="en-US" dirty="0"/>
          </a:p>
        </p:txBody>
      </p:sp>
    </p:spTree>
    <p:extLst>
      <p:ext uri="{BB962C8B-B14F-4D97-AF65-F5344CB8AC3E}">
        <p14:creationId xmlns:p14="http://schemas.microsoft.com/office/powerpoint/2010/main" val="2677518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88720" y="398754"/>
            <a:ext cx="10058400" cy="1371600"/>
          </a:xfrm>
        </p:spPr>
        <p:txBody>
          <a:bodyPr/>
          <a:lstStyle/>
          <a:p>
            <a:pPr algn="ctr"/>
            <a:r>
              <a:rPr lang="en-US"/>
              <a:t>Why?</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488611" y="1625600"/>
            <a:ext cx="11126363" cy="4209808"/>
          </a:xfrm>
        </p:spPr>
        <p:txBody>
          <a:bodyPr>
            <a:normAutofit/>
          </a:bodyPr>
          <a:lstStyle/>
          <a:p>
            <a:pPr algn="ctr"/>
            <a:r>
              <a:rPr lang="en-US" sz="1800" dirty="0"/>
              <a:t>Overall increase in instructional time </a:t>
            </a:r>
            <a:r>
              <a:rPr lang="en-US" sz="1800"/>
              <a:t>of over </a:t>
            </a:r>
            <a:r>
              <a:rPr lang="en-US" sz="1800" dirty="0"/>
              <a:t>4,500 instructional minutes for the typical student</a:t>
            </a:r>
          </a:p>
          <a:p>
            <a:pPr algn="ctr"/>
            <a:r>
              <a:rPr lang="en-US" sz="1800" dirty="0"/>
              <a:t> Opportunity for deeper learning with 12 minutes added to instructional periods</a:t>
            </a:r>
          </a:p>
          <a:p>
            <a:pPr algn="ctr"/>
            <a:r>
              <a:rPr lang="en-US" sz="1800" dirty="0"/>
              <a:t>Every student will have a lunch period every day</a:t>
            </a:r>
          </a:p>
          <a:p>
            <a:pPr algn="ctr"/>
            <a:r>
              <a:rPr lang="en-US" sz="1800" dirty="0"/>
              <a:t>Provides greater flexibility for student requests to be met</a:t>
            </a:r>
          </a:p>
          <a:p>
            <a:pPr algn="ctr"/>
            <a:r>
              <a:rPr lang="en-US" sz="1800" dirty="0"/>
              <a:t>Opportunity for tutoring and academic interventions built into the school day</a:t>
            </a:r>
          </a:p>
          <a:p>
            <a:pPr algn="ctr"/>
            <a:r>
              <a:rPr lang="en-US" sz="1800" dirty="0"/>
              <a:t>Improved overall school culture and climate for students and staff</a:t>
            </a:r>
          </a:p>
          <a:p>
            <a:pPr algn="ctr"/>
            <a:r>
              <a:rPr lang="en-US" sz="1800" dirty="0"/>
              <a:t>162 minutes additional prep time for teachers every 4 days</a:t>
            </a:r>
          </a:p>
          <a:p>
            <a:pPr algn="ctr"/>
            <a:r>
              <a:rPr lang="en-US" sz="1800" dirty="0"/>
              <a:t>Passing time cut from 40 minutes to 16 minutes</a:t>
            </a:r>
          </a:p>
          <a:p>
            <a:pPr algn="ctr"/>
            <a:r>
              <a:rPr lang="en-US" sz="1800" dirty="0"/>
              <a:t>Improved attendance for students and staff</a:t>
            </a:r>
          </a:p>
          <a:p>
            <a:pPr algn="ctr"/>
            <a:endParaRPr lang="en-US" sz="1800" dirty="0"/>
          </a:p>
          <a:p>
            <a:pPr marL="0" indent="0" algn="ctr">
              <a:buNone/>
            </a:pPr>
            <a:endParaRPr lang="en-US" sz="1800" dirty="0"/>
          </a:p>
          <a:p>
            <a:pPr algn="ctr"/>
            <a:endParaRPr lang="en-US" sz="1800" dirty="0"/>
          </a:p>
          <a:p>
            <a:pPr algn="ctr"/>
            <a:endParaRPr lang="en-US" sz="1800" dirty="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118872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endParaRPr lang="en-US"/>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061486"/>
            <a:ext cx="10058400" cy="1463040"/>
          </a:xfrm>
          <a:prstGeom prst="rect">
            <a:avLst/>
          </a:prstGeom>
        </p:spPr>
        <p:txBody>
          <a:bodyPr vert="horz" lIns="91440" tIns="45720" rIns="91440" bIns="45720" rtlCol="0">
            <a:normAutofit/>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212933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92A0-F530-4C25-8612-4BB4D1A6EA48}"/>
              </a:ext>
            </a:extLst>
          </p:cNvPr>
          <p:cNvSpPr>
            <a:spLocks noGrp="1"/>
          </p:cNvSpPr>
          <p:nvPr>
            <p:ph type="title"/>
          </p:nvPr>
        </p:nvSpPr>
        <p:spPr>
          <a:xfrm>
            <a:off x="1622394" y="353225"/>
            <a:ext cx="10058400" cy="1371600"/>
          </a:xfrm>
        </p:spPr>
        <p:txBody>
          <a:bodyPr/>
          <a:lstStyle/>
          <a:p>
            <a:r>
              <a:rPr lang="en-US"/>
              <a:t>A glimpse into what to expect during “Township Time” unit lunch….</a:t>
            </a:r>
          </a:p>
        </p:txBody>
      </p:sp>
      <p:pic>
        <p:nvPicPr>
          <p:cNvPr id="4" name="Community Lunch &amp; Learn - Cherokee High School (short version)">
            <a:hlinkClick r:id="" action="ppaction://media"/>
            <a:extLst>
              <a:ext uri="{FF2B5EF4-FFF2-40B4-BE49-F238E27FC236}">
                <a16:creationId xmlns:a16="http://schemas.microsoft.com/office/drawing/2014/main" id="{B39EB793-B340-4D2C-B947-409150B452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22394" y="1614772"/>
            <a:ext cx="8693116" cy="4890003"/>
          </a:xfrm>
        </p:spPr>
      </p:pic>
    </p:spTree>
    <p:extLst>
      <p:ext uri="{BB962C8B-B14F-4D97-AF65-F5344CB8AC3E}">
        <p14:creationId xmlns:p14="http://schemas.microsoft.com/office/powerpoint/2010/main" val="3033956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15757-2502-4270-8026-834785554C14}"/>
              </a:ext>
            </a:extLst>
          </p:cNvPr>
          <p:cNvSpPr>
            <a:spLocks noGrp="1"/>
          </p:cNvSpPr>
          <p:nvPr>
            <p:ph type="title"/>
          </p:nvPr>
        </p:nvSpPr>
        <p:spPr>
          <a:xfrm>
            <a:off x="1066800" y="473260"/>
            <a:ext cx="10058400" cy="1371600"/>
          </a:xfrm>
        </p:spPr>
        <p:txBody>
          <a:bodyPr>
            <a:normAutofit fontScale="90000"/>
          </a:bodyPr>
          <a:lstStyle/>
          <a:p>
            <a:pPr algn="ctr"/>
            <a:r>
              <a:rPr lang="en-US" dirty="0"/>
              <a:t>Teaching Schedule Basics</a:t>
            </a:r>
            <a:br>
              <a:rPr lang="en-US" dirty="0"/>
            </a:br>
            <a:br>
              <a:rPr lang="en-US" dirty="0"/>
            </a:br>
            <a:r>
              <a:rPr lang="en-US" dirty="0"/>
              <a:t>In each 4 day cycle…</a:t>
            </a:r>
          </a:p>
        </p:txBody>
      </p:sp>
      <p:sp>
        <p:nvSpPr>
          <p:cNvPr id="3" name="Content Placeholder 2">
            <a:extLst>
              <a:ext uri="{FF2B5EF4-FFF2-40B4-BE49-F238E27FC236}">
                <a16:creationId xmlns:a16="http://schemas.microsoft.com/office/drawing/2014/main" id="{9496CD8D-74B8-471B-AB00-93371C162F43}"/>
              </a:ext>
            </a:extLst>
          </p:cNvPr>
          <p:cNvSpPr>
            <a:spLocks noGrp="1"/>
          </p:cNvSpPr>
          <p:nvPr>
            <p:ph idx="1"/>
          </p:nvPr>
        </p:nvSpPr>
        <p:spPr/>
        <p:txBody>
          <a:bodyPr/>
          <a:lstStyle/>
          <a:p>
            <a:r>
              <a:rPr lang="en-US" dirty="0"/>
              <a:t>At least two twenty-eight (28) minute duty free lunch periods</a:t>
            </a:r>
          </a:p>
          <a:p>
            <a:r>
              <a:rPr lang="en-US" dirty="0"/>
              <a:t>Two fifty-six (56) minute duty free lunch periods</a:t>
            </a:r>
          </a:p>
          <a:p>
            <a:r>
              <a:rPr lang="en-US" dirty="0"/>
              <a:t>One twenty-eight (28) minute tutoring time at teacher’s discretion (with teacher notifying students and administration of the scheduling a week in advance)</a:t>
            </a:r>
          </a:p>
          <a:p>
            <a:r>
              <a:rPr lang="en-US" dirty="0"/>
              <a:t>One twenty-eight (28) minute TWP Time duty</a:t>
            </a:r>
          </a:p>
          <a:p>
            <a:r>
              <a:rPr lang="en-US" dirty="0"/>
              <a:t>Three fifty-seven (57) minute duty periods</a:t>
            </a:r>
          </a:p>
          <a:p>
            <a:r>
              <a:rPr lang="en-US" dirty="0"/>
              <a:t>Six fifty-seven (57) minute periods for instructional preparation, three in the morning and three in the afternoon</a:t>
            </a:r>
          </a:p>
        </p:txBody>
      </p:sp>
    </p:spTree>
    <p:extLst>
      <p:ext uri="{BB962C8B-B14F-4D97-AF65-F5344CB8AC3E}">
        <p14:creationId xmlns:p14="http://schemas.microsoft.com/office/powerpoint/2010/main" val="349598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A657-2E05-456B-9771-DDDD13E87CEC}"/>
              </a:ext>
            </a:extLst>
          </p:cNvPr>
          <p:cNvSpPr>
            <a:spLocks noGrp="1"/>
          </p:cNvSpPr>
          <p:nvPr>
            <p:ph type="title"/>
          </p:nvPr>
        </p:nvSpPr>
        <p:spPr>
          <a:xfrm>
            <a:off x="1205696" y="110158"/>
            <a:ext cx="10058400" cy="1371600"/>
          </a:xfrm>
        </p:spPr>
        <p:txBody>
          <a:bodyPr/>
          <a:lstStyle/>
          <a:p>
            <a:r>
              <a:rPr lang="en-US" dirty="0"/>
              <a:t>Sample Teacher Schedule (5 Sections)</a:t>
            </a:r>
          </a:p>
        </p:txBody>
      </p:sp>
      <p:sp>
        <p:nvSpPr>
          <p:cNvPr id="6" name="Content Placeholder 5">
            <a:extLst>
              <a:ext uri="{FF2B5EF4-FFF2-40B4-BE49-F238E27FC236}">
                <a16:creationId xmlns:a16="http://schemas.microsoft.com/office/drawing/2014/main" id="{3185BB74-DE13-4A39-BF83-796CA1032E3A}"/>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1F5A0436-97E7-4130-B0EF-50B6384576FB}"/>
              </a:ext>
            </a:extLst>
          </p:cNvPr>
          <p:cNvPicPr>
            <a:picLocks noChangeAspect="1"/>
          </p:cNvPicPr>
          <p:nvPr/>
        </p:nvPicPr>
        <p:blipFill>
          <a:blip r:embed="rId2"/>
          <a:stretch>
            <a:fillRect/>
          </a:stretch>
        </p:blipFill>
        <p:spPr>
          <a:xfrm>
            <a:off x="927904" y="1032718"/>
            <a:ext cx="10197295" cy="5825281"/>
          </a:xfrm>
          <a:prstGeom prst="rect">
            <a:avLst/>
          </a:prstGeom>
        </p:spPr>
      </p:pic>
    </p:spTree>
    <p:extLst>
      <p:ext uri="{BB962C8B-B14F-4D97-AF65-F5344CB8AC3E}">
        <p14:creationId xmlns:p14="http://schemas.microsoft.com/office/powerpoint/2010/main" val="12610673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2325</Words>
  <Application>Microsoft Office PowerPoint</Application>
  <PresentationFormat>Widescreen</PresentationFormat>
  <Paragraphs>285</Paragraphs>
  <Slides>37</Slides>
  <Notes>32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Garamond</vt:lpstr>
      <vt:lpstr>Georgia Pro</vt:lpstr>
      <vt:lpstr>Georgia Pro Cond Black</vt:lpstr>
      <vt:lpstr>SavonVTI</vt:lpstr>
      <vt:lpstr>TWP Pride Schedule Nuts and Bolts For Staff</vt:lpstr>
      <vt:lpstr>PowerPoint Presentation</vt:lpstr>
      <vt:lpstr>It’s not a block schedule, so what is it?</vt:lpstr>
      <vt:lpstr>What will the daily schedule look like?</vt:lpstr>
      <vt:lpstr>“Class” Vs. “Period” Defined</vt:lpstr>
      <vt:lpstr>Why?</vt:lpstr>
      <vt:lpstr>A glimpse into what to expect during “Township Time” unit lunch….</vt:lpstr>
      <vt:lpstr>Teaching Schedule Basics  In each 4 day cycle…</vt:lpstr>
      <vt:lpstr>Sample Teacher Schedule (5 Sections)</vt:lpstr>
      <vt:lpstr>How?</vt:lpstr>
      <vt:lpstr>What are the anticipated challenges?</vt:lpstr>
      <vt:lpstr>What about delayed openings?</vt:lpstr>
      <vt:lpstr>How many courses can students take in the new schedule?</vt:lpstr>
      <vt:lpstr>How will staff and students know what day it is and what classes will meet on a given day?</vt:lpstr>
      <vt:lpstr>How will science labs be scheduled?</vt:lpstr>
      <vt:lpstr>PowerPoint Presentation</vt:lpstr>
      <vt:lpstr>PowerPoint Presentation</vt:lpstr>
      <vt:lpstr>Will there still be senior privilege?</vt:lpstr>
      <vt:lpstr>What is Option 2?</vt:lpstr>
      <vt:lpstr>PowerPoint Presentation</vt:lpstr>
      <vt:lpstr>PowerPoint Presentation</vt:lpstr>
      <vt:lpstr>PowerPoint Presentation</vt:lpstr>
      <vt:lpstr>Can students take more than one lab science in a year?</vt:lpstr>
      <vt:lpstr>Where will food be served?</vt:lpstr>
      <vt:lpstr>Where will students eat?</vt:lpstr>
      <vt:lpstr>How will areas be supervised during unit lunch?</vt:lpstr>
      <vt:lpstr>What will students do during the 56 minute unit lunch?</vt:lpstr>
      <vt:lpstr>What will students not be permitted to do during unit lunch?</vt:lpstr>
      <vt:lpstr>How will students know when teachers will be available for tutoring during unit lunch?</vt:lpstr>
      <vt:lpstr>PowerPoint Presentation</vt:lpstr>
      <vt:lpstr>What additional measures are being taken to ensure student and school safety throughout the day?</vt:lpstr>
      <vt:lpstr>What supports will be in place for students with special needs?</vt:lpstr>
      <vt:lpstr>Where do students report during an emergency evacuation?</vt:lpstr>
      <vt:lpstr>What is restricted lunch?</vt:lpstr>
      <vt:lpstr>How will the custodians be able to keep up?</vt:lpstr>
      <vt:lpstr>How will the kids be prepared to adjust?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TWP Pride Schedule Nuts and Bolts</dc:title>
  <dc:creator>Jonathan Strout</dc:creator>
  <cp:lastModifiedBy>Jonathan Strout</cp:lastModifiedBy>
  <cp:revision>7</cp:revision>
  <dcterms:created xsi:type="dcterms:W3CDTF">2020-01-17T14:08:44Z</dcterms:created>
  <dcterms:modified xsi:type="dcterms:W3CDTF">2020-01-22T17:39:24Z</dcterms:modified>
</cp:coreProperties>
</file>