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4"/>
  </p:notesMasterIdLst>
  <p:sldIdLst>
    <p:sldId id="331" r:id="rId3"/>
    <p:sldId id="345" r:id="rId4"/>
    <p:sldId id="346" r:id="rId5"/>
    <p:sldId id="348" r:id="rId6"/>
    <p:sldId id="347" r:id="rId7"/>
    <p:sldId id="256" r:id="rId8"/>
    <p:sldId id="285" r:id="rId9"/>
    <p:sldId id="289" r:id="rId10"/>
    <p:sldId id="258" r:id="rId11"/>
    <p:sldId id="278" r:id="rId12"/>
    <p:sldId id="284" r:id="rId13"/>
    <p:sldId id="324" r:id="rId14"/>
    <p:sldId id="325" r:id="rId15"/>
    <p:sldId id="307" r:id="rId16"/>
    <p:sldId id="310" r:id="rId17"/>
    <p:sldId id="326" r:id="rId18"/>
    <p:sldId id="323" r:id="rId19"/>
    <p:sldId id="316" r:id="rId20"/>
    <p:sldId id="308" r:id="rId21"/>
    <p:sldId id="327" r:id="rId22"/>
    <p:sldId id="322" r:id="rId23"/>
    <p:sldId id="317" r:id="rId24"/>
    <p:sldId id="320" r:id="rId25"/>
    <p:sldId id="302" r:id="rId26"/>
    <p:sldId id="328" r:id="rId27"/>
    <p:sldId id="329" r:id="rId28"/>
    <p:sldId id="330" r:id="rId29"/>
    <p:sldId id="344" r:id="rId30"/>
    <p:sldId id="351" r:id="rId31"/>
    <p:sldId id="336" r:id="rId32"/>
    <p:sldId id="350" r:id="rId33"/>
  </p:sldIdLst>
  <p:sldSz cx="10972800" cy="8229600" type="B4JIS"/>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433"/>
    <a:srgbClr val="122B3E"/>
    <a:srgbClr val="0D1F2D"/>
    <a:srgbClr val="0000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059" autoAdjust="0"/>
  </p:normalViewPr>
  <p:slideViewPr>
    <p:cSldViewPr snapToGrid="0" showGuides="1">
      <p:cViewPr varScale="1">
        <p:scale>
          <a:sx n="52" d="100"/>
          <a:sy n="52" d="100"/>
        </p:scale>
        <p:origin x="1452" y="78"/>
      </p:cViewPr>
      <p:guideLst>
        <p:guide orient="horz" pos="2160"/>
        <p:guide pos="3840"/>
        <p:guide orient="horz" pos="2592"/>
        <p:guide pos="34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5CFBF-AB77-4C53-AC13-D5B656DE09C2}" type="datetimeFigureOut">
              <a:rPr lang="en-US" smtClean="0"/>
              <a:t>8/27/2018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4D6D4-1E9B-4980-9684-C5E05DA329F7}" type="slidenum">
              <a:rPr lang="en-US" smtClean="0"/>
              <a:t>‹#›</a:t>
            </a:fld>
            <a:endParaRPr lang="en-US"/>
          </a:p>
        </p:txBody>
      </p:sp>
    </p:spTree>
    <p:extLst>
      <p:ext uri="{BB962C8B-B14F-4D97-AF65-F5344CB8AC3E}">
        <p14:creationId xmlns:p14="http://schemas.microsoft.com/office/powerpoint/2010/main" val="136739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F681A7-3809-4067-A8D8-537F289EE1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0" cy="8229600"/>
          </a:xfrm>
          <a:prstGeom prst="rect">
            <a:avLst/>
          </a:prstGeom>
        </p:spPr>
      </p:pic>
    </p:spTree>
    <p:extLst>
      <p:ext uri="{BB962C8B-B14F-4D97-AF65-F5344CB8AC3E}">
        <p14:creationId xmlns:p14="http://schemas.microsoft.com/office/powerpoint/2010/main" val="244259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2051686"/>
            <a:ext cx="9464040" cy="3423284"/>
          </a:xfrm>
        </p:spPr>
        <p:txBody>
          <a:bodyPr anchor="b"/>
          <a:lstStyle>
            <a:lvl1pPr>
              <a:defRPr sz="5400"/>
            </a:lvl1pPr>
          </a:lstStyle>
          <a:p>
            <a:r>
              <a:rPr lang="en-US"/>
              <a:t>Click to edit Master title style</a:t>
            </a:r>
          </a:p>
        </p:txBody>
      </p:sp>
      <p:sp>
        <p:nvSpPr>
          <p:cNvPr id="3" name="Text Placeholder 2"/>
          <p:cNvSpPr>
            <a:spLocks noGrp="1"/>
          </p:cNvSpPr>
          <p:nvPr>
            <p:ph type="body" idx="1"/>
          </p:nvPr>
        </p:nvSpPr>
        <p:spPr>
          <a:xfrm>
            <a:off x="748665" y="5507356"/>
            <a:ext cx="9464040" cy="1800224"/>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C209DC-1FD7-4AFB-B03A-929899097444}"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80067993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49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C209DC-1FD7-4AFB-B03A-929899097444}"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162279441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0"/>
            <a:ext cx="9464040" cy="1590676"/>
          </a:xfrm>
        </p:spPr>
        <p:txBody>
          <a:bodyPr/>
          <a:lstStyle/>
          <a:p>
            <a:r>
              <a:rPr lang="en-US"/>
              <a:t>Click to edit Master title style</a:t>
            </a:r>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2017396"/>
            <a:ext cx="4664869" cy="98869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4980" y="3006090"/>
            <a:ext cx="466486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C209DC-1FD7-4AFB-B03A-929899097444}"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26433638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C209DC-1FD7-4AFB-B03A-929899097444}"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363939002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209DC-1FD7-4AFB-B03A-929899097444}"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247553303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548640"/>
            <a:ext cx="3539013" cy="1920240"/>
          </a:xfrm>
        </p:spPr>
        <p:txBody>
          <a:bodyPr anchor="b"/>
          <a:lstStyle>
            <a:lvl1pPr>
              <a:defRPr sz="2880"/>
            </a:lvl1pPr>
          </a:lstStyle>
          <a:p>
            <a:r>
              <a:rPr lang="en-US"/>
              <a:t>Click to edit Master title style</a:t>
            </a:r>
          </a:p>
        </p:txBody>
      </p:sp>
      <p:sp>
        <p:nvSpPr>
          <p:cNvPr id="3" name="Content Placeholder 2"/>
          <p:cNvSpPr>
            <a:spLocks noGrp="1"/>
          </p:cNvSpPr>
          <p:nvPr>
            <p:ph idx="1"/>
          </p:nvPr>
        </p:nvSpPr>
        <p:spPr>
          <a:xfrm>
            <a:off x="4664869" y="1184911"/>
            <a:ext cx="5554980" cy="5848350"/>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10" y="2468880"/>
            <a:ext cx="3539013" cy="4573906"/>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C209DC-1FD7-4AFB-B03A-929899097444}"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391859706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548640"/>
            <a:ext cx="3539013" cy="1920240"/>
          </a:xfrm>
        </p:spPr>
        <p:txBody>
          <a:bodyPr anchor="b"/>
          <a:lstStyle>
            <a:lvl1pPr>
              <a:defRPr sz="2880"/>
            </a:lvl1pPr>
          </a:lstStyle>
          <a:p>
            <a:r>
              <a:rPr lang="en-US"/>
              <a:t>Click to edit Master title style</a:t>
            </a:r>
          </a:p>
        </p:txBody>
      </p:sp>
      <p:sp>
        <p:nvSpPr>
          <p:cNvPr id="3" name="Picture Placeholder 2"/>
          <p:cNvSpPr>
            <a:spLocks noGrp="1"/>
          </p:cNvSpPr>
          <p:nvPr>
            <p:ph type="pic" idx="1"/>
          </p:nvPr>
        </p:nvSpPr>
        <p:spPr>
          <a:xfrm>
            <a:off x="4664869" y="1184911"/>
            <a:ext cx="5554980" cy="584835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755810" y="2468880"/>
            <a:ext cx="3539013" cy="4573906"/>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C209DC-1FD7-4AFB-B03A-929899097444}"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331462659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C209DC-1FD7-4AFB-B03A-929899097444}"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11836039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438150"/>
            <a:ext cx="2366010" cy="69742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438150"/>
            <a:ext cx="696087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C209DC-1FD7-4AFB-B03A-929899097444}"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82664017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le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F681A7-3809-4067-A8D8-537F289EE1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0" cy="8229600"/>
          </a:xfrm>
          <a:prstGeom prst="rect">
            <a:avLst/>
          </a:prstGeom>
        </p:spPr>
      </p:pic>
    </p:spTree>
    <p:extLst>
      <p:ext uri="{BB962C8B-B14F-4D97-AF65-F5344CB8AC3E}">
        <p14:creationId xmlns:p14="http://schemas.microsoft.com/office/powerpoint/2010/main" val="409069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halkboard_plain">
    <p:spTree>
      <p:nvGrpSpPr>
        <p:cNvPr id="1" name=""/>
        <p:cNvGrpSpPr/>
        <p:nvPr/>
      </p:nvGrpSpPr>
      <p:grpSpPr>
        <a:xfrm>
          <a:off x="0" y="0"/>
          <a:ext cx="0" cy="0"/>
          <a:chOff x="0" y="0"/>
          <a:chExt cx="0" cy="0"/>
        </a:xfrm>
      </p:grpSpPr>
      <p:pic>
        <p:nvPicPr>
          <p:cNvPr id="6" name="chalkboard">
            <a:extLst>
              <a:ext uri="{FF2B5EF4-FFF2-40B4-BE49-F238E27FC236}">
                <a16:creationId xmlns:a16="http://schemas.microsoft.com/office/drawing/2014/main" id="{502B21FD-B93D-467F-98A7-02FB148CF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0" cy="82296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056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ook_Chalkboard_plai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E65CCC-A0DC-4912-B825-4DDEE08D55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0" cy="82296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68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ffee_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C3DC8-1BF0-44B3-AC2F-AEF0B59B4F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0" cy="8229600"/>
          </a:xfrm>
          <a:prstGeom prst="rect">
            <a:avLst/>
          </a:prstGeom>
        </p:spPr>
      </p:pic>
    </p:spTree>
    <p:extLst>
      <p:ext uri="{BB962C8B-B14F-4D97-AF65-F5344CB8AC3E}">
        <p14:creationId xmlns:p14="http://schemas.microsoft.com/office/powerpoint/2010/main" val="122585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F9278F-9EBE-4712-AB85-1A4E72227909}"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DEEB0-0D57-4C46-9A3A-CA2E40FA33D3}" type="slidenum">
              <a:rPr lang="en-US" smtClean="0"/>
              <a:t>‹#›</a:t>
            </a:fld>
            <a:endParaRPr lang="en-US"/>
          </a:p>
        </p:txBody>
      </p:sp>
      <p:sp>
        <p:nvSpPr>
          <p:cNvPr id="7" name="Picture Placeholder 6"/>
          <p:cNvSpPr>
            <a:spLocks noGrp="1"/>
          </p:cNvSpPr>
          <p:nvPr>
            <p:ph type="pic" sz="quarter" idx="13" hasCustomPrompt="1"/>
          </p:nvPr>
        </p:nvSpPr>
        <p:spPr>
          <a:xfrm>
            <a:off x="0" y="0"/>
            <a:ext cx="10972800" cy="8229600"/>
          </a:xfrm>
        </p:spPr>
        <p:txBody>
          <a:bodyPr anchor="ctr"/>
          <a:lstStyle>
            <a:lvl1pPr marL="0" indent="0" algn="ctr">
              <a:buNone/>
              <a:defRPr/>
            </a:lvl1pPr>
          </a:lstStyle>
          <a:p>
            <a:r>
              <a:rPr lang="en-US" dirty="0"/>
              <a:t>BACKGROUND IMAGE</a:t>
            </a:r>
          </a:p>
        </p:txBody>
      </p:sp>
    </p:spTree>
    <p:extLst>
      <p:ext uri="{BB962C8B-B14F-4D97-AF65-F5344CB8AC3E}">
        <p14:creationId xmlns:p14="http://schemas.microsoft.com/office/powerpoint/2010/main" val="9374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9278F-9EBE-4712-AB85-1A4E72227909}"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323760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46836"/>
            <a:ext cx="8229600" cy="2865120"/>
          </a:xfrm>
        </p:spPr>
        <p:txBody>
          <a:bodyPr anchor="b"/>
          <a:lstStyle>
            <a:lvl1pPr algn="ctr">
              <a:defRPr sz="5400"/>
            </a:lvl1pPr>
          </a:lstStyle>
          <a:p>
            <a:r>
              <a:rPr lang="en-US"/>
              <a:t>Click to edit Master title style</a:t>
            </a:r>
          </a:p>
        </p:txBody>
      </p:sp>
      <p:sp>
        <p:nvSpPr>
          <p:cNvPr id="3" name="Subtitle 2"/>
          <p:cNvSpPr>
            <a:spLocks noGrp="1"/>
          </p:cNvSpPr>
          <p:nvPr>
            <p:ph type="subTitle" idx="1"/>
          </p:nvPr>
        </p:nvSpPr>
        <p:spPr>
          <a:xfrm>
            <a:off x="1371600" y="4322446"/>
            <a:ext cx="8229600" cy="1986914"/>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p>
        </p:txBody>
      </p:sp>
      <p:sp>
        <p:nvSpPr>
          <p:cNvPr id="4" name="Date Placeholder 3"/>
          <p:cNvSpPr>
            <a:spLocks noGrp="1"/>
          </p:cNvSpPr>
          <p:nvPr>
            <p:ph type="dt" sz="half" idx="10"/>
          </p:nvPr>
        </p:nvSpPr>
        <p:spPr/>
        <p:txBody>
          <a:bodyPr/>
          <a:lstStyle/>
          <a:p>
            <a:fld id="{1BC209DC-1FD7-4AFB-B03A-929899097444}"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207764375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C209DC-1FD7-4AFB-B03A-929899097444}"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D0C9C-EEA3-4DFD-8402-2903D228B74C}" type="slidenum">
              <a:rPr lang="en-US" smtClean="0"/>
              <a:t>‹#›</a:t>
            </a:fld>
            <a:endParaRPr lang="en-US"/>
          </a:p>
        </p:txBody>
      </p:sp>
    </p:spTree>
    <p:extLst>
      <p:ext uri="{BB962C8B-B14F-4D97-AF65-F5344CB8AC3E}">
        <p14:creationId xmlns:p14="http://schemas.microsoft.com/office/powerpoint/2010/main" val="397410425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5"/>
            <a:ext cx="946404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380" y="7627642"/>
            <a:ext cx="246888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22F9278F-9EBE-4712-AB85-1A4E72227909}" type="datetimeFigureOut">
              <a:rPr lang="en-US" smtClean="0"/>
              <a:t>8/27/2018</a:t>
            </a:fld>
            <a:endParaRPr lang="en-US"/>
          </a:p>
        </p:txBody>
      </p:sp>
      <p:sp>
        <p:nvSpPr>
          <p:cNvPr id="5" name="Footer Placeholder 4"/>
          <p:cNvSpPr>
            <a:spLocks noGrp="1"/>
          </p:cNvSpPr>
          <p:nvPr>
            <p:ph type="ftr" sz="quarter" idx="3"/>
          </p:nvPr>
        </p:nvSpPr>
        <p:spPr>
          <a:xfrm>
            <a:off x="3634740" y="7627642"/>
            <a:ext cx="370332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7627642"/>
            <a:ext cx="246888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685DEEB0-0D57-4C46-9A3A-CA2E40FA33D3}" type="slidenum">
              <a:rPr lang="en-US" smtClean="0"/>
              <a:t>‹#›</a:t>
            </a:fld>
            <a:endParaRPr lang="en-US"/>
          </a:p>
        </p:txBody>
      </p:sp>
    </p:spTree>
    <p:extLst>
      <p:ext uri="{BB962C8B-B14F-4D97-AF65-F5344CB8AC3E}">
        <p14:creationId xmlns:p14="http://schemas.microsoft.com/office/powerpoint/2010/main" val="122944225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1" r:id="rId4"/>
    <p:sldLayoutId id="2147483655" r:id="rId5"/>
    <p:sldLayoutId id="2147483660" r:id="rId6"/>
    <p:sldLayoutId id="2147483662" r:id="rId7"/>
  </p:sldLayoutIdLst>
  <p:txStyles>
    <p:titleStyle>
      <a:lvl1pPr algn="l" defTabSz="9143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3" indent="-228582" algn="l" defTabSz="9143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3" indent="-228582" algn="l" defTabSz="9143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64" indent="-228582"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26" indent="-228582"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87" indent="-228582"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48" indent="-228582"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0" indent="-228582"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1" indent="-228582" algn="l" defTabSz="9143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4" algn="l" defTabSz="914323" rtl="0" eaLnBrk="1" latinLnBrk="0" hangingPunct="1">
        <a:defRPr sz="1800" kern="1200">
          <a:solidFill>
            <a:schemeClr val="tx1"/>
          </a:solidFill>
          <a:latin typeface="+mn-lt"/>
          <a:ea typeface="+mn-ea"/>
          <a:cs typeface="+mn-cs"/>
        </a:defRPr>
      </a:lvl4pPr>
      <a:lvl5pPr marL="1828646" algn="l" defTabSz="914323" rtl="0" eaLnBrk="1" latinLnBrk="0" hangingPunct="1">
        <a:defRPr sz="1800" kern="1200">
          <a:solidFill>
            <a:schemeClr val="tx1"/>
          </a:solidFill>
          <a:latin typeface="+mn-lt"/>
          <a:ea typeface="+mn-ea"/>
          <a:cs typeface="+mn-cs"/>
        </a:defRPr>
      </a:lvl5pPr>
      <a:lvl6pPr marL="2285807" algn="l" defTabSz="914323" rtl="0" eaLnBrk="1" latinLnBrk="0" hangingPunct="1">
        <a:defRPr sz="1800" kern="1200">
          <a:solidFill>
            <a:schemeClr val="tx1"/>
          </a:solidFill>
          <a:latin typeface="+mn-lt"/>
          <a:ea typeface="+mn-ea"/>
          <a:cs typeface="+mn-cs"/>
        </a:defRPr>
      </a:lvl6pPr>
      <a:lvl7pPr marL="2742967" algn="l" defTabSz="914323" rtl="0" eaLnBrk="1" latinLnBrk="0" hangingPunct="1">
        <a:defRPr sz="1800" kern="1200">
          <a:solidFill>
            <a:schemeClr val="tx1"/>
          </a:solidFill>
          <a:latin typeface="+mn-lt"/>
          <a:ea typeface="+mn-ea"/>
          <a:cs typeface="+mn-cs"/>
        </a:defRPr>
      </a:lvl7pPr>
      <a:lvl8pPr marL="3200128" algn="l" defTabSz="914323" rtl="0" eaLnBrk="1" latinLnBrk="0" hangingPunct="1">
        <a:defRPr sz="1800" kern="1200">
          <a:solidFill>
            <a:schemeClr val="tx1"/>
          </a:solidFill>
          <a:latin typeface="+mn-lt"/>
          <a:ea typeface="+mn-ea"/>
          <a:cs typeface="+mn-cs"/>
        </a:defRPr>
      </a:lvl8pPr>
      <a:lvl9pPr marL="3657290"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0"/>
            <a:ext cx="946404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4380" y="7627621"/>
            <a:ext cx="2468880" cy="438150"/>
          </a:xfrm>
          <a:prstGeom prst="rect">
            <a:avLst/>
          </a:prstGeom>
        </p:spPr>
        <p:txBody>
          <a:bodyPr vert="horz" lIns="91440" tIns="45720" rIns="91440" bIns="45720" rtlCol="0" anchor="ctr"/>
          <a:lstStyle>
            <a:lvl1pPr algn="l">
              <a:defRPr sz="1080">
                <a:solidFill>
                  <a:schemeClr val="tx1">
                    <a:tint val="75000"/>
                  </a:schemeClr>
                </a:solidFill>
              </a:defRPr>
            </a:lvl1pPr>
          </a:lstStyle>
          <a:p>
            <a:fld id="{1BC209DC-1FD7-4AFB-B03A-929899097444}" type="datetimeFigureOut">
              <a:rPr lang="en-US" smtClean="0"/>
              <a:t>8/27/2018</a:t>
            </a:fld>
            <a:endParaRPr lang="en-US"/>
          </a:p>
        </p:txBody>
      </p:sp>
      <p:sp>
        <p:nvSpPr>
          <p:cNvPr id="5" name="Footer Placeholder 4"/>
          <p:cNvSpPr>
            <a:spLocks noGrp="1"/>
          </p:cNvSpPr>
          <p:nvPr>
            <p:ph type="ftr" sz="quarter" idx="3"/>
          </p:nvPr>
        </p:nvSpPr>
        <p:spPr>
          <a:xfrm>
            <a:off x="3634740" y="7627621"/>
            <a:ext cx="3703320" cy="438150"/>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7627621"/>
            <a:ext cx="2468880"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3C1D0C9C-EEA3-4DFD-8402-2903D228B74C}" type="slidenum">
              <a:rPr lang="en-US" smtClean="0"/>
              <a:t>‹#›</a:t>
            </a:fld>
            <a:endParaRPr lang="en-US"/>
          </a:p>
        </p:txBody>
      </p:sp>
    </p:spTree>
    <p:extLst>
      <p:ext uri="{BB962C8B-B14F-4D97-AF65-F5344CB8AC3E}">
        <p14:creationId xmlns:p14="http://schemas.microsoft.com/office/powerpoint/2010/main" val="14933845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xjZx0VdmgkE&amp;feature=youtu.b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D669A8-BB9E-4BB9-BD20-16C32D5B0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4860"/>
            <a:ext cx="10972800" cy="2763982"/>
          </a:xfrm>
          <a:prstGeom prst="rect">
            <a:avLst/>
          </a:prstGeom>
        </p:spPr>
      </p:pic>
      <p:sp>
        <p:nvSpPr>
          <p:cNvPr id="4" name="TextBox 3">
            <a:extLst>
              <a:ext uri="{FF2B5EF4-FFF2-40B4-BE49-F238E27FC236}">
                <a16:creationId xmlns:a16="http://schemas.microsoft.com/office/drawing/2014/main" id="{1B301F4B-3532-4DA2-8CFD-76DC98B878D1}"/>
              </a:ext>
            </a:extLst>
          </p:cNvPr>
          <p:cNvSpPr txBox="1"/>
          <p:nvPr/>
        </p:nvSpPr>
        <p:spPr>
          <a:xfrm>
            <a:off x="345233" y="668310"/>
            <a:ext cx="10282334" cy="1446550"/>
          </a:xfrm>
          <a:prstGeom prst="rect">
            <a:avLst/>
          </a:prstGeom>
          <a:noFill/>
        </p:spPr>
        <p:txBody>
          <a:bodyPr wrap="square" rtlCol="0">
            <a:spAutoFit/>
          </a:bodyPr>
          <a:lstStyle/>
          <a:p>
            <a:pPr algn="ctr"/>
            <a:r>
              <a:rPr lang="en-US" sz="8800" dirty="0">
                <a:solidFill>
                  <a:schemeClr val="accent1">
                    <a:lumMod val="90000"/>
                    <a:lumOff val="10000"/>
                  </a:schemeClr>
                </a:solidFill>
                <a:latin typeface="+mj-lt"/>
              </a:rPr>
              <a:t>Welcome Back!</a:t>
            </a:r>
          </a:p>
        </p:txBody>
      </p:sp>
      <p:sp>
        <p:nvSpPr>
          <p:cNvPr id="5" name="TextBox 4">
            <a:extLst>
              <a:ext uri="{FF2B5EF4-FFF2-40B4-BE49-F238E27FC236}">
                <a16:creationId xmlns:a16="http://schemas.microsoft.com/office/drawing/2014/main" id="{EA5FF642-230A-4A28-9B1F-B6F5AB513581}"/>
              </a:ext>
            </a:extLst>
          </p:cNvPr>
          <p:cNvSpPr txBox="1"/>
          <p:nvPr/>
        </p:nvSpPr>
        <p:spPr>
          <a:xfrm>
            <a:off x="149290" y="5281127"/>
            <a:ext cx="10823510" cy="2862322"/>
          </a:xfrm>
          <a:prstGeom prst="rect">
            <a:avLst/>
          </a:prstGeom>
          <a:noFill/>
        </p:spPr>
        <p:txBody>
          <a:bodyPr wrap="square" rtlCol="0">
            <a:spAutoFit/>
          </a:bodyPr>
          <a:lstStyle/>
          <a:p>
            <a:r>
              <a:rPr lang="en-US" sz="3600" dirty="0">
                <a:solidFill>
                  <a:schemeClr val="accent1">
                    <a:lumMod val="90000"/>
                    <a:lumOff val="10000"/>
                  </a:schemeClr>
                </a:solidFill>
                <a:latin typeface="+mj-lt"/>
              </a:rPr>
              <a:t>Please take a seat in a chair that has a T-Shirt.  Don’t worry about the size – you can trade it in later.  Check underneath your seat.  If you’ve won a prize, start dancing!</a:t>
            </a:r>
          </a:p>
        </p:txBody>
      </p:sp>
    </p:spTree>
    <p:extLst>
      <p:ext uri="{BB962C8B-B14F-4D97-AF65-F5344CB8AC3E}">
        <p14:creationId xmlns:p14="http://schemas.microsoft.com/office/powerpoint/2010/main" val="36404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aturation sat="2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13" name="Title Text">
            <a:extLst>
              <a:ext uri="{FF2B5EF4-FFF2-40B4-BE49-F238E27FC236}">
                <a16:creationId xmlns:a16="http://schemas.microsoft.com/office/drawing/2014/main" id="{B1DCD108-7F68-451D-BEC4-267548F8BDC1}"/>
              </a:ext>
            </a:extLst>
          </p:cNvPr>
          <p:cNvSpPr>
            <a:spLocks noChangeArrowheads="1"/>
          </p:cNvSpPr>
          <p:nvPr/>
        </p:nvSpPr>
        <p:spPr bwMode="auto">
          <a:xfrm>
            <a:off x="-854882" y="4539408"/>
            <a:ext cx="7543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scene3d>
              <a:camera prst="perspectiveHeroicExtremeLeftFacing" fov="4200000">
                <a:rot lat="2520000" lon="2100000" rev="21360000"/>
              </a:camera>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0000" b="1" dirty="0">
                <a:gradFill>
                  <a:gsLst>
                    <a:gs pos="100000">
                      <a:schemeClr val="tx1">
                        <a:lumMod val="65000"/>
                        <a:lumOff val="35000"/>
                      </a:schemeClr>
                    </a:gs>
                    <a:gs pos="0">
                      <a:schemeClr val="tx1">
                        <a:lumMod val="85000"/>
                        <a:lumOff val="15000"/>
                      </a:schemeClr>
                    </a:gs>
                  </a:gsLst>
                  <a:lin ang="10800000" scaled="0"/>
                </a:gradFill>
                <a:effectLst>
                  <a:outerShdw blurRad="76200" dist="279400" dir="13800000" sy="30000" kx="-1800000" algn="bl" rotWithShape="0">
                    <a:prstClr val="black">
                      <a:alpha val="21000"/>
                    </a:prstClr>
                  </a:outerShdw>
                  <a:reflection blurRad="63500" stA="17000" endPos="45500" dir="5400000" sy="-100000" algn="bl" rotWithShape="0"/>
                </a:effectLst>
                <a:latin typeface="Gill Sans MT Condensed" panose="020B0506020104020203" pitchFamily="34" charset="0"/>
                <a:ea typeface="Tahoma" panose="020B0604030504040204" pitchFamily="34" charset="0"/>
                <a:cs typeface="Tahoma" panose="020B0604030504040204" pitchFamily="34" charset="0"/>
              </a:rPr>
              <a:t>What is Unique?</a:t>
            </a:r>
          </a:p>
        </p:txBody>
      </p:sp>
      <p:sp>
        <p:nvSpPr>
          <p:cNvPr id="10" name="Title Text">
            <a:extLst>
              <a:ext uri="{FF2B5EF4-FFF2-40B4-BE49-F238E27FC236}">
                <a16:creationId xmlns:a16="http://schemas.microsoft.com/office/drawing/2014/main" id="{BBAC6A77-0021-4E8B-A69D-0660DD14247A}"/>
              </a:ext>
            </a:extLst>
          </p:cNvPr>
          <p:cNvSpPr>
            <a:spLocks noChangeArrowheads="1"/>
          </p:cNvSpPr>
          <p:nvPr/>
        </p:nvSpPr>
        <p:spPr bwMode="auto">
          <a:xfrm>
            <a:off x="1208172" y="4025210"/>
            <a:ext cx="586043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scene3d>
              <a:camera prst="perspectiveHeroicExtremeLeftFacing" fov="4200000">
                <a:rot lat="2580000" lon="2100000" rev="21420000"/>
              </a:camera>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8200" b="1" dirty="0">
                <a:gradFill>
                  <a:gsLst>
                    <a:gs pos="100000">
                      <a:schemeClr val="tx1">
                        <a:lumMod val="65000"/>
                        <a:lumOff val="35000"/>
                      </a:schemeClr>
                    </a:gs>
                    <a:gs pos="0">
                      <a:schemeClr val="tx1">
                        <a:lumMod val="85000"/>
                        <a:lumOff val="15000"/>
                      </a:schemeClr>
                    </a:gs>
                  </a:gsLst>
                  <a:lin ang="10800000" scaled="0"/>
                </a:gradFill>
                <a:effectLst>
                  <a:outerShdw blurRad="76200" dist="279400" dir="13800000" sy="30000" kx="-1800000" algn="bl" rotWithShape="0">
                    <a:prstClr val="black">
                      <a:alpha val="21000"/>
                    </a:prstClr>
                  </a:outerShdw>
                  <a:reflection blurRad="63500" stA="17000" endPos="45500" dir="5400000" sy="-100000" algn="bl" rotWithShape="0"/>
                </a:effectLst>
                <a:latin typeface="Gill Sans MT Condensed" panose="020B0506020104020203" pitchFamily="34" charset="0"/>
                <a:ea typeface="Tahoma" panose="020B0604030504040204" pitchFamily="34" charset="0"/>
                <a:cs typeface="Tahoma" panose="020B0604030504040204" pitchFamily="34" charset="0"/>
              </a:rPr>
              <a:t>What is New?</a:t>
            </a:r>
          </a:p>
        </p:txBody>
      </p:sp>
      <p:sp>
        <p:nvSpPr>
          <p:cNvPr id="17" name="Title Text">
            <a:extLst>
              <a:ext uri="{FF2B5EF4-FFF2-40B4-BE49-F238E27FC236}">
                <a16:creationId xmlns:a16="http://schemas.microsoft.com/office/drawing/2014/main" id="{28CE23CF-C9EF-4821-97EA-D925FE2998C3}"/>
              </a:ext>
            </a:extLst>
          </p:cNvPr>
          <p:cNvSpPr>
            <a:spLocks noChangeArrowheads="1"/>
          </p:cNvSpPr>
          <p:nvPr/>
        </p:nvSpPr>
        <p:spPr bwMode="auto">
          <a:xfrm>
            <a:off x="2745310" y="3511027"/>
            <a:ext cx="483037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scene3d>
              <a:camera prst="perspectiveHeroicExtremeLeftFacing" fov="4200000">
                <a:rot lat="2520000" lon="2100000" rev="21420000"/>
              </a:camera>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400" b="1" dirty="0">
                <a:gradFill>
                  <a:gsLst>
                    <a:gs pos="100000">
                      <a:schemeClr val="tx1">
                        <a:lumMod val="65000"/>
                        <a:lumOff val="35000"/>
                      </a:schemeClr>
                    </a:gs>
                    <a:gs pos="0">
                      <a:schemeClr val="tx1">
                        <a:lumMod val="85000"/>
                        <a:lumOff val="15000"/>
                      </a:schemeClr>
                    </a:gs>
                  </a:gsLst>
                  <a:lin ang="10800000" scaled="0"/>
                </a:gradFill>
                <a:effectLst>
                  <a:outerShdw blurRad="76200" dist="279400" dir="13800000" sy="30000" kx="-1800000" algn="bl" rotWithShape="0">
                    <a:prstClr val="black">
                      <a:alpha val="21000"/>
                    </a:prstClr>
                  </a:outerShdw>
                  <a:reflection blurRad="63500" stA="17000" endPos="45500" dir="5400000" sy="-100000" algn="bl" rotWithShape="0"/>
                </a:effectLst>
                <a:latin typeface="Gill Sans MT Condensed" panose="020B0506020104020203" pitchFamily="34" charset="0"/>
                <a:ea typeface="Tahoma" panose="020B0604030504040204" pitchFamily="34" charset="0"/>
                <a:cs typeface="Tahoma" panose="020B0604030504040204" pitchFamily="34" charset="0"/>
              </a:rPr>
              <a:t>WTPS Focus</a:t>
            </a:r>
          </a:p>
        </p:txBody>
      </p:sp>
      <p:pic>
        <p:nvPicPr>
          <p:cNvPr id="6" name="book_icon">
            <a:extLst>
              <a:ext uri="{FF2B5EF4-FFF2-40B4-BE49-F238E27FC236}">
                <a16:creationId xmlns:a16="http://schemas.microsoft.com/office/drawing/2014/main" id="{38FAA18E-6C40-4B37-81B2-29D61B3A0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193" y="1397379"/>
            <a:ext cx="1580488" cy="1580488"/>
          </a:xfrm>
          <a:prstGeom prst="rect">
            <a:avLst/>
          </a:prstGeom>
        </p:spPr>
      </p:pic>
    </p:spTree>
    <p:extLst>
      <p:ext uri="{BB962C8B-B14F-4D97-AF65-F5344CB8AC3E}">
        <p14:creationId xmlns:p14="http://schemas.microsoft.com/office/powerpoint/2010/main" val="359308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3144" y="-8034"/>
            <a:ext cx="7074027" cy="168153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sp>
        <p:nvSpPr>
          <p:cNvPr id="3" name="TextBox 2">
            <a:extLst>
              <a:ext uri="{FF2B5EF4-FFF2-40B4-BE49-F238E27FC236}">
                <a16:creationId xmlns:a16="http://schemas.microsoft.com/office/drawing/2014/main" id="{9EC55E81-CED4-42CA-95C3-2AFEE354C03A}"/>
              </a:ext>
            </a:extLst>
          </p:cNvPr>
          <p:cNvSpPr txBox="1"/>
          <p:nvPr/>
        </p:nvSpPr>
        <p:spPr>
          <a:xfrm>
            <a:off x="236105" y="2626469"/>
            <a:ext cx="10911793" cy="1569660"/>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A focus on standards-based learning targets /objectives</a:t>
            </a:r>
          </a:p>
          <a:p>
            <a:endParaRPr lang="en-US" sz="3600" dirty="0">
              <a:solidFill>
                <a:schemeClr val="bg1"/>
              </a:solidFill>
              <a:latin typeface="Gill Sans MT" panose="020B0502020104020203" pitchFamily="34" charset="0"/>
            </a:endParaRPr>
          </a:p>
          <a:p>
            <a:r>
              <a:rPr lang="en-US" sz="2400" dirty="0">
                <a:solidFill>
                  <a:schemeClr val="bg1"/>
                </a:solidFill>
                <a:latin typeface="Gill Sans MT" panose="020B0502020104020203" pitchFamily="34" charset="0"/>
              </a:rPr>
              <a:t>What do you want students to know and/or be able to do as a result of the lesson?</a:t>
            </a:r>
          </a:p>
        </p:txBody>
      </p:sp>
    </p:spTree>
    <p:extLst>
      <p:ext uri="{BB962C8B-B14F-4D97-AF65-F5344CB8AC3E}">
        <p14:creationId xmlns:p14="http://schemas.microsoft.com/office/powerpoint/2010/main" val="308210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3144" y="-8035"/>
            <a:ext cx="7074027" cy="8237635"/>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E266207F-8A0D-4ECB-BDDB-B340AA9198AD}"/>
              </a:ext>
            </a:extLst>
          </p:cNvPr>
          <p:cNvSpPr/>
          <p:nvPr/>
        </p:nvSpPr>
        <p:spPr>
          <a:xfrm>
            <a:off x="253251" y="1938725"/>
            <a:ext cx="3214072"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541FDA9-CC45-408C-9E2A-3A1E93BA06B4}"/>
              </a:ext>
            </a:extLst>
          </p:cNvPr>
          <p:cNvSpPr/>
          <p:nvPr/>
        </p:nvSpPr>
        <p:spPr>
          <a:xfrm flipH="1">
            <a:off x="3465979" y="1938725"/>
            <a:ext cx="3266123"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8B0DF20-7123-46EC-917E-DA92BE866093}"/>
              </a:ext>
            </a:extLst>
          </p:cNvPr>
          <p:cNvSpPr/>
          <p:nvPr/>
        </p:nvSpPr>
        <p:spPr>
          <a:xfrm flipV="1">
            <a:off x="253251" y="6521479"/>
            <a:ext cx="3214072"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8FE4045-EC71-4C88-B94C-EBF4B5A34F53}"/>
              </a:ext>
            </a:extLst>
          </p:cNvPr>
          <p:cNvSpPr/>
          <p:nvPr/>
        </p:nvSpPr>
        <p:spPr>
          <a:xfrm flipH="1" flipV="1">
            <a:off x="3465979" y="6521493"/>
            <a:ext cx="3266123"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a:extLst>
              <a:ext uri="{FF2B5EF4-FFF2-40B4-BE49-F238E27FC236}">
                <a16:creationId xmlns:a16="http://schemas.microsoft.com/office/drawing/2014/main" id="{B0794804-FFBF-45AC-BD99-B811DE0A9E80}"/>
              </a:ext>
            </a:extLst>
          </p:cNvPr>
          <p:cNvSpPr txBox="1"/>
          <p:nvPr/>
        </p:nvSpPr>
        <p:spPr>
          <a:xfrm>
            <a:off x="387478" y="2078075"/>
            <a:ext cx="6574133" cy="5678478"/>
          </a:xfrm>
          <a:prstGeom prst="rect">
            <a:avLst/>
          </a:prstGeom>
          <a:noFill/>
        </p:spPr>
        <p:txBody>
          <a:bodyPr wrap="square" rtlCol="0">
            <a:spAutoFit/>
          </a:bodyPr>
          <a:lstStyle/>
          <a:p>
            <a:pPr>
              <a:lnSpc>
                <a:spcPct val="150000"/>
              </a:lnSpc>
            </a:pPr>
            <a:r>
              <a:rPr lang="en-US" sz="2200" b="1" dirty="0">
                <a:solidFill>
                  <a:srgbClr val="FFC000"/>
                </a:solidFill>
              </a:rPr>
              <a:t>A focus on </a:t>
            </a:r>
            <a:r>
              <a:rPr lang="en-US" sz="2200" b="1" u="sng" dirty="0">
                <a:solidFill>
                  <a:srgbClr val="FFC000"/>
                </a:solidFill>
              </a:rPr>
              <a:t>standards-based</a:t>
            </a:r>
            <a:r>
              <a:rPr lang="en-US" sz="2200" b="1" dirty="0">
                <a:solidFill>
                  <a:srgbClr val="FFC000"/>
                </a:solidFill>
              </a:rPr>
              <a:t> learning targets / o</a:t>
            </a:r>
            <a:r>
              <a:rPr lang="en-US" sz="2200" b="1" dirty="0">
                <a:solidFill>
                  <a:schemeClr val="accent2"/>
                </a:solidFill>
              </a:rPr>
              <a:t>bjectives</a:t>
            </a:r>
          </a:p>
          <a:p>
            <a:pPr marL="285750" indent="-285750">
              <a:lnSpc>
                <a:spcPct val="150000"/>
              </a:lnSpc>
              <a:buFont typeface="Arial" panose="020B0604020202020204" pitchFamily="34" charset="0"/>
              <a:buChar char="•"/>
            </a:pPr>
            <a:r>
              <a:rPr lang="en-US" b="1" dirty="0">
                <a:solidFill>
                  <a:schemeClr val="bg1"/>
                </a:solidFill>
              </a:rPr>
              <a:t>Embedded within a performance scale </a:t>
            </a:r>
          </a:p>
          <a:p>
            <a:pPr>
              <a:lnSpc>
                <a:spcPct val="150000"/>
              </a:lnSpc>
            </a:pPr>
            <a:r>
              <a:rPr lang="en-US" b="1" dirty="0">
                <a:solidFill>
                  <a:schemeClr val="bg1"/>
                </a:solidFill>
              </a:rPr>
              <a:t>AND / OR </a:t>
            </a:r>
          </a:p>
          <a:p>
            <a:pPr marL="285750" indent="-285750">
              <a:lnSpc>
                <a:spcPct val="150000"/>
              </a:lnSpc>
              <a:buFont typeface="Arial" panose="020B0604020202020204" pitchFamily="34" charset="0"/>
              <a:buChar char="•"/>
            </a:pPr>
            <a:r>
              <a:rPr lang="en-US" b="1" dirty="0">
                <a:solidFill>
                  <a:schemeClr val="bg1"/>
                </a:solidFill>
              </a:rPr>
              <a:t>Organized in a logical learning progression through the scope and sequence of a unit </a:t>
            </a:r>
          </a:p>
          <a:p>
            <a:pPr>
              <a:lnSpc>
                <a:spcPct val="150000"/>
              </a:lnSpc>
            </a:pPr>
            <a:r>
              <a:rPr lang="en-US" b="1" dirty="0">
                <a:solidFill>
                  <a:schemeClr val="bg1"/>
                </a:solidFill>
              </a:rPr>
              <a:t>AND / OR</a:t>
            </a:r>
          </a:p>
          <a:p>
            <a:pPr marL="285750" indent="-285750">
              <a:lnSpc>
                <a:spcPct val="150000"/>
              </a:lnSpc>
              <a:buFont typeface="Arial" panose="020B0604020202020204" pitchFamily="34" charset="0"/>
              <a:buChar char="•"/>
            </a:pPr>
            <a:r>
              <a:rPr lang="en-US" b="1" dirty="0">
                <a:solidFill>
                  <a:schemeClr val="bg1"/>
                </a:solidFill>
              </a:rPr>
              <a:t>Organized in a logical learning progression within an </a:t>
            </a:r>
            <a:r>
              <a:rPr lang="en-US" b="1" u="sng" dirty="0">
                <a:solidFill>
                  <a:schemeClr val="bg1"/>
                </a:solidFill>
              </a:rPr>
              <a:t>individualized</a:t>
            </a:r>
            <a:r>
              <a:rPr lang="en-US" b="1" dirty="0">
                <a:solidFill>
                  <a:schemeClr val="bg1"/>
                </a:solidFill>
              </a:rPr>
              <a:t> learning plan</a:t>
            </a:r>
          </a:p>
          <a:p>
            <a:pPr>
              <a:lnSpc>
                <a:spcPct val="150000"/>
              </a:lnSpc>
            </a:pPr>
            <a:endParaRPr lang="en-US" b="1" dirty="0">
              <a:solidFill>
                <a:schemeClr val="bg1"/>
              </a:solidFill>
            </a:endParaRPr>
          </a:p>
          <a:p>
            <a:pPr>
              <a:lnSpc>
                <a:spcPct val="150000"/>
              </a:lnSpc>
            </a:pPr>
            <a:br>
              <a:rPr lang="en-US" dirty="0">
                <a:solidFill>
                  <a:schemeClr val="bg1"/>
                </a:solidFill>
              </a:rPr>
            </a:br>
            <a:br>
              <a:rPr lang="en-US" dirty="0">
                <a:solidFill>
                  <a:schemeClr val="bg1"/>
                </a:solidFill>
              </a:rPr>
            </a:br>
            <a:endParaRPr lang="en-US" dirty="0">
              <a:solidFill>
                <a:schemeClr val="bg1"/>
              </a:solidFill>
            </a:endParaRPr>
          </a:p>
        </p:txBody>
      </p: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spTree>
    <p:extLst>
      <p:ext uri="{BB962C8B-B14F-4D97-AF65-F5344CB8AC3E}">
        <p14:creationId xmlns:p14="http://schemas.microsoft.com/office/powerpoint/2010/main" val="361349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3144" y="-8034"/>
            <a:ext cx="7074027" cy="168153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sp>
        <p:nvSpPr>
          <p:cNvPr id="3" name="TextBox 2">
            <a:extLst>
              <a:ext uri="{FF2B5EF4-FFF2-40B4-BE49-F238E27FC236}">
                <a16:creationId xmlns:a16="http://schemas.microsoft.com/office/drawing/2014/main" id="{9EC55E81-CED4-42CA-95C3-2AFEE354C03A}"/>
              </a:ext>
            </a:extLst>
          </p:cNvPr>
          <p:cNvSpPr txBox="1"/>
          <p:nvPr/>
        </p:nvSpPr>
        <p:spPr>
          <a:xfrm>
            <a:off x="236105" y="2626469"/>
            <a:ext cx="10911793" cy="2862322"/>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An alignment between the taxonomy level of the </a:t>
            </a:r>
          </a:p>
          <a:p>
            <a:r>
              <a:rPr lang="en-US" sz="3600" dirty="0">
                <a:solidFill>
                  <a:schemeClr val="bg1"/>
                </a:solidFill>
                <a:latin typeface="Gill Sans MT" panose="020B0502020104020203" pitchFamily="34" charset="0"/>
              </a:rPr>
              <a:t>learning target/objective and the activities and tasks in </a:t>
            </a:r>
          </a:p>
          <a:p>
            <a:r>
              <a:rPr lang="en-US" sz="3600" dirty="0">
                <a:solidFill>
                  <a:schemeClr val="bg1"/>
                </a:solidFill>
                <a:latin typeface="Gill Sans MT" panose="020B0502020104020203" pitchFamily="34" charset="0"/>
              </a:rPr>
              <a:t>the lesson.</a:t>
            </a:r>
          </a:p>
          <a:p>
            <a:endParaRPr lang="en-US" sz="3600" dirty="0">
              <a:solidFill>
                <a:schemeClr val="bg1"/>
              </a:solidFill>
              <a:latin typeface="Gill Sans MT" panose="020B0502020104020203" pitchFamily="34" charset="0"/>
            </a:endParaRPr>
          </a:p>
          <a:p>
            <a:r>
              <a:rPr lang="en-US" sz="3600" dirty="0">
                <a:solidFill>
                  <a:schemeClr val="bg1"/>
                </a:solidFill>
                <a:latin typeface="Gill Sans MT" panose="020B0502020104020203" pitchFamily="34" charset="0"/>
              </a:rPr>
              <a:t>          THIS IS RATED IN CRITICAL CONTENT</a:t>
            </a:r>
          </a:p>
        </p:txBody>
      </p:sp>
    </p:spTree>
    <p:extLst>
      <p:ext uri="{BB962C8B-B14F-4D97-AF65-F5344CB8AC3E}">
        <p14:creationId xmlns:p14="http://schemas.microsoft.com/office/powerpoint/2010/main" val="205925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2651" y="129658"/>
            <a:ext cx="7099314" cy="606986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E266207F-8A0D-4ECB-BDDB-B340AA9198AD}"/>
              </a:ext>
            </a:extLst>
          </p:cNvPr>
          <p:cNvSpPr/>
          <p:nvPr/>
        </p:nvSpPr>
        <p:spPr>
          <a:xfrm>
            <a:off x="229976" y="2261878"/>
            <a:ext cx="3214072"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541FDA9-CC45-408C-9E2A-3A1E93BA06B4}"/>
              </a:ext>
            </a:extLst>
          </p:cNvPr>
          <p:cNvSpPr/>
          <p:nvPr/>
        </p:nvSpPr>
        <p:spPr>
          <a:xfrm flipH="1">
            <a:off x="3465979" y="2261878"/>
            <a:ext cx="3194283"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8B0DF20-7123-46EC-917E-DA92BE866093}"/>
              </a:ext>
            </a:extLst>
          </p:cNvPr>
          <p:cNvSpPr/>
          <p:nvPr/>
        </p:nvSpPr>
        <p:spPr>
          <a:xfrm flipV="1">
            <a:off x="251907" y="3170591"/>
            <a:ext cx="3214072"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8FE4045-EC71-4C88-B94C-EBF4B5A34F53}"/>
              </a:ext>
            </a:extLst>
          </p:cNvPr>
          <p:cNvSpPr/>
          <p:nvPr/>
        </p:nvSpPr>
        <p:spPr>
          <a:xfrm flipH="1" flipV="1">
            <a:off x="3465979" y="3170591"/>
            <a:ext cx="3194283"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a:extLst>
              <a:ext uri="{FF2B5EF4-FFF2-40B4-BE49-F238E27FC236}">
                <a16:creationId xmlns:a16="http://schemas.microsoft.com/office/drawing/2014/main" id="{B0794804-FFBF-45AC-BD99-B811DE0A9E80}"/>
              </a:ext>
            </a:extLst>
          </p:cNvPr>
          <p:cNvSpPr txBox="1"/>
          <p:nvPr/>
        </p:nvSpPr>
        <p:spPr>
          <a:xfrm>
            <a:off x="249940" y="2444818"/>
            <a:ext cx="6574133" cy="6324808"/>
          </a:xfrm>
          <a:prstGeom prst="rect">
            <a:avLst/>
          </a:prstGeom>
          <a:noFill/>
        </p:spPr>
        <p:txBody>
          <a:bodyPr wrap="square" rtlCol="0">
            <a:spAutoFit/>
          </a:bodyPr>
          <a:lstStyle/>
          <a:p>
            <a:pPr>
              <a:lnSpc>
                <a:spcPct val="150000"/>
              </a:lnSpc>
            </a:pPr>
            <a:r>
              <a:rPr lang="en-US" sz="2200" b="1" dirty="0">
                <a:solidFill>
                  <a:schemeClr val="bg1"/>
                </a:solidFill>
              </a:rPr>
              <a:t>Identifying Critical Content from the Standards </a:t>
            </a:r>
            <a:endParaRPr lang="en-US" sz="2000" b="1" u="sng" dirty="0">
              <a:solidFill>
                <a:schemeClr val="bg1"/>
              </a:solidFill>
            </a:endParaRPr>
          </a:p>
          <a:p>
            <a:pPr>
              <a:lnSpc>
                <a:spcPct val="150000"/>
              </a:lnSpc>
            </a:pPr>
            <a:r>
              <a:rPr lang="en-US" sz="2000" b="1" u="sng" dirty="0">
                <a:solidFill>
                  <a:schemeClr val="bg1"/>
                </a:solidFill>
              </a:rPr>
              <a:t>REQUIRED TO BE RATED</a:t>
            </a:r>
          </a:p>
          <a:p>
            <a:pPr>
              <a:lnSpc>
                <a:spcPct val="150000"/>
              </a:lnSpc>
            </a:pPr>
            <a:endParaRPr lang="en-US" sz="2000" b="1" u="sng" dirty="0">
              <a:solidFill>
                <a:schemeClr val="bg1"/>
              </a:solidFill>
            </a:endParaRPr>
          </a:p>
          <a:p>
            <a:pPr>
              <a:lnSpc>
                <a:spcPct val="150000"/>
              </a:lnSpc>
            </a:pPr>
            <a:endParaRPr lang="en-US" sz="2000" b="1" u="sng" dirty="0">
              <a:solidFill>
                <a:schemeClr val="bg1"/>
              </a:solidFill>
            </a:endParaRPr>
          </a:p>
          <a:p>
            <a:pPr>
              <a:lnSpc>
                <a:spcPct val="150000"/>
              </a:lnSpc>
            </a:pPr>
            <a:r>
              <a:rPr lang="en-US" sz="2000" b="1" u="sng" dirty="0">
                <a:solidFill>
                  <a:schemeClr val="bg1"/>
                </a:solidFill>
              </a:rPr>
              <a:t>THIS WILL NOT BE RATED AFTER THE FIRST OBSERVATION. THE TEACHER WILL ONLY RECEIVE COMMENTS ON THIS NEW FOCUS UNTIL THE SECOND OBSERVATION.</a:t>
            </a:r>
          </a:p>
          <a:p>
            <a:pPr>
              <a:lnSpc>
                <a:spcPct val="150000"/>
              </a:lnSpc>
            </a:pPr>
            <a:endParaRPr lang="en-US" b="1" u="sng" dirty="0">
              <a:solidFill>
                <a:srgbClr val="FFC000"/>
              </a:solidFill>
            </a:endParaRPr>
          </a:p>
          <a:p>
            <a:pPr>
              <a:lnSpc>
                <a:spcPct val="150000"/>
              </a:lnSpc>
            </a:pPr>
            <a:endParaRPr lang="en-US" b="1" dirty="0">
              <a:solidFill>
                <a:srgbClr val="FFC000"/>
              </a:solidFill>
            </a:endParaRPr>
          </a:p>
          <a:p>
            <a:pPr>
              <a:lnSpc>
                <a:spcPct val="150000"/>
              </a:lnSpc>
            </a:pPr>
            <a:endParaRPr lang="en-US" b="1" dirty="0">
              <a:solidFill>
                <a:schemeClr val="bg1"/>
              </a:solidFill>
            </a:endParaRPr>
          </a:p>
          <a:p>
            <a:pPr>
              <a:lnSpc>
                <a:spcPct val="150000"/>
              </a:lnSpc>
            </a:pPr>
            <a:br>
              <a:rPr lang="en-US" dirty="0">
                <a:solidFill>
                  <a:schemeClr val="bg1"/>
                </a:solidFill>
              </a:rPr>
            </a:br>
            <a:br>
              <a:rPr lang="en-US" dirty="0">
                <a:solidFill>
                  <a:schemeClr val="bg1"/>
                </a:solidFill>
              </a:rPr>
            </a:br>
            <a:endParaRPr lang="en-US" dirty="0">
              <a:solidFill>
                <a:schemeClr val="bg1"/>
              </a:solidFill>
            </a:endParaRPr>
          </a:p>
        </p:txBody>
      </p: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sp>
        <p:nvSpPr>
          <p:cNvPr id="3" name="Cloud 2">
            <a:extLst>
              <a:ext uri="{FF2B5EF4-FFF2-40B4-BE49-F238E27FC236}">
                <a16:creationId xmlns:a16="http://schemas.microsoft.com/office/drawing/2014/main" id="{7AA7B063-C8CE-4E49-8C44-9BDAF872B8CD}"/>
              </a:ext>
            </a:extLst>
          </p:cNvPr>
          <p:cNvSpPr/>
          <p:nvPr/>
        </p:nvSpPr>
        <p:spPr>
          <a:xfrm>
            <a:off x="7276289" y="4533088"/>
            <a:ext cx="2935051" cy="1666435"/>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DC4427-50BF-48CD-9CA1-BA9A4C6B0776}"/>
              </a:ext>
            </a:extLst>
          </p:cNvPr>
          <p:cNvSpPr txBox="1"/>
          <p:nvPr/>
        </p:nvSpPr>
        <p:spPr>
          <a:xfrm>
            <a:off x="7879404" y="5038928"/>
            <a:ext cx="2331936" cy="461665"/>
          </a:xfrm>
          <a:prstGeom prst="rect">
            <a:avLst/>
          </a:prstGeom>
          <a:noFill/>
        </p:spPr>
        <p:txBody>
          <a:bodyPr wrap="square" rtlCol="0">
            <a:spAutoFit/>
          </a:bodyPr>
          <a:lstStyle/>
          <a:p>
            <a:r>
              <a:rPr lang="en-US" sz="2400" dirty="0"/>
              <a:t>Soft Launch</a:t>
            </a:r>
          </a:p>
        </p:txBody>
      </p:sp>
    </p:spTree>
    <p:extLst>
      <p:ext uri="{BB962C8B-B14F-4D97-AF65-F5344CB8AC3E}">
        <p14:creationId xmlns:p14="http://schemas.microsoft.com/office/powerpoint/2010/main" val="7596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3144" y="-8035"/>
            <a:ext cx="7074027" cy="8237635"/>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Text">
            <a:extLst>
              <a:ext uri="{FF2B5EF4-FFF2-40B4-BE49-F238E27FC236}">
                <a16:creationId xmlns:a16="http://schemas.microsoft.com/office/drawing/2014/main" id="{11CBD817-0FFA-437D-A29A-CFA4306DD662}"/>
              </a:ext>
            </a:extLst>
          </p:cNvPr>
          <p:cNvSpPr>
            <a:spLocks noChangeArrowheads="1"/>
          </p:cNvSpPr>
          <p:nvPr/>
        </p:nvSpPr>
        <p:spPr bwMode="auto">
          <a:xfrm>
            <a:off x="0" y="1146166"/>
            <a:ext cx="70740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dirty="0">
                <a:solidFill>
                  <a:schemeClr val="accent3">
                    <a:lumMod val="20000"/>
                    <a:lumOff val="80000"/>
                  </a:schemeClr>
                </a:solidFill>
                <a:latin typeface="Gill Sans MT Condensed" panose="020B0506020104020203" pitchFamily="34" charset="0"/>
              </a:rPr>
              <a:t>IDENTIFYING CRITICAL CONTENT FROM THE STANDARDS</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2" name="Freeform: Shape 21">
            <a:extLst>
              <a:ext uri="{FF2B5EF4-FFF2-40B4-BE49-F238E27FC236}">
                <a16:creationId xmlns:a16="http://schemas.microsoft.com/office/drawing/2014/main" id="{E266207F-8A0D-4ECB-BDDB-B340AA9198AD}"/>
              </a:ext>
            </a:extLst>
          </p:cNvPr>
          <p:cNvSpPr/>
          <p:nvPr/>
        </p:nvSpPr>
        <p:spPr>
          <a:xfrm>
            <a:off x="253251" y="1938725"/>
            <a:ext cx="3214072"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541FDA9-CC45-408C-9E2A-3A1E93BA06B4}"/>
              </a:ext>
            </a:extLst>
          </p:cNvPr>
          <p:cNvSpPr/>
          <p:nvPr/>
        </p:nvSpPr>
        <p:spPr>
          <a:xfrm flipH="1">
            <a:off x="3465979" y="1938725"/>
            <a:ext cx="3266123"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8B0DF20-7123-46EC-917E-DA92BE866093}"/>
              </a:ext>
            </a:extLst>
          </p:cNvPr>
          <p:cNvSpPr/>
          <p:nvPr/>
        </p:nvSpPr>
        <p:spPr>
          <a:xfrm flipV="1">
            <a:off x="253251" y="6521479"/>
            <a:ext cx="3214072"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8FE4045-EC71-4C88-B94C-EBF4B5A34F53}"/>
              </a:ext>
            </a:extLst>
          </p:cNvPr>
          <p:cNvSpPr/>
          <p:nvPr/>
        </p:nvSpPr>
        <p:spPr>
          <a:xfrm flipH="1" flipV="1">
            <a:off x="3465979" y="6521493"/>
            <a:ext cx="3266123"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sp>
        <p:nvSpPr>
          <p:cNvPr id="15" name="Textbox">
            <a:extLst>
              <a:ext uri="{FF2B5EF4-FFF2-40B4-BE49-F238E27FC236}">
                <a16:creationId xmlns:a16="http://schemas.microsoft.com/office/drawing/2014/main" id="{1459247D-5CEF-498F-A284-6ED153670B3C}"/>
              </a:ext>
            </a:extLst>
          </p:cNvPr>
          <p:cNvSpPr txBox="1"/>
          <p:nvPr/>
        </p:nvSpPr>
        <p:spPr>
          <a:xfrm>
            <a:off x="691980" y="1938725"/>
            <a:ext cx="5663777" cy="5447645"/>
          </a:xfrm>
          <a:prstGeom prst="rect">
            <a:avLst/>
          </a:prstGeom>
          <a:noFill/>
        </p:spPr>
        <p:txBody>
          <a:bodyPr wrap="square" rtlCol="0">
            <a:spAutoFit/>
          </a:bodyPr>
          <a:lstStyle/>
          <a:p>
            <a:pPr>
              <a:lnSpc>
                <a:spcPct val="150000"/>
              </a:lnSpc>
            </a:pPr>
            <a:r>
              <a:rPr lang="en-US" sz="2000" b="1" dirty="0">
                <a:solidFill>
                  <a:schemeClr val="bg1"/>
                </a:solidFill>
              </a:rPr>
              <a:t>If the lesson activities do not meet the taxonomy level of the learning target, the highest score for this element is a BEGINNING.</a:t>
            </a:r>
          </a:p>
          <a:p>
            <a:pPr>
              <a:lnSpc>
                <a:spcPct val="150000"/>
              </a:lnSpc>
            </a:pPr>
            <a:endParaRPr lang="en-US" sz="900" b="1" dirty="0">
              <a:solidFill>
                <a:schemeClr val="bg1"/>
              </a:solidFill>
            </a:endParaRPr>
          </a:p>
          <a:p>
            <a:pPr>
              <a:lnSpc>
                <a:spcPct val="150000"/>
              </a:lnSpc>
            </a:pPr>
            <a:r>
              <a:rPr lang="en-US" sz="2000" b="1" i="1" dirty="0">
                <a:solidFill>
                  <a:schemeClr val="bg1"/>
                </a:solidFill>
              </a:rPr>
              <a:t>     AND/OR</a:t>
            </a:r>
          </a:p>
          <a:p>
            <a:pPr>
              <a:lnSpc>
                <a:spcPct val="150000"/>
              </a:lnSpc>
            </a:pPr>
            <a:endParaRPr lang="en-US" sz="900" b="1" i="1" dirty="0">
              <a:solidFill>
                <a:schemeClr val="bg1"/>
              </a:solidFill>
            </a:endParaRPr>
          </a:p>
          <a:p>
            <a:pPr>
              <a:lnSpc>
                <a:spcPct val="150000"/>
              </a:lnSpc>
            </a:pPr>
            <a:r>
              <a:rPr lang="en-US" sz="2000" b="1" dirty="0">
                <a:solidFill>
                  <a:schemeClr val="bg1"/>
                </a:solidFill>
              </a:rPr>
              <a:t>If the lesson is not aligned to an appropriate learning target/standard, the the highest score for this element is a BEGINNING. </a:t>
            </a:r>
            <a:endParaRPr lang="en-US" dirty="0">
              <a:solidFill>
                <a:schemeClr val="bg1"/>
              </a:solidFill>
            </a:endParaRPr>
          </a:p>
          <a:p>
            <a:pPr>
              <a:lnSpc>
                <a:spcPct val="150000"/>
              </a:lnSpc>
            </a:pP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5657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3144" y="-8034"/>
            <a:ext cx="7074027" cy="168153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sp>
        <p:nvSpPr>
          <p:cNvPr id="3" name="TextBox 2">
            <a:extLst>
              <a:ext uri="{FF2B5EF4-FFF2-40B4-BE49-F238E27FC236}">
                <a16:creationId xmlns:a16="http://schemas.microsoft.com/office/drawing/2014/main" id="{9EC55E81-CED4-42CA-95C3-2AFEE354C03A}"/>
              </a:ext>
            </a:extLst>
          </p:cNvPr>
          <p:cNvSpPr txBox="1"/>
          <p:nvPr/>
        </p:nvSpPr>
        <p:spPr>
          <a:xfrm>
            <a:off x="236105" y="2560270"/>
            <a:ext cx="10736694" cy="3416320"/>
          </a:xfrm>
          <a:prstGeom prst="rect">
            <a:avLst/>
          </a:prstGeom>
          <a:noFill/>
        </p:spPr>
        <p:txBody>
          <a:bodyPr wrap="square" rtlCol="0">
            <a:spAutoFit/>
          </a:bodyPr>
          <a:lstStyle/>
          <a:p>
            <a:r>
              <a:rPr lang="en-US" sz="3600" dirty="0">
                <a:solidFill>
                  <a:schemeClr val="bg1"/>
                </a:solidFill>
                <a:latin typeface="Gill Sans MT" panose="020B0502020104020203" pitchFamily="34" charset="0"/>
              </a:rPr>
              <a:t>Student evidence (formative data) is shared with the observer at the post conference to show the percentage of students who met the learning target/objective.</a:t>
            </a:r>
          </a:p>
          <a:p>
            <a:pPr algn="ctr"/>
            <a:endParaRPr lang="en-US" sz="3600" dirty="0">
              <a:solidFill>
                <a:schemeClr val="bg1"/>
              </a:solidFill>
              <a:latin typeface="Gill Sans MT" panose="020B0502020104020203" pitchFamily="34" charset="0"/>
            </a:endParaRPr>
          </a:p>
          <a:p>
            <a:pPr algn="ctr"/>
            <a:r>
              <a:rPr lang="en-US" sz="3600" dirty="0">
                <a:solidFill>
                  <a:schemeClr val="bg1"/>
                </a:solidFill>
                <a:latin typeface="Gill Sans MT" panose="020B0502020104020203" pitchFamily="34" charset="0"/>
              </a:rPr>
              <a:t>  THIS IS INDICATED IN THE SCALE FOR STANDARDS-BASED INSTRUCTION</a:t>
            </a:r>
          </a:p>
        </p:txBody>
      </p:sp>
    </p:spTree>
    <p:extLst>
      <p:ext uri="{BB962C8B-B14F-4D97-AF65-F5344CB8AC3E}">
        <p14:creationId xmlns:p14="http://schemas.microsoft.com/office/powerpoint/2010/main" val="16300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3144" y="-8034"/>
            <a:ext cx="7231067" cy="168153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pic>
        <p:nvPicPr>
          <p:cNvPr id="2" name="Picture 1">
            <a:extLst>
              <a:ext uri="{FF2B5EF4-FFF2-40B4-BE49-F238E27FC236}">
                <a16:creationId xmlns:a16="http://schemas.microsoft.com/office/drawing/2014/main" id="{95E6B5EB-BC03-4AE1-9C66-6747A7E347E7}"/>
              </a:ext>
            </a:extLst>
          </p:cNvPr>
          <p:cNvPicPr>
            <a:picLocks noChangeAspect="1"/>
          </p:cNvPicPr>
          <p:nvPr/>
        </p:nvPicPr>
        <p:blipFill>
          <a:blip r:embed="rId4"/>
          <a:stretch>
            <a:fillRect/>
          </a:stretch>
        </p:blipFill>
        <p:spPr>
          <a:xfrm>
            <a:off x="236105" y="2732736"/>
            <a:ext cx="10365904" cy="2939200"/>
          </a:xfrm>
          <a:prstGeom prst="rect">
            <a:avLst/>
          </a:prstGeom>
        </p:spPr>
      </p:pic>
      <p:sp>
        <p:nvSpPr>
          <p:cNvPr id="6" name="Oval 5">
            <a:extLst>
              <a:ext uri="{FF2B5EF4-FFF2-40B4-BE49-F238E27FC236}">
                <a16:creationId xmlns:a16="http://schemas.microsoft.com/office/drawing/2014/main" id="{99DEFA2A-683C-479E-9269-DD6C1CA481C4}"/>
              </a:ext>
            </a:extLst>
          </p:cNvPr>
          <p:cNvSpPr/>
          <p:nvPr/>
        </p:nvSpPr>
        <p:spPr>
          <a:xfrm>
            <a:off x="5466945" y="4202350"/>
            <a:ext cx="2918298" cy="1595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94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Image Overlay Color">
            <a:extLst>
              <a:ext uri="{FF2B5EF4-FFF2-40B4-BE49-F238E27FC236}">
                <a16:creationId xmlns:a16="http://schemas.microsoft.com/office/drawing/2014/main" id="{F1518A50-21D4-4E45-85CD-179E226B54FE}"/>
              </a:ext>
            </a:extLst>
          </p:cNvPr>
          <p:cNvSpPr/>
          <p:nvPr/>
        </p:nvSpPr>
        <p:spPr>
          <a:xfrm>
            <a:off x="-13144" y="-8035"/>
            <a:ext cx="7074027" cy="8237635"/>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6E0B5F05-9383-4F58-B701-09909D9A1A17}"/>
              </a:ext>
            </a:extLst>
          </p:cNvPr>
          <p:cNvSpPr>
            <a:spLocks noChangeArrowheads="1"/>
          </p:cNvSpPr>
          <p:nvPr/>
        </p:nvSpPr>
        <p:spPr bwMode="auto">
          <a:xfrm>
            <a:off x="387478"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 </a:t>
            </a:r>
            <a:r>
              <a:rPr lang="en-US" altLang="en-US" sz="6000" b="1" spc="-71" dirty="0">
                <a:solidFill>
                  <a:schemeClr val="accent2">
                    <a:lumMod val="75000"/>
                  </a:schemeClr>
                </a:solidFill>
                <a:latin typeface="Gill Sans MT Condensed" panose="020B0506020104020203" pitchFamily="34" charset="0"/>
                <a:ea typeface="Tahoma" panose="020B0604030504040204" pitchFamily="34" charset="0"/>
                <a:cs typeface="Tahoma" panose="020B0604030504040204" pitchFamily="34" charset="0"/>
              </a:rPr>
              <a:t>New</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19" name="Straight Connector 18">
            <a:extLst>
              <a:ext uri="{FF2B5EF4-FFF2-40B4-BE49-F238E27FC236}">
                <a16:creationId xmlns:a16="http://schemas.microsoft.com/office/drawing/2014/main" id="{DE1BA170-5ACC-4BEA-8265-4FED6C9E2554}"/>
              </a:ext>
            </a:extLst>
          </p:cNvPr>
          <p:cNvCxnSpPr>
            <a:cxnSpLocks/>
          </p:cNvCxnSpPr>
          <p:nvPr/>
        </p:nvCxnSpPr>
        <p:spPr>
          <a:xfrm>
            <a:off x="236105"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E266207F-8A0D-4ECB-BDDB-B340AA9198AD}"/>
              </a:ext>
            </a:extLst>
          </p:cNvPr>
          <p:cNvSpPr/>
          <p:nvPr/>
        </p:nvSpPr>
        <p:spPr>
          <a:xfrm>
            <a:off x="253251" y="1938725"/>
            <a:ext cx="3214072"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541FDA9-CC45-408C-9E2A-3A1E93BA06B4}"/>
              </a:ext>
            </a:extLst>
          </p:cNvPr>
          <p:cNvSpPr/>
          <p:nvPr/>
        </p:nvSpPr>
        <p:spPr>
          <a:xfrm flipH="1">
            <a:off x="3465979" y="1938725"/>
            <a:ext cx="3266123"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8B0DF20-7123-46EC-917E-DA92BE866093}"/>
              </a:ext>
            </a:extLst>
          </p:cNvPr>
          <p:cNvSpPr/>
          <p:nvPr/>
        </p:nvSpPr>
        <p:spPr>
          <a:xfrm flipV="1">
            <a:off x="253251" y="6521479"/>
            <a:ext cx="3214072"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8FE4045-EC71-4C88-B94C-EBF4B5A34F53}"/>
              </a:ext>
            </a:extLst>
          </p:cNvPr>
          <p:cNvSpPr/>
          <p:nvPr/>
        </p:nvSpPr>
        <p:spPr>
          <a:xfrm flipH="1" flipV="1">
            <a:off x="3465979" y="6521493"/>
            <a:ext cx="3266123"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ook_icon">
            <a:extLst>
              <a:ext uri="{FF2B5EF4-FFF2-40B4-BE49-F238E27FC236}">
                <a16:creationId xmlns:a16="http://schemas.microsoft.com/office/drawing/2014/main" id="{84018225-378B-4A89-9F0C-B27A4C40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52" y="242558"/>
            <a:ext cx="1580488" cy="1580488"/>
          </a:xfrm>
          <a:prstGeom prst="rect">
            <a:avLst/>
          </a:prstGeom>
        </p:spPr>
      </p:pic>
      <p:pic>
        <p:nvPicPr>
          <p:cNvPr id="5" name="chalk">
            <a:extLst>
              <a:ext uri="{FF2B5EF4-FFF2-40B4-BE49-F238E27FC236}">
                <a16:creationId xmlns:a16="http://schemas.microsoft.com/office/drawing/2014/main" id="{1859E544-441F-4351-8D00-71A90F127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687" y="6126134"/>
            <a:ext cx="2790663" cy="1312338"/>
          </a:xfrm>
          <a:prstGeom prst="rect">
            <a:avLst/>
          </a:prstGeom>
        </p:spPr>
      </p:pic>
      <p:sp>
        <p:nvSpPr>
          <p:cNvPr id="15" name="Textbox">
            <a:extLst>
              <a:ext uri="{FF2B5EF4-FFF2-40B4-BE49-F238E27FC236}">
                <a16:creationId xmlns:a16="http://schemas.microsoft.com/office/drawing/2014/main" id="{1459247D-5CEF-498F-A284-6ED153670B3C}"/>
              </a:ext>
            </a:extLst>
          </p:cNvPr>
          <p:cNvSpPr txBox="1"/>
          <p:nvPr/>
        </p:nvSpPr>
        <p:spPr>
          <a:xfrm>
            <a:off x="691980" y="2181143"/>
            <a:ext cx="5663777" cy="5909310"/>
          </a:xfrm>
          <a:prstGeom prst="rect">
            <a:avLst/>
          </a:prstGeom>
          <a:noFill/>
        </p:spPr>
        <p:txBody>
          <a:bodyPr wrap="square" rtlCol="0">
            <a:spAutoFit/>
          </a:bodyPr>
          <a:lstStyle/>
          <a:p>
            <a:pPr>
              <a:lnSpc>
                <a:spcPct val="150000"/>
              </a:lnSpc>
            </a:pPr>
            <a:r>
              <a:rPr lang="en-US" sz="2000" b="1" dirty="0">
                <a:solidFill>
                  <a:schemeClr val="bg1"/>
                </a:solidFill>
              </a:rPr>
              <a:t>The </a:t>
            </a:r>
            <a:r>
              <a:rPr lang="en-US" sz="2000" b="1" i="1" dirty="0">
                <a:solidFill>
                  <a:schemeClr val="bg1"/>
                </a:solidFill>
              </a:rPr>
              <a:t>Focused Evaluation Teacher Model </a:t>
            </a:r>
            <a:r>
              <a:rPr lang="en-US" sz="2000" b="1" dirty="0">
                <a:solidFill>
                  <a:schemeClr val="bg1"/>
                </a:solidFill>
              </a:rPr>
              <a:t>recommends collecting tangible student evidence to determine if the desired effect is displayed in the majority of the student evidence at the taxonomy level of the critical content.</a:t>
            </a:r>
          </a:p>
          <a:p>
            <a:pPr>
              <a:lnSpc>
                <a:spcPct val="150000"/>
              </a:lnSpc>
            </a:pPr>
            <a:r>
              <a:rPr lang="en-US" sz="2000" b="1" dirty="0">
                <a:solidFill>
                  <a:schemeClr val="bg1"/>
                </a:solidFill>
              </a:rPr>
              <a:t>(</a:t>
            </a:r>
            <a:r>
              <a:rPr lang="en-US" sz="2000" b="1" dirty="0" err="1">
                <a:solidFill>
                  <a:schemeClr val="bg1"/>
                </a:solidFill>
              </a:rPr>
              <a:t>e.g</a:t>
            </a:r>
            <a:r>
              <a:rPr lang="en-US" sz="2000" b="1" dirty="0">
                <a:solidFill>
                  <a:schemeClr val="bg1"/>
                </a:solidFill>
              </a:rPr>
              <a:t>, evidence that shows the percentage or approximate number of students who met the learning target).</a:t>
            </a:r>
          </a:p>
          <a:p>
            <a:pPr>
              <a:lnSpc>
                <a:spcPct val="150000"/>
              </a:lnSpc>
            </a:pPr>
            <a:endParaRPr lang="en-US" dirty="0">
              <a:solidFill>
                <a:schemeClr val="bg1"/>
              </a:solidFill>
            </a:endParaRPr>
          </a:p>
          <a:p>
            <a:pPr>
              <a:lnSpc>
                <a:spcPct val="150000"/>
              </a:lnSpc>
            </a:pP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89161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mage Overlay Color">
            <a:extLst>
              <a:ext uri="{FF2B5EF4-FFF2-40B4-BE49-F238E27FC236}">
                <a16:creationId xmlns:a16="http://schemas.microsoft.com/office/drawing/2014/main" id="{9F30E0E7-1E6E-4CD1-98BC-022E41607BD9}"/>
              </a:ext>
            </a:extLst>
          </p:cNvPr>
          <p:cNvSpPr/>
          <p:nvPr/>
        </p:nvSpPr>
        <p:spPr>
          <a:xfrm>
            <a:off x="3898776" y="-8034"/>
            <a:ext cx="7074028" cy="1681550"/>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286250"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a:t>
            </a:r>
            <a:r>
              <a:rPr lang="en-US" altLang="en-US" sz="6000" b="1" spc="-71"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Unique </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to WTPS?</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134876"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book_icon">
            <a:extLst>
              <a:ext uri="{FF2B5EF4-FFF2-40B4-BE49-F238E27FC236}">
                <a16:creationId xmlns:a16="http://schemas.microsoft.com/office/drawing/2014/main" id="{A21963C4-C6AF-47A7-958F-39ADBAA3F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09" y="242557"/>
            <a:ext cx="1696167" cy="1696167"/>
          </a:xfrm>
          <a:prstGeom prst="rect">
            <a:avLst/>
          </a:prstGeom>
        </p:spPr>
      </p:pic>
      <p:sp>
        <p:nvSpPr>
          <p:cNvPr id="15" name="TextBox 14">
            <a:extLst>
              <a:ext uri="{FF2B5EF4-FFF2-40B4-BE49-F238E27FC236}">
                <a16:creationId xmlns:a16="http://schemas.microsoft.com/office/drawing/2014/main" id="{AF2A4076-7E2B-4EDB-9802-8733DB1E18A1}"/>
              </a:ext>
            </a:extLst>
          </p:cNvPr>
          <p:cNvSpPr txBox="1"/>
          <p:nvPr/>
        </p:nvSpPr>
        <p:spPr>
          <a:xfrm>
            <a:off x="0" y="2626469"/>
            <a:ext cx="10972800" cy="2308324"/>
          </a:xfrm>
          <a:prstGeom prst="rect">
            <a:avLst/>
          </a:prstGeom>
          <a:solidFill>
            <a:srgbClr val="0F2433"/>
          </a:solidFill>
        </p:spPr>
        <p:txBody>
          <a:bodyPr wrap="square" rtlCol="0">
            <a:spAutoFit/>
          </a:bodyPr>
          <a:lstStyle/>
          <a:p>
            <a:r>
              <a:rPr lang="en-US" sz="3600" dirty="0">
                <a:solidFill>
                  <a:schemeClr val="bg1"/>
                </a:solidFill>
                <a:latin typeface="Gill Sans MT" panose="020B0502020104020203" pitchFamily="34" charset="0"/>
              </a:rPr>
              <a:t>Evidence of meeting the learning target/objective will only be used for ONE element/strategy in Standards-Based Instruction. </a:t>
            </a:r>
            <a:r>
              <a:rPr lang="en-US" sz="2800" dirty="0">
                <a:solidFill>
                  <a:schemeClr val="bg1"/>
                </a:solidFill>
                <a:latin typeface="Gill Sans MT" panose="020B0502020104020203" pitchFamily="34" charset="0"/>
              </a:rPr>
              <a:t>(Even though this is listed in scale for the entire domain.)</a:t>
            </a:r>
            <a:endParaRPr lang="en-US" sz="2800" dirty="0">
              <a:solidFill>
                <a:srgbClr val="000066"/>
              </a:solidFill>
              <a:latin typeface="Gill Sans MT" panose="020B0502020104020203" pitchFamily="34" charset="0"/>
            </a:endParaRPr>
          </a:p>
          <a:p>
            <a:endParaRPr lang="en-US" sz="36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7338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0" y="112149"/>
            <a:ext cx="10922696" cy="1643527"/>
          </a:xfrm>
          <a:prstGeom prst="rect">
            <a:avLst/>
          </a:prstGeom>
          <a:noFill/>
        </p:spPr>
        <p:txBody>
          <a:bodyPr wrap="square" rtlCol="0">
            <a:spAutoFit/>
          </a:bodyPr>
          <a:lstStyle/>
          <a:p>
            <a:pPr algn="ctr" defTabSz="822960">
              <a:defRPr/>
            </a:pPr>
            <a:r>
              <a:rPr lang="en-US" sz="3600" b="1" kern="0" dirty="0">
                <a:solidFill>
                  <a:sysClr val="windowText" lastClr="000000"/>
                </a:solidFill>
                <a:latin typeface="Batang" panose="02030600000101010101" pitchFamily="18" charset="-127"/>
                <a:ea typeface="Batang" panose="02030600000101010101" pitchFamily="18" charset="-127"/>
              </a:rPr>
              <a:t>Welcome to the High School Family </a:t>
            </a:r>
          </a:p>
          <a:p>
            <a:pPr algn="ctr" defTabSz="822960">
              <a:defRPr/>
            </a:pPr>
            <a:r>
              <a:rPr lang="en-US" sz="3600" b="1" kern="0" dirty="0">
                <a:solidFill>
                  <a:sysClr val="windowText" lastClr="000000"/>
                </a:solidFill>
                <a:latin typeface="Batang" panose="02030600000101010101" pitchFamily="18" charset="-127"/>
                <a:ea typeface="Batang" panose="02030600000101010101" pitchFamily="18" charset="-127"/>
              </a:rPr>
              <a:t>Teachers</a:t>
            </a:r>
          </a:p>
          <a:p>
            <a:pPr algn="ctr" defTabSz="822960">
              <a:defRPr/>
            </a:pPr>
            <a:endParaRPr lang="en-US" sz="2880" kern="0" dirty="0">
              <a:solidFill>
                <a:sysClr val="windowText" lastClr="000000"/>
              </a:solidFill>
              <a:latin typeface="Calibri" panose="020F0502020204030204"/>
            </a:endParaRPr>
          </a:p>
        </p:txBody>
      </p:sp>
      <p:sp>
        <p:nvSpPr>
          <p:cNvPr id="2" name="TextBox 1">
            <a:extLst>
              <a:ext uri="{FF2B5EF4-FFF2-40B4-BE49-F238E27FC236}">
                <a16:creationId xmlns:a16="http://schemas.microsoft.com/office/drawing/2014/main" id="{7D78A3EE-4E03-428F-8394-EAF263D4D8C9}"/>
              </a:ext>
            </a:extLst>
          </p:cNvPr>
          <p:cNvSpPr txBox="1"/>
          <p:nvPr/>
        </p:nvSpPr>
        <p:spPr>
          <a:xfrm>
            <a:off x="914398" y="1309693"/>
            <a:ext cx="6979299" cy="6247864"/>
          </a:xfrm>
          <a:prstGeom prst="rect">
            <a:avLst/>
          </a:prstGeom>
          <a:noFill/>
        </p:spPr>
        <p:txBody>
          <a:bodyPr wrap="square" rtlCol="0">
            <a:spAutoFit/>
          </a:bodyPr>
          <a:lstStyle/>
          <a:p>
            <a:r>
              <a:rPr lang="en-US" sz="2000" b="1" dirty="0"/>
              <a:t>Kristen Bentley – Special Education</a:t>
            </a:r>
          </a:p>
          <a:p>
            <a:endParaRPr lang="en-US" sz="2000" b="1" dirty="0"/>
          </a:p>
          <a:p>
            <a:r>
              <a:rPr lang="en-US" sz="2000" b="1" dirty="0"/>
              <a:t>Heather Cicero – Math</a:t>
            </a:r>
          </a:p>
          <a:p>
            <a:endParaRPr lang="en-US" sz="2000" b="1" dirty="0"/>
          </a:p>
          <a:p>
            <a:r>
              <a:rPr lang="en-US" sz="2000" b="1" dirty="0"/>
              <a:t>Colleen Clement – Special Education</a:t>
            </a:r>
          </a:p>
          <a:p>
            <a:endParaRPr lang="en-US" sz="2000" b="1" dirty="0"/>
          </a:p>
          <a:p>
            <a:r>
              <a:rPr lang="en-US" sz="2000" b="1" dirty="0"/>
              <a:t>Kristen </a:t>
            </a:r>
            <a:r>
              <a:rPr lang="en-US" sz="2000" b="1" dirty="0" err="1"/>
              <a:t>Dirato</a:t>
            </a:r>
            <a:r>
              <a:rPr lang="en-US" sz="2000" b="1" dirty="0"/>
              <a:t> – Technology Education</a:t>
            </a:r>
          </a:p>
          <a:p>
            <a:endParaRPr lang="en-US" sz="2000" b="1" dirty="0"/>
          </a:p>
          <a:p>
            <a:r>
              <a:rPr lang="en-US" sz="2000" b="1" dirty="0"/>
              <a:t>Kyle </a:t>
            </a:r>
            <a:r>
              <a:rPr lang="en-US" sz="2000" b="1" dirty="0" err="1"/>
              <a:t>Falzone</a:t>
            </a:r>
            <a:r>
              <a:rPr lang="en-US" sz="2000" b="1" dirty="0"/>
              <a:t> – Technology Education (Transfer from CRMS)</a:t>
            </a:r>
          </a:p>
          <a:p>
            <a:endParaRPr lang="en-US" sz="2000" b="1" dirty="0"/>
          </a:p>
          <a:p>
            <a:r>
              <a:rPr lang="en-US" sz="2000" b="1" dirty="0"/>
              <a:t>Jim </a:t>
            </a:r>
            <a:r>
              <a:rPr lang="en-US" sz="2000" b="1" dirty="0" err="1"/>
              <a:t>Hassett</a:t>
            </a:r>
            <a:r>
              <a:rPr lang="en-US" sz="2000" b="1" dirty="0"/>
              <a:t> – Special Education</a:t>
            </a:r>
          </a:p>
          <a:p>
            <a:endParaRPr lang="en-US" sz="2000" b="1" dirty="0"/>
          </a:p>
          <a:p>
            <a:r>
              <a:rPr lang="en-US" sz="2000" b="1" dirty="0"/>
              <a:t>Ian </a:t>
            </a:r>
            <a:r>
              <a:rPr lang="en-US" sz="2000" b="1" dirty="0" err="1"/>
              <a:t>Hoblitzell</a:t>
            </a:r>
            <a:r>
              <a:rPr lang="en-US" sz="2000" b="1" dirty="0"/>
              <a:t> – Orchestra (Transfer from Elementary Schools)</a:t>
            </a:r>
          </a:p>
          <a:p>
            <a:endParaRPr lang="en-US" sz="2000" b="1" dirty="0"/>
          </a:p>
          <a:p>
            <a:r>
              <a:rPr lang="en-US" sz="2000" b="1" dirty="0"/>
              <a:t>Jennifer </a:t>
            </a:r>
            <a:r>
              <a:rPr lang="en-US" sz="2000" b="1" dirty="0" err="1"/>
              <a:t>Sedlak</a:t>
            </a:r>
            <a:r>
              <a:rPr lang="en-US" sz="2000" b="1" dirty="0"/>
              <a:t> – Child Study Team</a:t>
            </a:r>
          </a:p>
          <a:p>
            <a:endParaRPr lang="en-US" sz="2000" b="1" dirty="0"/>
          </a:p>
          <a:p>
            <a:r>
              <a:rPr lang="en-US" sz="2000" b="1" dirty="0"/>
              <a:t>Jessica </a:t>
            </a:r>
            <a:r>
              <a:rPr lang="en-US" sz="2000" b="1" dirty="0" err="1"/>
              <a:t>Tanski</a:t>
            </a:r>
            <a:r>
              <a:rPr lang="en-US" sz="2000" b="1" dirty="0"/>
              <a:t> – Adaptive Phys. Ed.</a:t>
            </a:r>
          </a:p>
          <a:p>
            <a:endParaRPr lang="en-US" sz="2000" b="1" dirty="0"/>
          </a:p>
          <a:p>
            <a:r>
              <a:rPr lang="en-US" sz="2000" b="1" dirty="0"/>
              <a:t>Jessica Waller – English (Transfer from CRMS)</a:t>
            </a:r>
          </a:p>
          <a:p>
            <a:endParaRPr lang="en-US" sz="2000" b="1" dirty="0"/>
          </a:p>
        </p:txBody>
      </p:sp>
    </p:spTree>
    <p:extLst>
      <p:ext uri="{BB962C8B-B14F-4D97-AF65-F5344CB8AC3E}">
        <p14:creationId xmlns:p14="http://schemas.microsoft.com/office/powerpoint/2010/main" val="28716458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mage Overlay Color">
            <a:extLst>
              <a:ext uri="{FF2B5EF4-FFF2-40B4-BE49-F238E27FC236}">
                <a16:creationId xmlns:a16="http://schemas.microsoft.com/office/drawing/2014/main" id="{9F30E0E7-1E6E-4CD1-98BC-022E41607BD9}"/>
              </a:ext>
            </a:extLst>
          </p:cNvPr>
          <p:cNvSpPr/>
          <p:nvPr/>
        </p:nvSpPr>
        <p:spPr>
          <a:xfrm>
            <a:off x="3898776" y="-8035"/>
            <a:ext cx="7074028" cy="8237635"/>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286250"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a:t>
            </a:r>
            <a:r>
              <a:rPr lang="en-US" altLang="en-US" sz="6000" b="1" spc="-71"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Unique </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to WTPS?</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134876"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C988F40C-4C74-43BC-AEDC-0AE10BF28D77}"/>
              </a:ext>
            </a:extLst>
          </p:cNvPr>
          <p:cNvSpPr/>
          <p:nvPr/>
        </p:nvSpPr>
        <p:spPr>
          <a:xfrm>
            <a:off x="4152033" y="1938725"/>
            <a:ext cx="3214072"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7364752" y="1938725"/>
            <a:ext cx="3266123"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152033" y="6521493"/>
            <a:ext cx="3214072"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7364752" y="6521493"/>
            <a:ext cx="3266123"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25B9B7-87FB-4C9A-9BEB-778B6423F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6034"/>
            <a:ext cx="4990744" cy="3366010"/>
          </a:xfrm>
          <a:prstGeom prst="rect">
            <a:avLst/>
          </a:prstGeom>
        </p:spPr>
      </p:pic>
      <p:pic>
        <p:nvPicPr>
          <p:cNvPr id="13" name="book_icon">
            <a:extLst>
              <a:ext uri="{FF2B5EF4-FFF2-40B4-BE49-F238E27FC236}">
                <a16:creationId xmlns:a16="http://schemas.microsoft.com/office/drawing/2014/main" id="{A21963C4-C6AF-47A7-958F-39ADBAA3F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09" y="242557"/>
            <a:ext cx="1696167" cy="1696167"/>
          </a:xfrm>
          <a:prstGeom prst="rect">
            <a:avLst/>
          </a:prstGeom>
        </p:spPr>
      </p:pic>
      <p:sp>
        <p:nvSpPr>
          <p:cNvPr id="14" name="Textbox">
            <a:extLst>
              <a:ext uri="{FF2B5EF4-FFF2-40B4-BE49-F238E27FC236}">
                <a16:creationId xmlns:a16="http://schemas.microsoft.com/office/drawing/2014/main" id="{4FAA6D13-AD63-46B0-90A2-824AFC83127D}"/>
              </a:ext>
            </a:extLst>
          </p:cNvPr>
          <p:cNvSpPr txBox="1"/>
          <p:nvPr/>
        </p:nvSpPr>
        <p:spPr>
          <a:xfrm>
            <a:off x="4967098" y="1991229"/>
            <a:ext cx="5663777" cy="5216813"/>
          </a:xfrm>
          <a:prstGeom prst="rect">
            <a:avLst/>
          </a:prstGeom>
          <a:noFill/>
        </p:spPr>
        <p:txBody>
          <a:bodyPr wrap="square" rtlCol="0">
            <a:spAutoFit/>
          </a:bodyPr>
          <a:lstStyle/>
          <a:p>
            <a:pPr>
              <a:lnSpc>
                <a:spcPct val="150000"/>
              </a:lnSpc>
            </a:pPr>
            <a:r>
              <a:rPr lang="en-US" sz="2000" b="1" dirty="0">
                <a:solidFill>
                  <a:schemeClr val="bg1"/>
                </a:solidFill>
              </a:rPr>
              <a:t>Evidence of </a:t>
            </a:r>
            <a:r>
              <a:rPr lang="en-US" sz="2000" b="1" u="sng" dirty="0">
                <a:solidFill>
                  <a:schemeClr val="bg1"/>
                </a:solidFill>
              </a:rPr>
              <a:t>meeting</a:t>
            </a:r>
            <a:r>
              <a:rPr lang="en-US" sz="2000" b="1" dirty="0">
                <a:solidFill>
                  <a:schemeClr val="bg1"/>
                </a:solidFill>
              </a:rPr>
              <a:t> the learning target/objective will only be used for </a:t>
            </a:r>
            <a:r>
              <a:rPr lang="en-US" sz="2000" b="1" dirty="0">
                <a:solidFill>
                  <a:srgbClr val="FFFF00"/>
                </a:solidFill>
              </a:rPr>
              <a:t>ONE</a:t>
            </a:r>
            <a:r>
              <a:rPr lang="en-US" sz="2000" b="1" dirty="0">
                <a:solidFill>
                  <a:schemeClr val="bg1"/>
                </a:solidFill>
              </a:rPr>
              <a:t> element or strategy in Standards-Based Instruction.</a:t>
            </a:r>
          </a:p>
          <a:p>
            <a:pPr>
              <a:lnSpc>
                <a:spcPct val="150000"/>
              </a:lnSpc>
            </a:pPr>
            <a:endParaRPr lang="en-US" sz="800" b="1" dirty="0">
              <a:solidFill>
                <a:schemeClr val="bg1"/>
              </a:solidFill>
            </a:endParaRPr>
          </a:p>
          <a:p>
            <a:pPr>
              <a:lnSpc>
                <a:spcPct val="150000"/>
              </a:lnSpc>
            </a:pPr>
            <a:r>
              <a:rPr lang="en-US" sz="2000" b="1" dirty="0">
                <a:solidFill>
                  <a:schemeClr val="bg1"/>
                </a:solidFill>
              </a:rPr>
              <a:t>The observer will rate the </a:t>
            </a:r>
            <a:r>
              <a:rPr lang="en-US" sz="2000" b="1" dirty="0">
                <a:solidFill>
                  <a:srgbClr val="FFFF00"/>
                </a:solidFill>
              </a:rPr>
              <a:t>priority</a:t>
            </a:r>
            <a:r>
              <a:rPr lang="en-US" sz="2000" b="1" dirty="0">
                <a:solidFill>
                  <a:schemeClr val="bg1"/>
                </a:solidFill>
              </a:rPr>
              <a:t> element/strategy used in Standards-Based Instruction </a:t>
            </a:r>
            <a:r>
              <a:rPr lang="en-US" sz="2000" b="1" u="sng" dirty="0">
                <a:solidFill>
                  <a:schemeClr val="bg1"/>
                </a:solidFill>
              </a:rPr>
              <a:t>designed</a:t>
            </a:r>
            <a:r>
              <a:rPr lang="en-US" sz="2000" b="1" dirty="0">
                <a:solidFill>
                  <a:schemeClr val="bg1"/>
                </a:solidFill>
              </a:rPr>
              <a:t> to best meet the learning target.</a:t>
            </a:r>
            <a:endParaRPr lang="en-US" dirty="0">
              <a:solidFill>
                <a:schemeClr val="bg1"/>
              </a:solidFill>
            </a:endParaRPr>
          </a:p>
          <a:p>
            <a:pPr>
              <a:lnSpc>
                <a:spcPct val="150000"/>
              </a:lnSpc>
            </a:pP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62035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mage Overlay Color">
            <a:extLst>
              <a:ext uri="{FF2B5EF4-FFF2-40B4-BE49-F238E27FC236}">
                <a16:creationId xmlns:a16="http://schemas.microsoft.com/office/drawing/2014/main" id="{9F30E0E7-1E6E-4CD1-98BC-022E41607BD9}"/>
              </a:ext>
            </a:extLst>
          </p:cNvPr>
          <p:cNvSpPr/>
          <p:nvPr/>
        </p:nvSpPr>
        <p:spPr>
          <a:xfrm>
            <a:off x="3898772" y="-8035"/>
            <a:ext cx="7074028" cy="823763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286250"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a:t>
            </a:r>
            <a:r>
              <a:rPr lang="en-US" altLang="en-US" sz="6000" b="1" spc="-71"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Unique </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to WTPS?</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134876"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C988F40C-4C74-43BC-AEDC-0AE10BF28D77}"/>
              </a:ext>
            </a:extLst>
          </p:cNvPr>
          <p:cNvSpPr/>
          <p:nvPr/>
        </p:nvSpPr>
        <p:spPr>
          <a:xfrm>
            <a:off x="4152033" y="1938725"/>
            <a:ext cx="3214072"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7364752" y="1938725"/>
            <a:ext cx="3266123"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152033" y="6521493"/>
            <a:ext cx="3214072"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7364752" y="6521493"/>
            <a:ext cx="3266123"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25B9B7-87FB-4C9A-9BEB-778B6423F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56" y="4110782"/>
            <a:ext cx="4990744" cy="3366010"/>
          </a:xfrm>
          <a:prstGeom prst="rect">
            <a:avLst/>
          </a:prstGeom>
        </p:spPr>
      </p:pic>
      <p:pic>
        <p:nvPicPr>
          <p:cNvPr id="13" name="book_icon">
            <a:extLst>
              <a:ext uri="{FF2B5EF4-FFF2-40B4-BE49-F238E27FC236}">
                <a16:creationId xmlns:a16="http://schemas.microsoft.com/office/drawing/2014/main" id="{A21963C4-C6AF-47A7-958F-39ADBAA3F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09" y="242557"/>
            <a:ext cx="1696167" cy="1696167"/>
          </a:xfrm>
          <a:prstGeom prst="rect">
            <a:avLst/>
          </a:prstGeom>
        </p:spPr>
      </p:pic>
      <p:sp>
        <p:nvSpPr>
          <p:cNvPr id="14" name="Textbox">
            <a:extLst>
              <a:ext uri="{FF2B5EF4-FFF2-40B4-BE49-F238E27FC236}">
                <a16:creationId xmlns:a16="http://schemas.microsoft.com/office/drawing/2014/main" id="{4FAA6D13-AD63-46B0-90A2-824AFC83127D}"/>
              </a:ext>
            </a:extLst>
          </p:cNvPr>
          <p:cNvSpPr txBox="1"/>
          <p:nvPr/>
        </p:nvSpPr>
        <p:spPr>
          <a:xfrm>
            <a:off x="4803288" y="2049231"/>
            <a:ext cx="5827587" cy="5170646"/>
          </a:xfrm>
          <a:prstGeom prst="rect">
            <a:avLst/>
          </a:prstGeom>
          <a:noFill/>
        </p:spPr>
        <p:txBody>
          <a:bodyPr wrap="square" rtlCol="0">
            <a:spAutoFit/>
          </a:bodyPr>
          <a:lstStyle/>
          <a:p>
            <a:pPr>
              <a:lnSpc>
                <a:spcPct val="150000"/>
              </a:lnSpc>
            </a:pPr>
            <a:r>
              <a:rPr lang="en-US" sz="2000" b="1" dirty="0">
                <a:solidFill>
                  <a:schemeClr val="bg1"/>
                </a:solidFill>
              </a:rPr>
              <a:t>The </a:t>
            </a:r>
            <a:r>
              <a:rPr lang="en-US" sz="2000" b="1" dirty="0">
                <a:solidFill>
                  <a:srgbClr val="FFFF00"/>
                </a:solidFill>
              </a:rPr>
              <a:t>ONE</a:t>
            </a:r>
            <a:r>
              <a:rPr lang="en-US" sz="2000" b="1" dirty="0">
                <a:solidFill>
                  <a:schemeClr val="bg1"/>
                </a:solidFill>
              </a:rPr>
              <a:t> priority element cannot be rated until the post conference. At the post conference, the teacher will bring student evidence to show that students met the learning target. </a:t>
            </a:r>
          </a:p>
          <a:p>
            <a:pPr>
              <a:lnSpc>
                <a:spcPct val="150000"/>
              </a:lnSpc>
            </a:pPr>
            <a:r>
              <a:rPr lang="en-US" sz="2000" b="1" dirty="0">
                <a:solidFill>
                  <a:schemeClr val="bg1"/>
                </a:solidFill>
              </a:rPr>
              <a:t>(e.g., Exit slips, online formative assessment data, written work, etc.)</a:t>
            </a:r>
          </a:p>
          <a:p>
            <a:pPr>
              <a:lnSpc>
                <a:spcPct val="150000"/>
              </a:lnSpc>
            </a:pPr>
            <a:endParaRPr lang="en-US" sz="2000" b="1" dirty="0">
              <a:solidFill>
                <a:schemeClr val="bg1"/>
              </a:solidFill>
            </a:endParaRPr>
          </a:p>
          <a:p>
            <a:pPr>
              <a:lnSpc>
                <a:spcPct val="150000"/>
              </a:lnSpc>
            </a:pPr>
            <a:r>
              <a:rPr lang="en-US" sz="2000" b="1" u="sng" dirty="0">
                <a:solidFill>
                  <a:schemeClr val="bg1"/>
                </a:solidFill>
              </a:rPr>
              <a:t>THIS WILL NOT BE RATED </a:t>
            </a:r>
            <a:r>
              <a:rPr lang="en-US" sz="2000" b="1" u="sng" dirty="0">
                <a:solidFill>
                  <a:srgbClr val="FFC000"/>
                </a:solidFill>
              </a:rPr>
              <a:t>AFTER</a:t>
            </a:r>
            <a:r>
              <a:rPr lang="en-US" sz="2000" b="1" u="sng" dirty="0">
                <a:solidFill>
                  <a:schemeClr val="bg1"/>
                </a:solidFill>
              </a:rPr>
              <a:t> THE FIRST OBSERVATION. THE TEACHER WILL ONLY RECEIVE COMMENTS ON THIS NEW FOCUS UNTIL THE SECOND OBSERVATION.</a:t>
            </a:r>
          </a:p>
        </p:txBody>
      </p:sp>
      <p:sp>
        <p:nvSpPr>
          <p:cNvPr id="15" name="Cloud 14">
            <a:extLst>
              <a:ext uri="{FF2B5EF4-FFF2-40B4-BE49-F238E27FC236}">
                <a16:creationId xmlns:a16="http://schemas.microsoft.com/office/drawing/2014/main" id="{CAA78F78-F32E-4BD8-A0B7-DC7E222664B5}"/>
              </a:ext>
            </a:extLst>
          </p:cNvPr>
          <p:cNvSpPr/>
          <p:nvPr/>
        </p:nvSpPr>
        <p:spPr>
          <a:xfrm>
            <a:off x="1604551" y="4855058"/>
            <a:ext cx="2935051" cy="1666435"/>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5B21C99-A221-49FF-BB53-29F10E2C737F}"/>
              </a:ext>
            </a:extLst>
          </p:cNvPr>
          <p:cNvSpPr txBox="1"/>
          <p:nvPr/>
        </p:nvSpPr>
        <p:spPr>
          <a:xfrm>
            <a:off x="2101002" y="5416909"/>
            <a:ext cx="2331936" cy="461665"/>
          </a:xfrm>
          <a:prstGeom prst="rect">
            <a:avLst/>
          </a:prstGeom>
          <a:noFill/>
        </p:spPr>
        <p:txBody>
          <a:bodyPr wrap="square" rtlCol="0">
            <a:spAutoFit/>
          </a:bodyPr>
          <a:lstStyle/>
          <a:p>
            <a:r>
              <a:rPr lang="en-US" sz="2400" dirty="0"/>
              <a:t>Soft Launch</a:t>
            </a:r>
          </a:p>
        </p:txBody>
      </p:sp>
    </p:spTree>
    <p:extLst>
      <p:ext uri="{BB962C8B-B14F-4D97-AF65-F5344CB8AC3E}">
        <p14:creationId xmlns:p14="http://schemas.microsoft.com/office/powerpoint/2010/main" val="6962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mage Overlay Color">
            <a:extLst>
              <a:ext uri="{FF2B5EF4-FFF2-40B4-BE49-F238E27FC236}">
                <a16:creationId xmlns:a16="http://schemas.microsoft.com/office/drawing/2014/main" id="{9F30E0E7-1E6E-4CD1-98BC-022E41607BD9}"/>
              </a:ext>
            </a:extLst>
          </p:cNvPr>
          <p:cNvSpPr/>
          <p:nvPr/>
        </p:nvSpPr>
        <p:spPr>
          <a:xfrm>
            <a:off x="3898776" y="-8035"/>
            <a:ext cx="7074028" cy="82376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286250" y="242558"/>
            <a:ext cx="62727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What is</a:t>
            </a:r>
            <a:r>
              <a:rPr lang="en-US" altLang="en-US" sz="6000" b="1" spc="-71"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Unique </a:t>
            </a:r>
            <a:r>
              <a:rPr lang="en-US" altLang="en-US" sz="6000" b="1" spc="-71"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to WTPS?</a:t>
            </a:r>
            <a:endParaRPr lang="en-US" altLang="en-US" sz="5000" b="1" spc="-71"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134876" y="1673515"/>
            <a:ext cx="6587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C988F40C-4C74-43BC-AEDC-0AE10BF28D77}"/>
              </a:ext>
            </a:extLst>
          </p:cNvPr>
          <p:cNvSpPr/>
          <p:nvPr/>
        </p:nvSpPr>
        <p:spPr>
          <a:xfrm>
            <a:off x="4152033" y="1938725"/>
            <a:ext cx="3214072"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7364752" y="1938725"/>
            <a:ext cx="3266123" cy="561850"/>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152033" y="6521493"/>
            <a:ext cx="3214072"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7364752" y="6521493"/>
            <a:ext cx="3266123" cy="586076"/>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ook_icon">
            <a:extLst>
              <a:ext uri="{FF2B5EF4-FFF2-40B4-BE49-F238E27FC236}">
                <a16:creationId xmlns:a16="http://schemas.microsoft.com/office/drawing/2014/main" id="{A21963C4-C6AF-47A7-958F-39ADBAA3F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09" y="242557"/>
            <a:ext cx="1696167" cy="1696167"/>
          </a:xfrm>
          <a:prstGeom prst="rect">
            <a:avLst/>
          </a:prstGeom>
        </p:spPr>
      </p:pic>
      <p:sp>
        <p:nvSpPr>
          <p:cNvPr id="14" name="Textbox">
            <a:extLst>
              <a:ext uri="{FF2B5EF4-FFF2-40B4-BE49-F238E27FC236}">
                <a16:creationId xmlns:a16="http://schemas.microsoft.com/office/drawing/2014/main" id="{4FAA6D13-AD63-46B0-90A2-824AFC83127D}"/>
              </a:ext>
            </a:extLst>
          </p:cNvPr>
          <p:cNvSpPr txBox="1"/>
          <p:nvPr/>
        </p:nvSpPr>
        <p:spPr>
          <a:xfrm>
            <a:off x="4967099" y="2219650"/>
            <a:ext cx="5419106" cy="5447645"/>
          </a:xfrm>
          <a:prstGeom prst="rect">
            <a:avLst/>
          </a:prstGeom>
          <a:noFill/>
        </p:spPr>
        <p:txBody>
          <a:bodyPr wrap="square" rtlCol="0">
            <a:spAutoFit/>
          </a:bodyPr>
          <a:lstStyle/>
          <a:p>
            <a:pPr>
              <a:lnSpc>
                <a:spcPct val="150000"/>
              </a:lnSpc>
            </a:pPr>
            <a:r>
              <a:rPr lang="en-US" sz="2000" b="1" dirty="0">
                <a:solidFill>
                  <a:schemeClr val="bg1"/>
                </a:solidFill>
              </a:rPr>
              <a:t> The remaining elements in STANDARDS- BASED INSTRUCTION will be rated the same way as in the previous model. </a:t>
            </a:r>
          </a:p>
          <a:p>
            <a:pPr>
              <a:lnSpc>
                <a:spcPct val="150000"/>
              </a:lnSpc>
            </a:pPr>
            <a:r>
              <a:rPr lang="en-US" sz="2000" b="1" i="1" dirty="0">
                <a:solidFill>
                  <a:schemeClr val="bg1"/>
                </a:solidFill>
              </a:rPr>
              <a:t>DID STUDENTS ACHIEVE THE DESIRED EFFECT</a:t>
            </a:r>
            <a:r>
              <a:rPr lang="en-US" sz="2000" b="1" dirty="0">
                <a:solidFill>
                  <a:schemeClr val="bg1"/>
                </a:solidFill>
              </a:rPr>
              <a:t>?</a:t>
            </a:r>
            <a:endParaRPr lang="en-US" b="1" dirty="0">
              <a:solidFill>
                <a:schemeClr val="bg1"/>
              </a:solidFill>
            </a:endParaRPr>
          </a:p>
          <a:p>
            <a:pPr>
              <a:lnSpc>
                <a:spcPct val="150000"/>
              </a:lnSpc>
            </a:pPr>
            <a:endParaRPr lang="en-US" b="1" dirty="0">
              <a:solidFill>
                <a:schemeClr val="bg1"/>
              </a:solidFill>
            </a:endParaRPr>
          </a:p>
          <a:p>
            <a:pPr>
              <a:lnSpc>
                <a:spcPct val="150000"/>
              </a:lnSpc>
            </a:pPr>
            <a:r>
              <a:rPr lang="en-US" sz="2000" b="1" dirty="0">
                <a:solidFill>
                  <a:schemeClr val="bg1"/>
                </a:solidFill>
              </a:rPr>
              <a:t>To be INNOVATING, 90% of the students need to meet the desired effect instead of 100%.</a:t>
            </a:r>
            <a:endParaRPr lang="en-US" sz="2000" dirty="0">
              <a:solidFill>
                <a:schemeClr val="bg1"/>
              </a:solidFill>
            </a:endParaRPr>
          </a:p>
          <a:p>
            <a:pPr>
              <a:lnSpc>
                <a:spcPct val="150000"/>
              </a:lnSpc>
            </a:pPr>
            <a:br>
              <a:rPr lang="en-US" dirty="0">
                <a:solidFill>
                  <a:schemeClr val="bg1"/>
                </a:solidFill>
              </a:rPr>
            </a:br>
            <a:br>
              <a:rPr lang="en-US" dirty="0">
                <a:solidFill>
                  <a:schemeClr val="bg1"/>
                </a:solidFill>
              </a:rPr>
            </a:br>
            <a:endParaRPr lang="en-US" dirty="0">
              <a:solidFill>
                <a:schemeClr val="bg1"/>
              </a:solidFill>
            </a:endParaRPr>
          </a:p>
        </p:txBody>
      </p:sp>
      <p:pic>
        <p:nvPicPr>
          <p:cNvPr id="17" name="Picture 16">
            <a:extLst>
              <a:ext uri="{FF2B5EF4-FFF2-40B4-BE49-F238E27FC236}">
                <a16:creationId xmlns:a16="http://schemas.microsoft.com/office/drawing/2014/main" id="{ABEA8876-C0BA-4D10-87C4-5C29FDBAB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92" y="4110782"/>
            <a:ext cx="4990744" cy="3366010"/>
          </a:xfrm>
          <a:prstGeom prst="rect">
            <a:avLst/>
          </a:prstGeom>
        </p:spPr>
      </p:pic>
    </p:spTree>
    <p:extLst>
      <p:ext uri="{BB962C8B-B14F-4D97-AF65-F5344CB8AC3E}">
        <p14:creationId xmlns:p14="http://schemas.microsoft.com/office/powerpoint/2010/main" val="275610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6" name="Rectangle 25">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733806" y="820084"/>
            <a:ext cx="9505188" cy="6484925"/>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A557BE69-0247-4995-A0A3-C9178A13FCC6}"/>
              </a:ext>
            </a:extLst>
          </p:cNvPr>
          <p:cNvPicPr>
            <a:picLocks noChangeAspect="1"/>
          </p:cNvPicPr>
          <p:nvPr/>
        </p:nvPicPr>
        <p:blipFill rotWithShape="1">
          <a:blip r:embed="rId2"/>
          <a:srcRect r="2138" b="-1"/>
          <a:stretch/>
        </p:blipFill>
        <p:spPr>
          <a:xfrm rot="21480000">
            <a:off x="1177370" y="1140923"/>
            <a:ext cx="8618061" cy="5520842"/>
          </a:xfrm>
          <a:prstGeom prst="rect">
            <a:avLst/>
          </a:prstGeom>
        </p:spPr>
      </p:pic>
      <p:sp>
        <p:nvSpPr>
          <p:cNvPr id="2" name="Arrow: Right 1">
            <a:extLst>
              <a:ext uri="{FF2B5EF4-FFF2-40B4-BE49-F238E27FC236}">
                <a16:creationId xmlns:a16="http://schemas.microsoft.com/office/drawing/2014/main" id="{7BF24321-371B-423C-BF57-5A85DCCC73B1}"/>
              </a:ext>
            </a:extLst>
          </p:cNvPr>
          <p:cNvSpPr/>
          <p:nvPr/>
        </p:nvSpPr>
        <p:spPr>
          <a:xfrm rot="10800000">
            <a:off x="8624059" y="2120630"/>
            <a:ext cx="1303506" cy="2918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ket 3">
            <a:extLst>
              <a:ext uri="{FF2B5EF4-FFF2-40B4-BE49-F238E27FC236}">
                <a16:creationId xmlns:a16="http://schemas.microsoft.com/office/drawing/2014/main" id="{1511ABB4-5CD2-4E31-BC8A-54AC81328357}"/>
              </a:ext>
            </a:extLst>
          </p:cNvPr>
          <p:cNvSpPr/>
          <p:nvPr/>
        </p:nvSpPr>
        <p:spPr>
          <a:xfrm rot="10603514">
            <a:off x="1038662" y="2773089"/>
            <a:ext cx="486027" cy="4054569"/>
          </a:xfrm>
          <a:prstGeom prst="rightBracket">
            <a:avLst/>
          </a:prstGeom>
          <a:ln>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FF0000"/>
              </a:highlight>
            </a:endParaRPr>
          </a:p>
        </p:txBody>
      </p:sp>
      <p:sp>
        <p:nvSpPr>
          <p:cNvPr id="5" name="TextBox 4">
            <a:extLst>
              <a:ext uri="{FF2B5EF4-FFF2-40B4-BE49-F238E27FC236}">
                <a16:creationId xmlns:a16="http://schemas.microsoft.com/office/drawing/2014/main" id="{FD806CE2-89FB-4229-820C-1AB4DA7AD1AB}"/>
              </a:ext>
            </a:extLst>
          </p:cNvPr>
          <p:cNvSpPr txBox="1"/>
          <p:nvPr/>
        </p:nvSpPr>
        <p:spPr>
          <a:xfrm>
            <a:off x="2106069" y="6852229"/>
            <a:ext cx="8228235" cy="1200329"/>
          </a:xfrm>
          <a:prstGeom prst="rect">
            <a:avLst/>
          </a:prstGeom>
          <a:solidFill>
            <a:schemeClr val="bg1"/>
          </a:solidFill>
        </p:spPr>
        <p:txBody>
          <a:bodyPr wrap="square" rtlCol="0">
            <a:spAutoFit/>
          </a:bodyPr>
          <a:lstStyle/>
          <a:p>
            <a:r>
              <a:rPr lang="en-US" b="1" dirty="0"/>
              <a:t>THE PRIORITY ELEMENT IS WHERE THE STUDENTS SPEND MOST OF THE LESSON ON THE LEARNING TARGET/OBJECTIVE. THIS ELEMENT WILL REQUIRE EVIDENCE/DATA SHOWING THE PERCENTAGE OF STUDENTS WHO MET THE DAILY LEARNING TARGET/OBJECTIVE.</a:t>
            </a:r>
          </a:p>
        </p:txBody>
      </p:sp>
      <p:sp>
        <p:nvSpPr>
          <p:cNvPr id="6" name="Oval 5">
            <a:extLst>
              <a:ext uri="{FF2B5EF4-FFF2-40B4-BE49-F238E27FC236}">
                <a16:creationId xmlns:a16="http://schemas.microsoft.com/office/drawing/2014/main" id="{46167472-47E1-44D3-B8E5-2A3165B10395}"/>
              </a:ext>
            </a:extLst>
          </p:cNvPr>
          <p:cNvSpPr/>
          <p:nvPr/>
        </p:nvSpPr>
        <p:spPr>
          <a:xfrm rot="21406790">
            <a:off x="1660466" y="1379568"/>
            <a:ext cx="4583782" cy="8539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FD79F1-70A4-4B77-B4C8-FB17DC878273}"/>
              </a:ext>
            </a:extLst>
          </p:cNvPr>
          <p:cNvSpPr txBox="1"/>
          <p:nvPr/>
        </p:nvSpPr>
        <p:spPr>
          <a:xfrm>
            <a:off x="779183" y="300989"/>
            <a:ext cx="5251966" cy="646331"/>
          </a:xfrm>
          <a:prstGeom prst="rect">
            <a:avLst/>
          </a:prstGeom>
          <a:noFill/>
        </p:spPr>
        <p:txBody>
          <a:bodyPr wrap="square" rtlCol="0">
            <a:spAutoFit/>
          </a:bodyPr>
          <a:lstStyle/>
          <a:p>
            <a:r>
              <a:rPr lang="en-US" sz="3600" b="1" dirty="0">
                <a:latin typeface="Gill Sans MT" panose="020B0502020104020203" pitchFamily="34" charset="0"/>
              </a:rPr>
              <a:t>Three Main Shifts</a:t>
            </a:r>
          </a:p>
        </p:txBody>
      </p:sp>
      <p:sp>
        <p:nvSpPr>
          <p:cNvPr id="8" name="TextBox 7">
            <a:extLst>
              <a:ext uri="{FF2B5EF4-FFF2-40B4-BE49-F238E27FC236}">
                <a16:creationId xmlns:a16="http://schemas.microsoft.com/office/drawing/2014/main" id="{1655FC57-3296-408F-ABE2-16817C211606}"/>
              </a:ext>
            </a:extLst>
          </p:cNvPr>
          <p:cNvSpPr txBox="1"/>
          <p:nvPr/>
        </p:nvSpPr>
        <p:spPr>
          <a:xfrm>
            <a:off x="1083657" y="1536970"/>
            <a:ext cx="556443" cy="646331"/>
          </a:xfrm>
          <a:prstGeom prst="rect">
            <a:avLst/>
          </a:prstGeom>
          <a:noFill/>
        </p:spPr>
        <p:txBody>
          <a:bodyPr wrap="square" rtlCol="0">
            <a:spAutoFit/>
          </a:bodyPr>
          <a:lstStyle/>
          <a:p>
            <a:r>
              <a:rPr lang="en-US" sz="3600" b="1" dirty="0">
                <a:latin typeface="Gill Sans MT" panose="020B0502020104020203" pitchFamily="34" charset="0"/>
              </a:rPr>
              <a:t>1</a:t>
            </a:r>
          </a:p>
        </p:txBody>
      </p:sp>
      <p:sp>
        <p:nvSpPr>
          <p:cNvPr id="11" name="TextBox 10">
            <a:extLst>
              <a:ext uri="{FF2B5EF4-FFF2-40B4-BE49-F238E27FC236}">
                <a16:creationId xmlns:a16="http://schemas.microsoft.com/office/drawing/2014/main" id="{4EFB7852-1384-4497-98C8-B81C3D4A0ABC}"/>
              </a:ext>
            </a:extLst>
          </p:cNvPr>
          <p:cNvSpPr txBox="1"/>
          <p:nvPr/>
        </p:nvSpPr>
        <p:spPr>
          <a:xfrm>
            <a:off x="1549626" y="6630232"/>
            <a:ext cx="556443" cy="646331"/>
          </a:xfrm>
          <a:prstGeom prst="rect">
            <a:avLst/>
          </a:prstGeom>
          <a:noFill/>
        </p:spPr>
        <p:txBody>
          <a:bodyPr wrap="square" rtlCol="0">
            <a:spAutoFit/>
          </a:bodyPr>
          <a:lstStyle/>
          <a:p>
            <a:r>
              <a:rPr lang="en-US" sz="3600" b="1" dirty="0">
                <a:latin typeface="Gill Sans MT" panose="020B0502020104020203" pitchFamily="34" charset="0"/>
              </a:rPr>
              <a:t>3</a:t>
            </a:r>
          </a:p>
        </p:txBody>
      </p:sp>
      <p:sp>
        <p:nvSpPr>
          <p:cNvPr id="12" name="TextBox 11">
            <a:extLst>
              <a:ext uri="{FF2B5EF4-FFF2-40B4-BE49-F238E27FC236}">
                <a16:creationId xmlns:a16="http://schemas.microsoft.com/office/drawing/2014/main" id="{C5FD5F5B-0950-445C-87B5-1C2304CBC61E}"/>
              </a:ext>
            </a:extLst>
          </p:cNvPr>
          <p:cNvSpPr txBox="1"/>
          <p:nvPr/>
        </p:nvSpPr>
        <p:spPr>
          <a:xfrm>
            <a:off x="9408901" y="1536969"/>
            <a:ext cx="556443" cy="646331"/>
          </a:xfrm>
          <a:prstGeom prst="rect">
            <a:avLst/>
          </a:prstGeom>
          <a:noFill/>
        </p:spPr>
        <p:txBody>
          <a:bodyPr wrap="square" rtlCol="0">
            <a:spAutoFit/>
          </a:bodyPr>
          <a:lstStyle/>
          <a:p>
            <a:r>
              <a:rPr lang="en-US" sz="3600" b="1" dirty="0">
                <a:latin typeface="Gill Sans MT" panose="020B0502020104020203" pitchFamily="34" charset="0"/>
              </a:rPr>
              <a:t>2</a:t>
            </a:r>
          </a:p>
        </p:txBody>
      </p:sp>
    </p:spTree>
    <p:extLst>
      <p:ext uri="{BB962C8B-B14F-4D97-AF65-F5344CB8AC3E}">
        <p14:creationId xmlns:p14="http://schemas.microsoft.com/office/powerpoint/2010/main" val="23950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tx1">
                <a:lumMod val="82000"/>
                <a:lumOff val="18000"/>
              </a:schemeClr>
            </a:gs>
            <a:gs pos="100000">
              <a:schemeClr val="tx1"/>
            </a:gs>
          </a:gsLst>
          <a:lin ang="8400000" scaled="0"/>
          <a:tileRect/>
        </a:gradFill>
        <a:effectLst/>
      </p:bgPr>
    </p:bg>
    <p:spTree>
      <p:nvGrpSpPr>
        <p:cNvPr id="1" name=""/>
        <p:cNvGrpSpPr/>
        <p:nvPr/>
      </p:nvGrpSpPr>
      <p:grpSpPr>
        <a:xfrm>
          <a:off x="0" y="0"/>
          <a:ext cx="0" cy="0"/>
          <a:chOff x="0" y="0"/>
          <a:chExt cx="0" cy="0"/>
        </a:xfrm>
      </p:grpSpPr>
      <p:sp>
        <p:nvSpPr>
          <p:cNvPr id="11" name="Image Overlay Color">
            <a:extLst>
              <a:ext uri="{FF2B5EF4-FFF2-40B4-BE49-F238E27FC236}">
                <a16:creationId xmlns:a16="http://schemas.microsoft.com/office/drawing/2014/main" id="{2B1D3A77-3A0C-4257-9C35-146B5843E390}"/>
              </a:ext>
            </a:extLst>
          </p:cNvPr>
          <p:cNvSpPr/>
          <p:nvPr/>
        </p:nvSpPr>
        <p:spPr>
          <a:xfrm>
            <a:off x="0" y="-14006"/>
            <a:ext cx="10972800" cy="823763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Text">
            <a:extLst>
              <a:ext uri="{FF2B5EF4-FFF2-40B4-BE49-F238E27FC236}">
                <a16:creationId xmlns:a16="http://schemas.microsoft.com/office/drawing/2014/main" id="{87F81434-4C56-49A9-9E89-EE41AAFEF567}"/>
              </a:ext>
            </a:extLst>
          </p:cNvPr>
          <p:cNvSpPr>
            <a:spLocks noChangeArrowheads="1"/>
          </p:cNvSpPr>
          <p:nvPr/>
        </p:nvSpPr>
        <p:spPr bwMode="auto">
          <a:xfrm>
            <a:off x="1907466" y="207532"/>
            <a:ext cx="6677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5000" b="1" spc="-71" dirty="0">
                <a:solidFill>
                  <a:schemeClr val="bg1"/>
                </a:solidFill>
                <a:latin typeface="Gill Sans MT Condensed" panose="020B0506020104020203" pitchFamily="34" charset="0"/>
              </a:rPr>
              <a:t>Questions and Answers</a:t>
            </a:r>
            <a:endParaRPr lang="en-US" altLang="en-US" sz="5000" spc="-71" dirty="0">
              <a:solidFill>
                <a:schemeClr val="bg1"/>
              </a:solidFill>
              <a:latin typeface="Impact" panose="020B0806030902050204" pitchFamily="34" charset="0"/>
            </a:endParaRPr>
          </a:p>
        </p:txBody>
      </p:sp>
      <p:sp>
        <p:nvSpPr>
          <p:cNvPr id="46" name="Textbox">
            <a:extLst>
              <a:ext uri="{FF2B5EF4-FFF2-40B4-BE49-F238E27FC236}">
                <a16:creationId xmlns:a16="http://schemas.microsoft.com/office/drawing/2014/main" id="{AB54A8E8-FBAC-4E69-AB08-FE4CD4D00233}"/>
              </a:ext>
            </a:extLst>
          </p:cNvPr>
          <p:cNvSpPr txBox="1"/>
          <p:nvPr/>
        </p:nvSpPr>
        <p:spPr>
          <a:xfrm>
            <a:off x="2787425" y="2264719"/>
            <a:ext cx="7183572" cy="872034"/>
          </a:xfrm>
          <a:prstGeom prst="rect">
            <a:avLst/>
          </a:prstGeom>
          <a:noFill/>
        </p:spPr>
        <p:txBody>
          <a:bodyPr wrap="square" rtlCol="0">
            <a:spAutoFit/>
          </a:bodyPr>
          <a:lstStyle/>
          <a:p>
            <a:pPr>
              <a:lnSpc>
                <a:spcPct val="150000"/>
              </a:lnSpc>
            </a:pPr>
            <a:r>
              <a:rPr lang="en-US" dirty="0">
                <a:solidFill>
                  <a:schemeClr val="bg1"/>
                </a:solidFill>
              </a:rPr>
              <a:t>The DEAC approved averaging all elements scored. All elements and domains are equally weighted.</a:t>
            </a:r>
          </a:p>
        </p:txBody>
      </p:sp>
      <p:sp>
        <p:nvSpPr>
          <p:cNvPr id="48" name="Freeform: Shape 47">
            <a:extLst>
              <a:ext uri="{FF2B5EF4-FFF2-40B4-BE49-F238E27FC236}">
                <a16:creationId xmlns:a16="http://schemas.microsoft.com/office/drawing/2014/main" id="{C4A375AB-9A83-4AC9-9B33-879131DA28C8}"/>
              </a:ext>
            </a:extLst>
          </p:cNvPr>
          <p:cNvSpPr/>
          <p:nvPr/>
        </p:nvSpPr>
        <p:spPr>
          <a:xfrm>
            <a:off x="2466694" y="2059088"/>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C2CCA40-3F8B-4A9D-9814-1ACE440C44CB}"/>
              </a:ext>
            </a:extLst>
          </p:cNvPr>
          <p:cNvSpPr/>
          <p:nvPr/>
        </p:nvSpPr>
        <p:spPr>
          <a:xfrm flipH="1">
            <a:off x="5693085" y="2059083"/>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E4074AA-8DC8-4DA0-8983-8A46F9164597}"/>
              </a:ext>
            </a:extLst>
          </p:cNvPr>
          <p:cNvSpPr/>
          <p:nvPr/>
        </p:nvSpPr>
        <p:spPr>
          <a:xfrm>
            <a:off x="2466694" y="4497918"/>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B9C6F0B-83C5-4273-837B-1F01AD530E21}"/>
              </a:ext>
            </a:extLst>
          </p:cNvPr>
          <p:cNvSpPr/>
          <p:nvPr/>
        </p:nvSpPr>
        <p:spPr>
          <a:xfrm flipH="1">
            <a:off x="5693085" y="4497915"/>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Text">
            <a:extLst>
              <a:ext uri="{FF2B5EF4-FFF2-40B4-BE49-F238E27FC236}">
                <a16:creationId xmlns:a16="http://schemas.microsoft.com/office/drawing/2014/main" id="{B5E1610B-0978-481E-B162-E4007535687E}"/>
              </a:ext>
            </a:extLst>
          </p:cNvPr>
          <p:cNvSpPr>
            <a:spLocks noChangeArrowheads="1"/>
          </p:cNvSpPr>
          <p:nvPr/>
        </p:nvSpPr>
        <p:spPr bwMode="auto">
          <a:xfrm>
            <a:off x="2921766" y="1549329"/>
            <a:ext cx="69148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b="1" spc="-71" dirty="0">
                <a:solidFill>
                  <a:schemeClr val="bg1"/>
                </a:solidFill>
                <a:latin typeface="+mn-lt"/>
              </a:rPr>
              <a:t>How is the instructional practice score calculated?</a:t>
            </a:r>
            <a:endParaRPr lang="en-US" altLang="en-US" sz="2000" spc="-71" dirty="0">
              <a:solidFill>
                <a:schemeClr val="bg1"/>
              </a:solidFill>
              <a:latin typeface="+mn-lt"/>
            </a:endParaRPr>
          </a:p>
        </p:txBody>
      </p:sp>
      <p:sp>
        <p:nvSpPr>
          <p:cNvPr id="44" name="Title Text">
            <a:extLst>
              <a:ext uri="{FF2B5EF4-FFF2-40B4-BE49-F238E27FC236}">
                <a16:creationId xmlns:a16="http://schemas.microsoft.com/office/drawing/2014/main" id="{CD425292-CC67-4E8D-BC08-6757C308700B}"/>
              </a:ext>
            </a:extLst>
          </p:cNvPr>
          <p:cNvSpPr>
            <a:spLocks noChangeArrowheads="1"/>
          </p:cNvSpPr>
          <p:nvPr/>
        </p:nvSpPr>
        <p:spPr bwMode="auto">
          <a:xfrm>
            <a:off x="2921766" y="3966313"/>
            <a:ext cx="6248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b="1" spc="-71" dirty="0">
                <a:solidFill>
                  <a:schemeClr val="bg1"/>
                </a:solidFill>
                <a:latin typeface="+mn-lt"/>
              </a:rPr>
              <a:t>Will all elements be rated? </a:t>
            </a:r>
            <a:endParaRPr lang="en-US" altLang="en-US" spc="-71" dirty="0">
              <a:solidFill>
                <a:schemeClr val="bg1"/>
              </a:solidFill>
              <a:latin typeface="+mn-lt"/>
            </a:endParaRPr>
          </a:p>
        </p:txBody>
      </p:sp>
      <p:pic>
        <p:nvPicPr>
          <p:cNvPr id="15" name="chalkboard">
            <a:extLst>
              <a:ext uri="{FF2B5EF4-FFF2-40B4-BE49-F238E27FC236}">
                <a16:creationId xmlns:a16="http://schemas.microsoft.com/office/drawing/2014/main" id="{B7146B6E-8A42-488C-9960-7B17EE6B1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7" y="1934050"/>
            <a:ext cx="1679319" cy="1259489"/>
          </a:xfrm>
          <a:prstGeom prst="rect">
            <a:avLst/>
          </a:prstGeom>
        </p:spPr>
      </p:pic>
      <p:pic>
        <p:nvPicPr>
          <p:cNvPr id="16" name="chalkboard">
            <a:extLst>
              <a:ext uri="{FF2B5EF4-FFF2-40B4-BE49-F238E27FC236}">
                <a16:creationId xmlns:a16="http://schemas.microsoft.com/office/drawing/2014/main" id="{A9203914-C75F-4B64-9588-E1C9102E0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84" y="4672269"/>
            <a:ext cx="1679319" cy="1259489"/>
          </a:xfrm>
          <a:prstGeom prst="rect">
            <a:avLst/>
          </a:prstGeom>
        </p:spPr>
      </p:pic>
      <p:sp>
        <p:nvSpPr>
          <p:cNvPr id="17" name="Textbox">
            <a:extLst>
              <a:ext uri="{FF2B5EF4-FFF2-40B4-BE49-F238E27FC236}">
                <a16:creationId xmlns:a16="http://schemas.microsoft.com/office/drawing/2014/main" id="{3BF9629E-569D-4E9F-ADFA-BBB8E50A422B}"/>
              </a:ext>
            </a:extLst>
          </p:cNvPr>
          <p:cNvSpPr txBox="1"/>
          <p:nvPr/>
        </p:nvSpPr>
        <p:spPr>
          <a:xfrm>
            <a:off x="2787425" y="4717229"/>
            <a:ext cx="7183572" cy="1754326"/>
          </a:xfrm>
          <a:prstGeom prst="rect">
            <a:avLst/>
          </a:prstGeom>
          <a:noFill/>
        </p:spPr>
        <p:txBody>
          <a:bodyPr wrap="square" rtlCol="0">
            <a:spAutoFit/>
          </a:bodyPr>
          <a:lstStyle/>
          <a:p>
            <a:pPr>
              <a:lnSpc>
                <a:spcPct val="150000"/>
              </a:lnSpc>
            </a:pPr>
            <a:r>
              <a:rPr lang="en-US" dirty="0">
                <a:solidFill>
                  <a:schemeClr val="bg1"/>
                </a:solidFill>
              </a:rPr>
              <a:t>It is recommended to score all elements over the course of the year, but it is </a:t>
            </a:r>
            <a:r>
              <a:rPr lang="en-US" b="1" u="sng" dirty="0">
                <a:solidFill>
                  <a:schemeClr val="bg1"/>
                </a:solidFill>
              </a:rPr>
              <a:t>not required</a:t>
            </a:r>
            <a:r>
              <a:rPr lang="en-US" dirty="0">
                <a:solidFill>
                  <a:schemeClr val="bg1"/>
                </a:solidFill>
              </a:rPr>
              <a:t>. Only scored elements will be applied to the overall evaluation score. Observers may also comment on an element without formally rating an element. </a:t>
            </a:r>
          </a:p>
        </p:txBody>
      </p:sp>
    </p:spTree>
    <p:extLst>
      <p:ext uri="{BB962C8B-B14F-4D97-AF65-F5344CB8AC3E}">
        <p14:creationId xmlns:p14="http://schemas.microsoft.com/office/powerpoint/2010/main" val="95779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p:bldP spid="44"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tx1">
                <a:lumMod val="82000"/>
                <a:lumOff val="18000"/>
              </a:schemeClr>
            </a:gs>
            <a:gs pos="100000">
              <a:schemeClr val="tx1"/>
            </a:gs>
          </a:gsLst>
          <a:lin ang="8400000" scaled="0"/>
          <a:tileRect/>
        </a:gradFill>
        <a:effectLst/>
      </p:bgPr>
    </p:bg>
    <p:spTree>
      <p:nvGrpSpPr>
        <p:cNvPr id="1" name=""/>
        <p:cNvGrpSpPr/>
        <p:nvPr/>
      </p:nvGrpSpPr>
      <p:grpSpPr>
        <a:xfrm>
          <a:off x="0" y="0"/>
          <a:ext cx="0" cy="0"/>
          <a:chOff x="0" y="0"/>
          <a:chExt cx="0" cy="0"/>
        </a:xfrm>
      </p:grpSpPr>
      <p:sp>
        <p:nvSpPr>
          <p:cNvPr id="11" name="Image Overlay Color">
            <a:extLst>
              <a:ext uri="{FF2B5EF4-FFF2-40B4-BE49-F238E27FC236}">
                <a16:creationId xmlns:a16="http://schemas.microsoft.com/office/drawing/2014/main" id="{2B1D3A77-3A0C-4257-9C35-146B5843E390}"/>
              </a:ext>
            </a:extLst>
          </p:cNvPr>
          <p:cNvSpPr/>
          <p:nvPr/>
        </p:nvSpPr>
        <p:spPr>
          <a:xfrm>
            <a:off x="0" y="0"/>
            <a:ext cx="10972800" cy="823763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Text">
            <a:extLst>
              <a:ext uri="{FF2B5EF4-FFF2-40B4-BE49-F238E27FC236}">
                <a16:creationId xmlns:a16="http://schemas.microsoft.com/office/drawing/2014/main" id="{87F81434-4C56-49A9-9E89-EE41AAFEF567}"/>
              </a:ext>
            </a:extLst>
          </p:cNvPr>
          <p:cNvSpPr>
            <a:spLocks noChangeArrowheads="1"/>
          </p:cNvSpPr>
          <p:nvPr/>
        </p:nvSpPr>
        <p:spPr bwMode="auto">
          <a:xfrm>
            <a:off x="1907466" y="207532"/>
            <a:ext cx="6677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5000" b="1" spc="-71" dirty="0">
                <a:solidFill>
                  <a:schemeClr val="bg1"/>
                </a:solidFill>
                <a:latin typeface="Gill Sans MT Condensed" panose="020B0506020104020203" pitchFamily="34" charset="0"/>
              </a:rPr>
              <a:t>Questions and Answers</a:t>
            </a:r>
            <a:endParaRPr lang="en-US" altLang="en-US" sz="5000" spc="-71" dirty="0">
              <a:solidFill>
                <a:schemeClr val="bg1"/>
              </a:solidFill>
              <a:latin typeface="Impact" panose="020B0806030902050204" pitchFamily="34" charset="0"/>
            </a:endParaRPr>
          </a:p>
        </p:txBody>
      </p:sp>
      <p:sp>
        <p:nvSpPr>
          <p:cNvPr id="46" name="Textbox">
            <a:extLst>
              <a:ext uri="{FF2B5EF4-FFF2-40B4-BE49-F238E27FC236}">
                <a16:creationId xmlns:a16="http://schemas.microsoft.com/office/drawing/2014/main" id="{AB54A8E8-FBAC-4E69-AB08-FE4CD4D00233}"/>
              </a:ext>
            </a:extLst>
          </p:cNvPr>
          <p:cNvSpPr txBox="1"/>
          <p:nvPr/>
        </p:nvSpPr>
        <p:spPr>
          <a:xfrm>
            <a:off x="2787425" y="2152648"/>
            <a:ext cx="7183572" cy="1287532"/>
          </a:xfrm>
          <a:prstGeom prst="rect">
            <a:avLst/>
          </a:prstGeom>
          <a:noFill/>
        </p:spPr>
        <p:txBody>
          <a:bodyPr wrap="square" rtlCol="0">
            <a:spAutoFit/>
          </a:bodyPr>
          <a:lstStyle/>
          <a:p>
            <a:pPr>
              <a:lnSpc>
                <a:spcPct val="150000"/>
              </a:lnSpc>
            </a:pPr>
            <a:r>
              <a:rPr lang="en-US" dirty="0">
                <a:solidFill>
                  <a:schemeClr val="bg1"/>
                </a:solidFill>
              </a:rPr>
              <a:t>It is expected that each domain should have minimally one element rated during each observation. The domain of professional responsibilities will also be rated at the summative evaluation.</a:t>
            </a:r>
          </a:p>
        </p:txBody>
      </p:sp>
      <p:sp>
        <p:nvSpPr>
          <p:cNvPr id="48" name="Freeform: Shape 47">
            <a:extLst>
              <a:ext uri="{FF2B5EF4-FFF2-40B4-BE49-F238E27FC236}">
                <a16:creationId xmlns:a16="http://schemas.microsoft.com/office/drawing/2014/main" id="{C4A375AB-9A83-4AC9-9B33-879131DA28C8}"/>
              </a:ext>
            </a:extLst>
          </p:cNvPr>
          <p:cNvSpPr/>
          <p:nvPr/>
        </p:nvSpPr>
        <p:spPr>
          <a:xfrm>
            <a:off x="2466694" y="2059088"/>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C2CCA40-3F8B-4A9D-9814-1ACE440C44CB}"/>
              </a:ext>
            </a:extLst>
          </p:cNvPr>
          <p:cNvSpPr/>
          <p:nvPr/>
        </p:nvSpPr>
        <p:spPr>
          <a:xfrm flipH="1">
            <a:off x="5693085" y="2059083"/>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E4074AA-8DC8-4DA0-8983-8A46F9164597}"/>
              </a:ext>
            </a:extLst>
          </p:cNvPr>
          <p:cNvSpPr/>
          <p:nvPr/>
        </p:nvSpPr>
        <p:spPr>
          <a:xfrm>
            <a:off x="2466694" y="4688073"/>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B9C6F0B-83C5-4273-837B-1F01AD530E21}"/>
              </a:ext>
            </a:extLst>
          </p:cNvPr>
          <p:cNvSpPr/>
          <p:nvPr/>
        </p:nvSpPr>
        <p:spPr>
          <a:xfrm flipH="1">
            <a:off x="5693085" y="4688070"/>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Text">
            <a:extLst>
              <a:ext uri="{FF2B5EF4-FFF2-40B4-BE49-F238E27FC236}">
                <a16:creationId xmlns:a16="http://schemas.microsoft.com/office/drawing/2014/main" id="{B5E1610B-0978-481E-B162-E4007535687E}"/>
              </a:ext>
            </a:extLst>
          </p:cNvPr>
          <p:cNvSpPr>
            <a:spLocks noChangeArrowheads="1"/>
          </p:cNvSpPr>
          <p:nvPr/>
        </p:nvSpPr>
        <p:spPr bwMode="auto">
          <a:xfrm>
            <a:off x="2921766" y="1549329"/>
            <a:ext cx="69148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b="1" spc="-71" dirty="0">
                <a:solidFill>
                  <a:schemeClr val="bg1"/>
                </a:solidFill>
                <a:latin typeface="+mn-lt"/>
              </a:rPr>
              <a:t>How many “domains” are rated during each observation?</a:t>
            </a:r>
            <a:endParaRPr lang="en-US" altLang="en-US" sz="2000" spc="-71" dirty="0">
              <a:solidFill>
                <a:schemeClr val="bg1"/>
              </a:solidFill>
              <a:latin typeface="+mn-lt"/>
            </a:endParaRPr>
          </a:p>
        </p:txBody>
      </p:sp>
      <p:sp>
        <p:nvSpPr>
          <p:cNvPr id="44" name="Title Text">
            <a:extLst>
              <a:ext uri="{FF2B5EF4-FFF2-40B4-BE49-F238E27FC236}">
                <a16:creationId xmlns:a16="http://schemas.microsoft.com/office/drawing/2014/main" id="{CD425292-CC67-4E8D-BC08-6757C308700B}"/>
              </a:ext>
            </a:extLst>
          </p:cNvPr>
          <p:cNvSpPr>
            <a:spLocks noChangeArrowheads="1"/>
          </p:cNvSpPr>
          <p:nvPr/>
        </p:nvSpPr>
        <p:spPr bwMode="auto">
          <a:xfrm>
            <a:off x="2921766" y="4257992"/>
            <a:ext cx="6248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b="1" spc="-71" dirty="0">
                <a:solidFill>
                  <a:schemeClr val="bg1"/>
                </a:solidFill>
                <a:latin typeface="+mn-lt"/>
              </a:rPr>
              <a:t>Are there required pre / post conference forms?</a:t>
            </a:r>
            <a:endParaRPr lang="en-US" altLang="en-US" spc="-71" dirty="0">
              <a:solidFill>
                <a:schemeClr val="bg1"/>
              </a:solidFill>
              <a:latin typeface="+mn-lt"/>
            </a:endParaRPr>
          </a:p>
        </p:txBody>
      </p:sp>
      <p:pic>
        <p:nvPicPr>
          <p:cNvPr id="15" name="chalkboard">
            <a:extLst>
              <a:ext uri="{FF2B5EF4-FFF2-40B4-BE49-F238E27FC236}">
                <a16:creationId xmlns:a16="http://schemas.microsoft.com/office/drawing/2014/main" id="{B7146B6E-8A42-488C-9960-7B17EE6B1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7" y="1934050"/>
            <a:ext cx="1679319" cy="1259489"/>
          </a:xfrm>
          <a:prstGeom prst="rect">
            <a:avLst/>
          </a:prstGeom>
        </p:spPr>
      </p:pic>
      <p:pic>
        <p:nvPicPr>
          <p:cNvPr id="16" name="chalkboard">
            <a:extLst>
              <a:ext uri="{FF2B5EF4-FFF2-40B4-BE49-F238E27FC236}">
                <a16:creationId xmlns:a16="http://schemas.microsoft.com/office/drawing/2014/main" id="{A9203914-C75F-4B64-9588-E1C9102E0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84" y="4672269"/>
            <a:ext cx="1679319" cy="1259489"/>
          </a:xfrm>
          <a:prstGeom prst="rect">
            <a:avLst/>
          </a:prstGeom>
        </p:spPr>
      </p:pic>
      <p:sp>
        <p:nvSpPr>
          <p:cNvPr id="17" name="Textbox">
            <a:extLst>
              <a:ext uri="{FF2B5EF4-FFF2-40B4-BE49-F238E27FC236}">
                <a16:creationId xmlns:a16="http://schemas.microsoft.com/office/drawing/2014/main" id="{3BF9629E-569D-4E9F-ADFA-BBB8E50A422B}"/>
              </a:ext>
            </a:extLst>
          </p:cNvPr>
          <p:cNvSpPr txBox="1"/>
          <p:nvPr/>
        </p:nvSpPr>
        <p:spPr>
          <a:xfrm>
            <a:off x="2787425" y="4717229"/>
            <a:ext cx="7183572" cy="2169825"/>
          </a:xfrm>
          <a:prstGeom prst="rect">
            <a:avLst/>
          </a:prstGeom>
          <a:noFill/>
        </p:spPr>
        <p:txBody>
          <a:bodyPr wrap="square" rtlCol="0">
            <a:spAutoFit/>
          </a:bodyPr>
          <a:lstStyle/>
          <a:p>
            <a:pPr>
              <a:lnSpc>
                <a:spcPct val="150000"/>
              </a:lnSpc>
            </a:pPr>
            <a:r>
              <a:rPr lang="en-US" dirty="0">
                <a:solidFill>
                  <a:schemeClr val="bg1"/>
                </a:solidFill>
              </a:rPr>
              <a:t>There are recommended forms for pre-conferences. The pre-conference form should be completed and submitted by the teacher after he or she is notified of the observation.  Staff will have time to adjust to this process. The post conference form is a list of potential discussion points which may occur.</a:t>
            </a:r>
          </a:p>
        </p:txBody>
      </p:sp>
    </p:spTree>
    <p:extLst>
      <p:ext uri="{BB962C8B-B14F-4D97-AF65-F5344CB8AC3E}">
        <p14:creationId xmlns:p14="http://schemas.microsoft.com/office/powerpoint/2010/main" val="37951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p:bldP spid="44"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tx1">
                <a:lumMod val="82000"/>
                <a:lumOff val="18000"/>
              </a:schemeClr>
            </a:gs>
            <a:gs pos="100000">
              <a:schemeClr val="tx1"/>
            </a:gs>
          </a:gsLst>
          <a:lin ang="8400000" scaled="0"/>
          <a:tileRect/>
        </a:gradFill>
        <a:effectLst/>
      </p:bgPr>
    </p:bg>
    <p:spTree>
      <p:nvGrpSpPr>
        <p:cNvPr id="1" name=""/>
        <p:cNvGrpSpPr/>
        <p:nvPr/>
      </p:nvGrpSpPr>
      <p:grpSpPr>
        <a:xfrm>
          <a:off x="0" y="0"/>
          <a:ext cx="0" cy="0"/>
          <a:chOff x="0" y="0"/>
          <a:chExt cx="0" cy="0"/>
        </a:xfrm>
      </p:grpSpPr>
      <p:sp>
        <p:nvSpPr>
          <p:cNvPr id="11" name="Image Overlay Color">
            <a:extLst>
              <a:ext uri="{FF2B5EF4-FFF2-40B4-BE49-F238E27FC236}">
                <a16:creationId xmlns:a16="http://schemas.microsoft.com/office/drawing/2014/main" id="{2B1D3A77-3A0C-4257-9C35-146B5843E390}"/>
              </a:ext>
            </a:extLst>
          </p:cNvPr>
          <p:cNvSpPr/>
          <p:nvPr/>
        </p:nvSpPr>
        <p:spPr>
          <a:xfrm>
            <a:off x="0" y="-8035"/>
            <a:ext cx="10972800" cy="823763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Text">
            <a:extLst>
              <a:ext uri="{FF2B5EF4-FFF2-40B4-BE49-F238E27FC236}">
                <a16:creationId xmlns:a16="http://schemas.microsoft.com/office/drawing/2014/main" id="{87F81434-4C56-49A9-9E89-EE41AAFEF567}"/>
              </a:ext>
            </a:extLst>
          </p:cNvPr>
          <p:cNvSpPr>
            <a:spLocks noChangeArrowheads="1"/>
          </p:cNvSpPr>
          <p:nvPr/>
        </p:nvSpPr>
        <p:spPr bwMode="auto">
          <a:xfrm>
            <a:off x="1907466" y="207532"/>
            <a:ext cx="6677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5000" b="1" spc="-71" dirty="0">
                <a:solidFill>
                  <a:schemeClr val="bg1"/>
                </a:solidFill>
                <a:latin typeface="Gill Sans MT Condensed" panose="020B0506020104020203" pitchFamily="34" charset="0"/>
              </a:rPr>
              <a:t>Questions and Answers</a:t>
            </a:r>
            <a:endParaRPr lang="en-US" altLang="en-US" sz="5000" spc="-71" dirty="0">
              <a:solidFill>
                <a:schemeClr val="bg1"/>
              </a:solidFill>
              <a:latin typeface="Impact" panose="020B0806030902050204" pitchFamily="34" charset="0"/>
            </a:endParaRPr>
          </a:p>
        </p:txBody>
      </p:sp>
      <p:sp>
        <p:nvSpPr>
          <p:cNvPr id="46" name="Textbox">
            <a:extLst>
              <a:ext uri="{FF2B5EF4-FFF2-40B4-BE49-F238E27FC236}">
                <a16:creationId xmlns:a16="http://schemas.microsoft.com/office/drawing/2014/main" id="{AB54A8E8-FBAC-4E69-AB08-FE4CD4D00233}"/>
              </a:ext>
            </a:extLst>
          </p:cNvPr>
          <p:cNvSpPr txBox="1"/>
          <p:nvPr/>
        </p:nvSpPr>
        <p:spPr>
          <a:xfrm>
            <a:off x="2787425" y="2237014"/>
            <a:ext cx="7183572" cy="1703030"/>
          </a:xfrm>
          <a:prstGeom prst="rect">
            <a:avLst/>
          </a:prstGeom>
          <a:noFill/>
        </p:spPr>
        <p:txBody>
          <a:bodyPr wrap="square" rtlCol="0">
            <a:spAutoFit/>
          </a:bodyPr>
          <a:lstStyle/>
          <a:p>
            <a:pPr>
              <a:lnSpc>
                <a:spcPct val="150000"/>
              </a:lnSpc>
            </a:pPr>
            <a:r>
              <a:rPr lang="en-US" dirty="0">
                <a:solidFill>
                  <a:schemeClr val="bg1"/>
                </a:solidFill>
              </a:rPr>
              <a:t>No. Teachers may need to make adjustments on the spot based on formative data and monitoring techniques. Therefore, the priority strategy could shift, and teachers are encouraged to make these changes to support their students. </a:t>
            </a:r>
          </a:p>
        </p:txBody>
      </p:sp>
      <p:sp>
        <p:nvSpPr>
          <p:cNvPr id="48" name="Freeform: Shape 47">
            <a:extLst>
              <a:ext uri="{FF2B5EF4-FFF2-40B4-BE49-F238E27FC236}">
                <a16:creationId xmlns:a16="http://schemas.microsoft.com/office/drawing/2014/main" id="{C4A375AB-9A83-4AC9-9B33-879131DA28C8}"/>
              </a:ext>
            </a:extLst>
          </p:cNvPr>
          <p:cNvSpPr/>
          <p:nvPr/>
        </p:nvSpPr>
        <p:spPr>
          <a:xfrm>
            <a:off x="2466694" y="2059088"/>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C2CCA40-3F8B-4A9D-9814-1ACE440C44CB}"/>
              </a:ext>
            </a:extLst>
          </p:cNvPr>
          <p:cNvSpPr/>
          <p:nvPr/>
        </p:nvSpPr>
        <p:spPr>
          <a:xfrm flipH="1">
            <a:off x="5693085" y="2059083"/>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B9C6F0B-83C5-4273-837B-1F01AD530E21}"/>
              </a:ext>
            </a:extLst>
          </p:cNvPr>
          <p:cNvSpPr/>
          <p:nvPr/>
        </p:nvSpPr>
        <p:spPr>
          <a:xfrm flipH="1">
            <a:off x="5693085" y="4921695"/>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Text">
            <a:extLst>
              <a:ext uri="{FF2B5EF4-FFF2-40B4-BE49-F238E27FC236}">
                <a16:creationId xmlns:a16="http://schemas.microsoft.com/office/drawing/2014/main" id="{B5E1610B-0978-481E-B162-E4007535687E}"/>
              </a:ext>
            </a:extLst>
          </p:cNvPr>
          <p:cNvSpPr>
            <a:spLocks noChangeArrowheads="1"/>
          </p:cNvSpPr>
          <p:nvPr/>
        </p:nvSpPr>
        <p:spPr bwMode="auto">
          <a:xfrm>
            <a:off x="2921766" y="1469216"/>
            <a:ext cx="691489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b="1" spc="-71" dirty="0">
                <a:solidFill>
                  <a:schemeClr val="bg1"/>
                </a:solidFill>
                <a:latin typeface="+mn-lt"/>
              </a:rPr>
              <a:t>Should teachers inform the observer of the priority element / strategy prior to the  evaluation?</a:t>
            </a:r>
            <a:endParaRPr lang="en-US" altLang="en-US" sz="2000" spc="-71" dirty="0">
              <a:solidFill>
                <a:schemeClr val="bg1"/>
              </a:solidFill>
              <a:latin typeface="+mn-lt"/>
            </a:endParaRPr>
          </a:p>
        </p:txBody>
      </p:sp>
      <p:sp>
        <p:nvSpPr>
          <p:cNvPr id="44" name="Title Text">
            <a:extLst>
              <a:ext uri="{FF2B5EF4-FFF2-40B4-BE49-F238E27FC236}">
                <a16:creationId xmlns:a16="http://schemas.microsoft.com/office/drawing/2014/main" id="{CD425292-CC67-4E8D-BC08-6757C308700B}"/>
              </a:ext>
            </a:extLst>
          </p:cNvPr>
          <p:cNvSpPr>
            <a:spLocks noChangeArrowheads="1"/>
          </p:cNvSpPr>
          <p:nvPr/>
        </p:nvSpPr>
        <p:spPr bwMode="auto">
          <a:xfrm>
            <a:off x="2921766" y="4521023"/>
            <a:ext cx="6248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b="1" spc="-71" dirty="0">
                <a:solidFill>
                  <a:schemeClr val="bg1"/>
                </a:solidFill>
                <a:latin typeface="+mn-lt"/>
              </a:rPr>
              <a:t>Should learning targets/objectives be posted?</a:t>
            </a:r>
            <a:endParaRPr lang="en-US" altLang="en-US" spc="-71" dirty="0">
              <a:solidFill>
                <a:schemeClr val="bg1"/>
              </a:solidFill>
              <a:latin typeface="+mn-lt"/>
            </a:endParaRPr>
          </a:p>
        </p:txBody>
      </p:sp>
      <p:pic>
        <p:nvPicPr>
          <p:cNvPr id="15" name="chalkboard">
            <a:extLst>
              <a:ext uri="{FF2B5EF4-FFF2-40B4-BE49-F238E27FC236}">
                <a16:creationId xmlns:a16="http://schemas.microsoft.com/office/drawing/2014/main" id="{B7146B6E-8A42-488C-9960-7B17EE6B1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7" y="1934050"/>
            <a:ext cx="1679319" cy="1259489"/>
          </a:xfrm>
          <a:prstGeom prst="rect">
            <a:avLst/>
          </a:prstGeom>
        </p:spPr>
      </p:pic>
      <p:pic>
        <p:nvPicPr>
          <p:cNvPr id="16" name="chalkboard">
            <a:extLst>
              <a:ext uri="{FF2B5EF4-FFF2-40B4-BE49-F238E27FC236}">
                <a16:creationId xmlns:a16="http://schemas.microsoft.com/office/drawing/2014/main" id="{A9203914-C75F-4B64-9588-E1C9102E0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84" y="4672269"/>
            <a:ext cx="1679319" cy="1259489"/>
          </a:xfrm>
          <a:prstGeom prst="rect">
            <a:avLst/>
          </a:prstGeom>
        </p:spPr>
      </p:pic>
      <p:sp>
        <p:nvSpPr>
          <p:cNvPr id="17" name="Textbox">
            <a:extLst>
              <a:ext uri="{FF2B5EF4-FFF2-40B4-BE49-F238E27FC236}">
                <a16:creationId xmlns:a16="http://schemas.microsoft.com/office/drawing/2014/main" id="{3BF9629E-569D-4E9F-ADFA-BBB8E50A422B}"/>
              </a:ext>
            </a:extLst>
          </p:cNvPr>
          <p:cNvSpPr txBox="1"/>
          <p:nvPr/>
        </p:nvSpPr>
        <p:spPr>
          <a:xfrm>
            <a:off x="2840253" y="4969866"/>
            <a:ext cx="7183572" cy="1287532"/>
          </a:xfrm>
          <a:prstGeom prst="rect">
            <a:avLst/>
          </a:prstGeom>
          <a:noFill/>
        </p:spPr>
        <p:txBody>
          <a:bodyPr wrap="square" rtlCol="0">
            <a:spAutoFit/>
          </a:bodyPr>
          <a:lstStyle/>
          <a:p>
            <a:pPr>
              <a:lnSpc>
                <a:spcPct val="150000"/>
              </a:lnSpc>
            </a:pPr>
            <a:r>
              <a:rPr lang="en-US" dirty="0">
                <a:solidFill>
                  <a:schemeClr val="bg1"/>
                </a:solidFill>
              </a:rPr>
              <a:t>Learning targets/objectives should always be stated orally; however, they should also be posted when they are applicable to the entire class. </a:t>
            </a:r>
          </a:p>
        </p:txBody>
      </p:sp>
      <p:sp>
        <p:nvSpPr>
          <p:cNvPr id="14" name="Freeform: Shape 13">
            <a:extLst>
              <a:ext uri="{FF2B5EF4-FFF2-40B4-BE49-F238E27FC236}">
                <a16:creationId xmlns:a16="http://schemas.microsoft.com/office/drawing/2014/main" id="{3872AB65-4EE2-462B-8EFF-D61904CDD353}"/>
              </a:ext>
            </a:extLst>
          </p:cNvPr>
          <p:cNvSpPr/>
          <p:nvPr/>
        </p:nvSpPr>
        <p:spPr>
          <a:xfrm>
            <a:off x="2466694" y="4925614"/>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7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p:bldP spid="44"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tx1">
                <a:lumMod val="82000"/>
                <a:lumOff val="18000"/>
              </a:schemeClr>
            </a:gs>
            <a:gs pos="100000">
              <a:schemeClr val="tx1"/>
            </a:gs>
          </a:gsLst>
          <a:lin ang="8400000" scaled="0"/>
          <a:tileRect/>
        </a:gradFill>
        <a:effectLst/>
      </p:bgPr>
    </p:bg>
    <p:spTree>
      <p:nvGrpSpPr>
        <p:cNvPr id="1" name=""/>
        <p:cNvGrpSpPr/>
        <p:nvPr/>
      </p:nvGrpSpPr>
      <p:grpSpPr>
        <a:xfrm>
          <a:off x="0" y="0"/>
          <a:ext cx="0" cy="0"/>
          <a:chOff x="0" y="0"/>
          <a:chExt cx="0" cy="0"/>
        </a:xfrm>
      </p:grpSpPr>
      <p:sp>
        <p:nvSpPr>
          <p:cNvPr id="11" name="Image Overlay Color">
            <a:extLst>
              <a:ext uri="{FF2B5EF4-FFF2-40B4-BE49-F238E27FC236}">
                <a16:creationId xmlns:a16="http://schemas.microsoft.com/office/drawing/2014/main" id="{2B1D3A77-3A0C-4257-9C35-146B5843E390}"/>
              </a:ext>
            </a:extLst>
          </p:cNvPr>
          <p:cNvSpPr/>
          <p:nvPr/>
        </p:nvSpPr>
        <p:spPr>
          <a:xfrm>
            <a:off x="0" y="-14006"/>
            <a:ext cx="10972800" cy="823763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Text">
            <a:extLst>
              <a:ext uri="{FF2B5EF4-FFF2-40B4-BE49-F238E27FC236}">
                <a16:creationId xmlns:a16="http://schemas.microsoft.com/office/drawing/2014/main" id="{87F81434-4C56-49A9-9E89-EE41AAFEF567}"/>
              </a:ext>
            </a:extLst>
          </p:cNvPr>
          <p:cNvSpPr>
            <a:spLocks noChangeArrowheads="1"/>
          </p:cNvSpPr>
          <p:nvPr/>
        </p:nvSpPr>
        <p:spPr bwMode="auto">
          <a:xfrm>
            <a:off x="1907466" y="207532"/>
            <a:ext cx="66777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5000" b="1" spc="-71" dirty="0">
                <a:solidFill>
                  <a:schemeClr val="bg1"/>
                </a:solidFill>
                <a:latin typeface="Gill Sans MT Condensed" panose="020B0506020104020203" pitchFamily="34" charset="0"/>
              </a:rPr>
              <a:t>Questions and Answers</a:t>
            </a:r>
            <a:endParaRPr lang="en-US" altLang="en-US" sz="5000" spc="-71" dirty="0">
              <a:solidFill>
                <a:schemeClr val="bg1"/>
              </a:solidFill>
              <a:latin typeface="Impact" panose="020B0806030902050204" pitchFamily="34" charset="0"/>
            </a:endParaRPr>
          </a:p>
        </p:txBody>
      </p:sp>
      <p:sp>
        <p:nvSpPr>
          <p:cNvPr id="46" name="Textbox">
            <a:extLst>
              <a:ext uri="{FF2B5EF4-FFF2-40B4-BE49-F238E27FC236}">
                <a16:creationId xmlns:a16="http://schemas.microsoft.com/office/drawing/2014/main" id="{AB54A8E8-FBAC-4E69-AB08-FE4CD4D00233}"/>
              </a:ext>
            </a:extLst>
          </p:cNvPr>
          <p:cNvSpPr txBox="1"/>
          <p:nvPr/>
        </p:nvSpPr>
        <p:spPr>
          <a:xfrm>
            <a:off x="2787425" y="2125784"/>
            <a:ext cx="7183572" cy="1287532"/>
          </a:xfrm>
          <a:prstGeom prst="rect">
            <a:avLst/>
          </a:prstGeom>
          <a:noFill/>
        </p:spPr>
        <p:txBody>
          <a:bodyPr wrap="square" rtlCol="0">
            <a:spAutoFit/>
          </a:bodyPr>
          <a:lstStyle/>
          <a:p>
            <a:pPr>
              <a:lnSpc>
                <a:spcPct val="150000"/>
              </a:lnSpc>
            </a:pPr>
            <a:r>
              <a:rPr lang="en-US" dirty="0">
                <a:solidFill>
                  <a:schemeClr val="bg1"/>
                </a:solidFill>
              </a:rPr>
              <a:t>Teachers may link the standards applicable to the unit or mini-unit sequence in </a:t>
            </a:r>
            <a:r>
              <a:rPr lang="en-US" dirty="0" err="1">
                <a:solidFill>
                  <a:schemeClr val="bg1"/>
                </a:solidFill>
              </a:rPr>
              <a:t>OnCourse</a:t>
            </a:r>
            <a:r>
              <a:rPr lang="en-US" dirty="0">
                <a:solidFill>
                  <a:schemeClr val="bg1"/>
                </a:solidFill>
              </a:rPr>
              <a:t>. However, the essential learning target / objective should be indicated for each day within the lesson plan. </a:t>
            </a:r>
          </a:p>
        </p:txBody>
      </p:sp>
      <p:sp>
        <p:nvSpPr>
          <p:cNvPr id="48" name="Freeform: Shape 47">
            <a:extLst>
              <a:ext uri="{FF2B5EF4-FFF2-40B4-BE49-F238E27FC236}">
                <a16:creationId xmlns:a16="http://schemas.microsoft.com/office/drawing/2014/main" id="{C4A375AB-9A83-4AC9-9B33-879131DA28C8}"/>
              </a:ext>
            </a:extLst>
          </p:cNvPr>
          <p:cNvSpPr/>
          <p:nvPr/>
        </p:nvSpPr>
        <p:spPr>
          <a:xfrm>
            <a:off x="2466694" y="2059088"/>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C2CCA40-3F8B-4A9D-9814-1ACE440C44CB}"/>
              </a:ext>
            </a:extLst>
          </p:cNvPr>
          <p:cNvSpPr/>
          <p:nvPr/>
        </p:nvSpPr>
        <p:spPr>
          <a:xfrm flipH="1">
            <a:off x="5693085" y="2059083"/>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E4074AA-8DC8-4DA0-8983-8A46F9164597}"/>
              </a:ext>
            </a:extLst>
          </p:cNvPr>
          <p:cNvSpPr/>
          <p:nvPr/>
        </p:nvSpPr>
        <p:spPr>
          <a:xfrm>
            <a:off x="2466694" y="4497918"/>
            <a:ext cx="3225372" cy="610024"/>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B9C6F0B-83C5-4273-837B-1F01AD530E21}"/>
              </a:ext>
            </a:extLst>
          </p:cNvPr>
          <p:cNvSpPr/>
          <p:nvPr/>
        </p:nvSpPr>
        <p:spPr>
          <a:xfrm flipH="1">
            <a:off x="5693085" y="4497915"/>
            <a:ext cx="4430206" cy="61394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Text">
            <a:extLst>
              <a:ext uri="{FF2B5EF4-FFF2-40B4-BE49-F238E27FC236}">
                <a16:creationId xmlns:a16="http://schemas.microsoft.com/office/drawing/2014/main" id="{B5E1610B-0978-481E-B162-E4007535687E}"/>
              </a:ext>
            </a:extLst>
          </p:cNvPr>
          <p:cNvSpPr>
            <a:spLocks noChangeArrowheads="1"/>
          </p:cNvSpPr>
          <p:nvPr/>
        </p:nvSpPr>
        <p:spPr bwMode="auto">
          <a:xfrm>
            <a:off x="2921766" y="1549329"/>
            <a:ext cx="69148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b="1" spc="-71" dirty="0">
                <a:solidFill>
                  <a:schemeClr val="bg1"/>
                </a:solidFill>
                <a:latin typeface="+mn-lt"/>
              </a:rPr>
              <a:t>How many standards should be linked to the daily lesson?</a:t>
            </a:r>
            <a:endParaRPr lang="en-US" altLang="en-US" sz="2000" spc="-71" dirty="0">
              <a:solidFill>
                <a:schemeClr val="bg1"/>
              </a:solidFill>
              <a:latin typeface="+mn-lt"/>
            </a:endParaRPr>
          </a:p>
        </p:txBody>
      </p:sp>
      <p:sp>
        <p:nvSpPr>
          <p:cNvPr id="44" name="Title Text">
            <a:extLst>
              <a:ext uri="{FF2B5EF4-FFF2-40B4-BE49-F238E27FC236}">
                <a16:creationId xmlns:a16="http://schemas.microsoft.com/office/drawing/2014/main" id="{CD425292-CC67-4E8D-BC08-6757C308700B}"/>
              </a:ext>
            </a:extLst>
          </p:cNvPr>
          <p:cNvSpPr>
            <a:spLocks noChangeArrowheads="1"/>
          </p:cNvSpPr>
          <p:nvPr/>
        </p:nvSpPr>
        <p:spPr bwMode="auto">
          <a:xfrm>
            <a:off x="2921766" y="3966313"/>
            <a:ext cx="6248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b="1" spc="-71" dirty="0">
                <a:solidFill>
                  <a:schemeClr val="bg1"/>
                </a:solidFill>
                <a:latin typeface="+mn-lt"/>
              </a:rPr>
              <a:t>What if the observed lesson differs from the written plan? </a:t>
            </a:r>
            <a:endParaRPr lang="en-US" altLang="en-US" spc="-71" dirty="0">
              <a:solidFill>
                <a:schemeClr val="bg1"/>
              </a:solidFill>
              <a:latin typeface="+mn-lt"/>
            </a:endParaRPr>
          </a:p>
        </p:txBody>
      </p:sp>
      <p:pic>
        <p:nvPicPr>
          <p:cNvPr id="15" name="chalkboard">
            <a:extLst>
              <a:ext uri="{FF2B5EF4-FFF2-40B4-BE49-F238E27FC236}">
                <a16:creationId xmlns:a16="http://schemas.microsoft.com/office/drawing/2014/main" id="{B7146B6E-8A42-488C-9960-7B17EE6B1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7" y="1934050"/>
            <a:ext cx="1679319" cy="1259489"/>
          </a:xfrm>
          <a:prstGeom prst="rect">
            <a:avLst/>
          </a:prstGeom>
        </p:spPr>
      </p:pic>
      <p:pic>
        <p:nvPicPr>
          <p:cNvPr id="16" name="chalkboard">
            <a:extLst>
              <a:ext uri="{FF2B5EF4-FFF2-40B4-BE49-F238E27FC236}">
                <a16:creationId xmlns:a16="http://schemas.microsoft.com/office/drawing/2014/main" id="{A9203914-C75F-4B64-9588-E1C9102E0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84" y="4672269"/>
            <a:ext cx="1679319" cy="1259489"/>
          </a:xfrm>
          <a:prstGeom prst="rect">
            <a:avLst/>
          </a:prstGeom>
        </p:spPr>
      </p:pic>
      <p:sp>
        <p:nvSpPr>
          <p:cNvPr id="17" name="Textbox">
            <a:extLst>
              <a:ext uri="{FF2B5EF4-FFF2-40B4-BE49-F238E27FC236}">
                <a16:creationId xmlns:a16="http://schemas.microsoft.com/office/drawing/2014/main" id="{3BF9629E-569D-4E9F-ADFA-BBB8E50A422B}"/>
              </a:ext>
            </a:extLst>
          </p:cNvPr>
          <p:cNvSpPr txBox="1"/>
          <p:nvPr/>
        </p:nvSpPr>
        <p:spPr>
          <a:xfrm>
            <a:off x="2787425" y="4717229"/>
            <a:ext cx="7183572" cy="1754326"/>
          </a:xfrm>
          <a:prstGeom prst="rect">
            <a:avLst/>
          </a:prstGeom>
          <a:noFill/>
        </p:spPr>
        <p:txBody>
          <a:bodyPr wrap="square" rtlCol="0">
            <a:spAutoFit/>
          </a:bodyPr>
          <a:lstStyle/>
          <a:p>
            <a:pPr>
              <a:lnSpc>
                <a:spcPct val="150000"/>
              </a:lnSpc>
            </a:pPr>
            <a:r>
              <a:rPr lang="en-US" dirty="0">
                <a:solidFill>
                  <a:schemeClr val="bg1"/>
                </a:solidFill>
              </a:rPr>
              <a:t>Teachers should be able to show the progression of learning in their plans. If the teacher can demonstrate a logical progression and explain a rationale as to why / how the learning target or activities differed from the plan, this will not impact the rating.</a:t>
            </a:r>
          </a:p>
        </p:txBody>
      </p:sp>
    </p:spTree>
    <p:extLst>
      <p:ext uri="{BB962C8B-B14F-4D97-AF65-F5344CB8AC3E}">
        <p14:creationId xmlns:p14="http://schemas.microsoft.com/office/powerpoint/2010/main" val="8461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3" grpId="0"/>
      <p:bldP spid="44"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Text">
            <a:extLst>
              <a:ext uri="{FF2B5EF4-FFF2-40B4-BE49-F238E27FC236}">
                <a16:creationId xmlns:a16="http://schemas.microsoft.com/office/drawing/2014/main" id="{B1DCD108-7F68-451D-BEC4-267548F8BDC1}"/>
              </a:ext>
            </a:extLst>
          </p:cNvPr>
          <p:cNvSpPr>
            <a:spLocks noChangeArrowheads="1"/>
          </p:cNvSpPr>
          <p:nvPr/>
        </p:nvSpPr>
        <p:spPr bwMode="auto">
          <a:xfrm>
            <a:off x="-64638" y="3462776"/>
            <a:ext cx="7543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scene3d>
              <a:camera prst="perspectiveHeroicExtremeLeftFacing" fov="4200000">
                <a:rot lat="2520000" lon="2100000" rev="21360000"/>
              </a:camera>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0000" b="1" dirty="0">
                <a:gradFill>
                  <a:gsLst>
                    <a:gs pos="100000">
                      <a:schemeClr val="tx1">
                        <a:lumMod val="65000"/>
                        <a:lumOff val="35000"/>
                      </a:schemeClr>
                    </a:gs>
                    <a:gs pos="0">
                      <a:schemeClr val="tx1">
                        <a:lumMod val="85000"/>
                        <a:lumOff val="15000"/>
                      </a:schemeClr>
                    </a:gs>
                  </a:gsLst>
                  <a:lin ang="10800000" scaled="0"/>
                </a:gradFill>
                <a:effectLst>
                  <a:outerShdw blurRad="76200" dist="279400" dir="13800000" sy="30000" kx="-1800000" algn="bl" rotWithShape="0">
                    <a:prstClr val="black">
                      <a:alpha val="21000"/>
                    </a:prstClr>
                  </a:outerShdw>
                  <a:reflection blurRad="63500" stA="17000" endPos="45500" dir="5400000" sy="-100000" algn="bl" rotWithShape="0"/>
                </a:effectLst>
                <a:latin typeface="Gill Sans MT Condensed" panose="020B0506020104020203" pitchFamily="34" charset="0"/>
                <a:ea typeface="Tahoma" panose="020B0604030504040204" pitchFamily="34" charset="0"/>
                <a:cs typeface="Tahoma" panose="020B0604030504040204" pitchFamily="34" charset="0"/>
              </a:rPr>
              <a:t>New Initiatives at the High School</a:t>
            </a:r>
          </a:p>
          <a:p>
            <a:pPr lvl="0" algn="ctr"/>
            <a:endParaRPr lang="en-US" altLang="en-US" sz="10000" b="1" dirty="0">
              <a:gradFill>
                <a:gsLst>
                  <a:gs pos="100000">
                    <a:schemeClr val="tx1">
                      <a:lumMod val="65000"/>
                      <a:lumOff val="35000"/>
                    </a:schemeClr>
                  </a:gs>
                  <a:gs pos="0">
                    <a:schemeClr val="tx1">
                      <a:lumMod val="85000"/>
                      <a:lumOff val="15000"/>
                    </a:schemeClr>
                  </a:gs>
                </a:gsLst>
                <a:lin ang="10800000" scaled="0"/>
              </a:gradFill>
              <a:effectLst>
                <a:outerShdw blurRad="76200" dist="279400" dir="13800000" sy="30000" kx="-1800000" algn="bl" rotWithShape="0">
                  <a:prstClr val="black">
                    <a:alpha val="21000"/>
                  </a:prstClr>
                </a:outerShdw>
                <a:reflection blurRad="63500" stA="17000" endPos="45500" dir="5400000" sy="-100000" algn="bl" rotWithShape="0"/>
              </a:effectLst>
              <a:latin typeface="Gill Sans MT Condensed" panose="020B0506020104020203" pitchFamily="34" charset="0"/>
              <a:ea typeface="Tahoma" panose="020B0604030504040204" pitchFamily="34" charset="0"/>
              <a:cs typeface="Tahoma" panose="020B0604030504040204" pitchFamily="34" charset="0"/>
            </a:endParaRPr>
          </a:p>
        </p:txBody>
      </p:sp>
      <p:pic>
        <p:nvPicPr>
          <p:cNvPr id="6" name="book_icon">
            <a:extLst>
              <a:ext uri="{FF2B5EF4-FFF2-40B4-BE49-F238E27FC236}">
                <a16:creationId xmlns:a16="http://schemas.microsoft.com/office/drawing/2014/main" id="{38FAA18E-6C40-4B37-81B2-29D61B3A0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674" y="1559611"/>
            <a:ext cx="1580488" cy="1580488"/>
          </a:xfrm>
          <a:prstGeom prst="rect">
            <a:avLst/>
          </a:prstGeom>
        </p:spPr>
      </p:pic>
      <p:sp>
        <p:nvSpPr>
          <p:cNvPr id="2" name="TextBox 1">
            <a:extLst>
              <a:ext uri="{FF2B5EF4-FFF2-40B4-BE49-F238E27FC236}">
                <a16:creationId xmlns:a16="http://schemas.microsoft.com/office/drawing/2014/main" id="{1E1ECD73-4D6A-48B6-BBD4-99830E4D4872}"/>
              </a:ext>
            </a:extLst>
          </p:cNvPr>
          <p:cNvSpPr txBox="1"/>
          <p:nvPr/>
        </p:nvSpPr>
        <p:spPr>
          <a:xfrm>
            <a:off x="368710" y="6504039"/>
            <a:ext cx="492596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Cohort Model for Staff Meetings</a:t>
            </a:r>
          </a:p>
          <a:p>
            <a:pPr marL="285750" indent="-285750">
              <a:buFont typeface="Arial" panose="020B0604020202020204" pitchFamily="34" charset="0"/>
              <a:buChar char="•"/>
            </a:pPr>
            <a:r>
              <a:rPr lang="en-US" dirty="0"/>
              <a:t>No Place for Hate</a:t>
            </a:r>
          </a:p>
          <a:p>
            <a:pPr marL="285750" indent="-285750">
              <a:buFont typeface="Arial" panose="020B0604020202020204" pitchFamily="34" charset="0"/>
              <a:buChar char="•"/>
            </a:pPr>
            <a:r>
              <a:rPr lang="en-US" dirty="0"/>
              <a:t>Learning Walks</a:t>
            </a:r>
          </a:p>
          <a:p>
            <a:pPr marL="285750" indent="-285750">
              <a:buFont typeface="Arial" panose="020B0604020202020204" pitchFamily="34" charset="0"/>
              <a:buChar char="•"/>
            </a:pPr>
            <a:r>
              <a:rPr lang="en-US" dirty="0"/>
              <a:t>Praise Referrals (Staff and Students)</a:t>
            </a:r>
          </a:p>
        </p:txBody>
      </p:sp>
    </p:spTree>
    <p:extLst>
      <p:ext uri="{BB962C8B-B14F-4D97-AF65-F5344CB8AC3E}">
        <p14:creationId xmlns:p14="http://schemas.microsoft.com/office/powerpoint/2010/main" val="131584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40A12-D6E0-42D7-B702-540324B2B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13163"/>
            <a:ext cx="10972801" cy="5403273"/>
          </a:xfrm>
          <a:prstGeom prst="rect">
            <a:avLst/>
          </a:prstGeom>
        </p:spPr>
      </p:pic>
    </p:spTree>
    <p:extLst>
      <p:ext uri="{BB962C8B-B14F-4D97-AF65-F5344CB8AC3E}">
        <p14:creationId xmlns:p14="http://schemas.microsoft.com/office/powerpoint/2010/main" val="48022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53A56B-5FC8-4B15-80EC-6791C6DF8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2973"/>
            <a:ext cx="10972800" cy="4227082"/>
          </a:xfrm>
          <a:prstGeom prst="rect">
            <a:avLst/>
          </a:prstGeom>
        </p:spPr>
      </p:pic>
    </p:spTree>
    <p:extLst>
      <p:ext uri="{BB962C8B-B14F-4D97-AF65-F5344CB8AC3E}">
        <p14:creationId xmlns:p14="http://schemas.microsoft.com/office/powerpoint/2010/main" val="3363032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CCFE90-068E-4B19-834B-2DE397DB2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1184"/>
            <a:ext cx="10972800" cy="6172200"/>
          </a:xfrm>
          <a:prstGeom prst="rect">
            <a:avLst/>
          </a:prstGeom>
        </p:spPr>
      </p:pic>
    </p:spTree>
    <p:extLst>
      <p:ext uri="{BB962C8B-B14F-4D97-AF65-F5344CB8AC3E}">
        <p14:creationId xmlns:p14="http://schemas.microsoft.com/office/powerpoint/2010/main" val="2319578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784400C6-D889-43DF-88A4-8062FD658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4860"/>
            <a:ext cx="10972800" cy="2763982"/>
          </a:xfrm>
          <a:prstGeom prst="rect">
            <a:avLst/>
          </a:prstGeom>
        </p:spPr>
      </p:pic>
    </p:spTree>
    <p:extLst>
      <p:ext uri="{BB962C8B-B14F-4D97-AF65-F5344CB8AC3E}">
        <p14:creationId xmlns:p14="http://schemas.microsoft.com/office/powerpoint/2010/main" val="37499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ED02D-32AA-4F96-8AC7-0C1238A25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
            <a:ext cx="7620000" cy="7620000"/>
          </a:xfrm>
          <a:prstGeom prst="rect">
            <a:avLst/>
          </a:prstGeom>
        </p:spPr>
      </p:pic>
    </p:spTree>
    <p:extLst>
      <p:ext uri="{BB962C8B-B14F-4D97-AF65-F5344CB8AC3E}">
        <p14:creationId xmlns:p14="http://schemas.microsoft.com/office/powerpoint/2010/main" val="340508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C5AA4-67B1-414B-BDDF-B2B1CDA0A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2952"/>
            <a:ext cx="10972800" cy="7383694"/>
          </a:xfrm>
          <a:prstGeom prst="rect">
            <a:avLst/>
          </a:prstGeom>
        </p:spPr>
      </p:pic>
    </p:spTree>
    <p:extLst>
      <p:ext uri="{BB962C8B-B14F-4D97-AF65-F5344CB8AC3E}">
        <p14:creationId xmlns:p14="http://schemas.microsoft.com/office/powerpoint/2010/main" val="339385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D1FB891-59F6-47CF-9F0D-33D4D6CB38DD}"/>
              </a:ext>
            </a:extLst>
          </p:cNvPr>
          <p:cNvCxnSpPr>
            <a:cxnSpLocks/>
          </p:cNvCxnSpPr>
          <p:nvPr/>
        </p:nvCxnSpPr>
        <p:spPr>
          <a:xfrm>
            <a:off x="5" y="3936268"/>
            <a:ext cx="92325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517BD1A-5AC1-4B4A-A491-C8A65A2B4AD2}"/>
              </a:ext>
            </a:extLst>
          </p:cNvPr>
          <p:cNvCxnSpPr>
            <a:cxnSpLocks/>
          </p:cNvCxnSpPr>
          <p:nvPr/>
        </p:nvCxnSpPr>
        <p:spPr>
          <a:xfrm>
            <a:off x="3269974" y="3725932"/>
            <a:ext cx="42052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ubtitle Text">
            <a:extLst>
              <a:ext uri="{FF2B5EF4-FFF2-40B4-BE49-F238E27FC236}">
                <a16:creationId xmlns:a16="http://schemas.microsoft.com/office/drawing/2014/main" id="{36EFC6B8-26E7-4A25-A969-ABC19E3940D9}"/>
              </a:ext>
            </a:extLst>
          </p:cNvPr>
          <p:cNvSpPr>
            <a:spLocks noChangeArrowheads="1"/>
          </p:cNvSpPr>
          <p:nvPr/>
        </p:nvSpPr>
        <p:spPr bwMode="auto">
          <a:xfrm>
            <a:off x="6482295" y="4054472"/>
            <a:ext cx="405997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r"/>
            <a:r>
              <a:rPr lang="en-US" altLang="en-US" sz="4000" b="1" dirty="0">
                <a:solidFill>
                  <a:schemeClr val="accent3">
                    <a:lumMod val="20000"/>
                    <a:lumOff val="80000"/>
                  </a:schemeClr>
                </a:solidFill>
                <a:latin typeface="Gill Sans MT Condensed" panose="020B0506020104020203" pitchFamily="34" charset="0"/>
              </a:rPr>
              <a:t>Marzano Focused Teacher Evaluation Model</a:t>
            </a:r>
            <a:endParaRPr lang="en-US" altLang="en-US" dirty="0">
              <a:solidFill>
                <a:schemeClr val="tx1">
                  <a:lumMod val="75000"/>
                  <a:lumOff val="25000"/>
                </a:schemeClr>
              </a:solidFill>
              <a:latin typeface="Gill Sans MT Condensed" panose="020B0506020104020203" pitchFamily="34" charset="0"/>
            </a:endParaRPr>
          </a:p>
        </p:txBody>
      </p:sp>
      <p:sp>
        <p:nvSpPr>
          <p:cNvPr id="19" name="Freeform: Shape 18">
            <a:extLst>
              <a:ext uri="{FF2B5EF4-FFF2-40B4-BE49-F238E27FC236}">
                <a16:creationId xmlns:a16="http://schemas.microsoft.com/office/drawing/2014/main" id="{55BD4F12-A51D-42E7-A104-54CC1BF388D0}"/>
              </a:ext>
            </a:extLst>
          </p:cNvPr>
          <p:cNvSpPr/>
          <p:nvPr/>
        </p:nvSpPr>
        <p:spPr>
          <a:xfrm>
            <a:off x="6628314" y="3994709"/>
            <a:ext cx="2603710" cy="58870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2893011 w 2893011"/>
              <a:gd name="connsiteY0" fmla="*/ 28732 h 519321"/>
              <a:gd name="connsiteX1" fmla="*/ 468152 w 2893011"/>
              <a:gd name="connsiteY1" fmla="*/ 28732 h 519321"/>
              <a:gd name="connsiteX2" fmla="*/ 466 w 2893011"/>
              <a:gd name="connsiteY2" fmla="*/ 416622 h 519321"/>
              <a:gd name="connsiteX3" fmla="*/ 494 w 2893011"/>
              <a:gd name="connsiteY3" fmla="*/ 519321 h 519321"/>
              <a:gd name="connsiteX0" fmla="*/ 2893011 w 2893011"/>
              <a:gd name="connsiteY0" fmla="*/ 0 h 490589"/>
              <a:gd name="connsiteX1" fmla="*/ 468152 w 2893011"/>
              <a:gd name="connsiteY1" fmla="*/ 0 h 490589"/>
              <a:gd name="connsiteX2" fmla="*/ 466 w 2893011"/>
              <a:gd name="connsiteY2" fmla="*/ 387890 h 490589"/>
              <a:gd name="connsiteX3" fmla="*/ 494 w 2893011"/>
              <a:gd name="connsiteY3" fmla="*/ 490589 h 490589"/>
            </a:gdLst>
            <a:ahLst/>
            <a:cxnLst>
              <a:cxn ang="0">
                <a:pos x="connsiteX0" y="connsiteY0"/>
              </a:cxn>
              <a:cxn ang="0">
                <a:pos x="connsiteX1" y="connsiteY1"/>
              </a:cxn>
              <a:cxn ang="0">
                <a:pos x="connsiteX2" y="connsiteY2"/>
              </a:cxn>
              <a:cxn ang="0">
                <a:pos x="connsiteX3" y="connsiteY3"/>
              </a:cxn>
            </a:cxnLst>
            <a:rect l="l" t="t" r="r" b="b"/>
            <a:pathLst>
              <a:path w="2893011" h="490589">
                <a:moveTo>
                  <a:pt x="2893011" y="0"/>
                </a:moveTo>
                <a:lnTo>
                  <a:pt x="468152" y="0"/>
                </a:lnTo>
                <a:cubicBezTo>
                  <a:pt x="81311" y="7498"/>
                  <a:pt x="4250" y="263704"/>
                  <a:pt x="466" y="387890"/>
                </a:cubicBezTo>
                <a:cubicBezTo>
                  <a:pt x="-597" y="430093"/>
                  <a:pt x="489" y="457018"/>
                  <a:pt x="494" y="490589"/>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hat">
            <a:extLst>
              <a:ext uri="{FF2B5EF4-FFF2-40B4-BE49-F238E27FC236}">
                <a16:creationId xmlns:a16="http://schemas.microsoft.com/office/drawing/2014/main" id="{FA8E9411-2E52-4A6D-B549-A580EDA83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95" y="878227"/>
            <a:ext cx="2076238" cy="2076238"/>
          </a:xfrm>
          <a:prstGeom prst="rect">
            <a:avLst/>
          </a:prstGeom>
        </p:spPr>
      </p:pic>
      <p:sp>
        <p:nvSpPr>
          <p:cNvPr id="14" name="Blur_text">
            <a:extLst>
              <a:ext uri="{FF2B5EF4-FFF2-40B4-BE49-F238E27FC236}">
                <a16:creationId xmlns:a16="http://schemas.microsoft.com/office/drawing/2014/main" id="{73FD8052-85DF-45DB-9855-892FE3208557}"/>
              </a:ext>
            </a:extLst>
          </p:cNvPr>
          <p:cNvSpPr>
            <a:spLocks noChangeArrowheads="1"/>
          </p:cNvSpPr>
          <p:nvPr/>
        </p:nvSpPr>
        <p:spPr bwMode="auto">
          <a:xfrm>
            <a:off x="5052864" y="2540795"/>
            <a:ext cx="29123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8400" b="1" dirty="0">
                <a:solidFill>
                  <a:schemeClr val="accent2">
                    <a:lumMod val="40000"/>
                    <a:lumOff val="60000"/>
                    <a:alpha val="8000"/>
                  </a:schemeClr>
                </a:solidFill>
                <a:effectLst>
                  <a:glow rad="101600">
                    <a:schemeClr val="accent2">
                      <a:lumMod val="60000"/>
                      <a:lumOff val="40000"/>
                      <a:alpha val="20000"/>
                    </a:schemeClr>
                  </a:glow>
                </a:effectLst>
                <a:latin typeface="Gill Sans MT Condensed" panose="020B0506020104020203" pitchFamily="34" charset="0"/>
              </a:rPr>
              <a:t>FOCUS</a:t>
            </a:r>
            <a:endParaRPr lang="en-US" altLang="en-US" sz="8400" dirty="0">
              <a:solidFill>
                <a:schemeClr val="accent2">
                  <a:lumMod val="40000"/>
                  <a:lumOff val="60000"/>
                  <a:alpha val="8000"/>
                </a:schemeClr>
              </a:solidFill>
              <a:effectLst>
                <a:glow rad="101600">
                  <a:schemeClr val="accent2">
                    <a:lumMod val="60000"/>
                    <a:lumOff val="40000"/>
                    <a:alpha val="20000"/>
                  </a:schemeClr>
                </a:glow>
              </a:effectLst>
              <a:latin typeface="Impact" panose="020B0806030902050204" pitchFamily="34" charset="0"/>
            </a:endParaRPr>
          </a:p>
        </p:txBody>
      </p:sp>
      <p:sp>
        <p:nvSpPr>
          <p:cNvPr id="15" name="Title Text">
            <a:extLst>
              <a:ext uri="{FF2B5EF4-FFF2-40B4-BE49-F238E27FC236}">
                <a16:creationId xmlns:a16="http://schemas.microsoft.com/office/drawing/2014/main" id="{0DA72C59-D657-492B-8178-1B60804F7230}"/>
              </a:ext>
            </a:extLst>
          </p:cNvPr>
          <p:cNvSpPr>
            <a:spLocks noChangeArrowheads="1"/>
          </p:cNvSpPr>
          <p:nvPr/>
        </p:nvSpPr>
        <p:spPr bwMode="auto">
          <a:xfrm>
            <a:off x="2290588" y="2628609"/>
            <a:ext cx="627278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8400" b="1" dirty="0">
                <a:solidFill>
                  <a:schemeClr val="bg1"/>
                </a:solidFill>
                <a:latin typeface="Gill Sans MT Condensed" panose="020B0506020104020203" pitchFamily="34" charset="0"/>
              </a:rPr>
              <a:t>WTPS</a:t>
            </a:r>
            <a:r>
              <a:rPr lang="en-US" altLang="en-US" sz="8400" b="1" dirty="0">
                <a:solidFill>
                  <a:schemeClr val="tx1">
                    <a:lumMod val="75000"/>
                    <a:lumOff val="25000"/>
                  </a:schemeClr>
                </a:solidFill>
                <a:latin typeface="Gill Sans MT Condensed" panose="020B0506020104020203" pitchFamily="34" charset="0"/>
              </a:rPr>
              <a:t> </a:t>
            </a:r>
            <a:r>
              <a:rPr lang="en-US" altLang="en-US" sz="8400" b="1" dirty="0">
                <a:solidFill>
                  <a:schemeClr val="accent2">
                    <a:lumMod val="40000"/>
                    <a:lumOff val="60000"/>
                  </a:schemeClr>
                </a:solidFill>
                <a:latin typeface="Gill Sans MT Condensed" panose="020B0506020104020203" pitchFamily="34" charset="0"/>
              </a:rPr>
              <a:t>FOCUS</a:t>
            </a:r>
            <a:endParaRPr lang="en-US" altLang="en-US" sz="8400" dirty="0">
              <a:solidFill>
                <a:schemeClr val="accent2">
                  <a:lumMod val="40000"/>
                  <a:lumOff val="60000"/>
                </a:schemeClr>
              </a:solidFill>
              <a:latin typeface="Impact" panose="020B0806030902050204" pitchFamily="34" charset="0"/>
            </a:endParaRPr>
          </a:p>
        </p:txBody>
      </p:sp>
    </p:spTree>
    <p:extLst>
      <p:ext uri="{BB962C8B-B14F-4D97-AF65-F5344CB8AC3E}">
        <p14:creationId xmlns:p14="http://schemas.microsoft.com/office/powerpoint/2010/main" val="33190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00"/>
                                        <p:tgtEl>
                                          <p:spTgt spid="12"/>
                                        </p:tgtEl>
                                      </p:cBhvr>
                                    </p:animEffect>
                                  </p:childTnLst>
                                </p:cTn>
                              </p:par>
                              <p:par>
                                <p:cTn id="8" presetID="22" presetClass="entr" presetSubtype="2" fill="hold" nodeType="withEffect">
                                  <p:stCondLst>
                                    <p:cond delay="120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900"/>
                                        <p:tgtEl>
                                          <p:spTgt spid="15"/>
                                        </p:tgtEl>
                                      </p:cBhvr>
                                    </p:animEffect>
                                  </p:childTnLst>
                                </p:cTn>
                              </p:par>
                              <p:par>
                                <p:cTn id="14" presetID="47" presetClass="entr" presetSubtype="0" fill="hold" grpId="0" nodeType="withEffect">
                                  <p:stCondLst>
                                    <p:cond delay="19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22" presetClass="entr" presetSubtype="2" fill="hold" grpId="0" nodeType="withEffect">
                                  <p:stCondLst>
                                    <p:cond delay="190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par>
                                <p:cTn id="22" presetID="10" presetClass="entr" presetSubtype="0" fill="hold" nodeType="withEffect">
                                  <p:stCondLst>
                                    <p:cond delay="25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600"/>
                                        <p:tgtEl>
                                          <p:spTgt spid="20"/>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p:cNvSpPr txBox="1"/>
          <p:nvPr/>
        </p:nvSpPr>
        <p:spPr>
          <a:xfrm>
            <a:off x="5243028" y="3403339"/>
            <a:ext cx="5340666"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solidFill>
                  <a:schemeClr val="bg1"/>
                </a:solidFill>
              </a:rPr>
              <a:t>Review of the Focused Teacher Evaluation Model</a:t>
            </a:r>
          </a:p>
          <a:p>
            <a:pPr marL="285750" indent="-285750">
              <a:lnSpc>
                <a:spcPct val="150000"/>
              </a:lnSpc>
              <a:buFont typeface="Arial" panose="020B0604020202020204" pitchFamily="34" charset="0"/>
              <a:buChar char="•"/>
            </a:pPr>
            <a:r>
              <a:rPr lang="en-US" b="1" dirty="0">
                <a:solidFill>
                  <a:schemeClr val="bg1"/>
                </a:solidFill>
              </a:rPr>
              <a:t>The WTPS vision for FTE Model</a:t>
            </a:r>
          </a:p>
          <a:p>
            <a:pPr marL="285750" indent="-285750">
              <a:lnSpc>
                <a:spcPct val="150000"/>
              </a:lnSpc>
              <a:buFont typeface="Arial" panose="020B0604020202020204" pitchFamily="34" charset="0"/>
              <a:buChar char="•"/>
            </a:pPr>
            <a:r>
              <a:rPr lang="en-US" b="1" dirty="0">
                <a:solidFill>
                  <a:schemeClr val="bg1"/>
                </a:solidFill>
              </a:rPr>
              <a:t>What’s New in the Model</a:t>
            </a:r>
          </a:p>
          <a:p>
            <a:pPr marL="285750" indent="-285750">
              <a:lnSpc>
                <a:spcPct val="150000"/>
              </a:lnSpc>
              <a:buFont typeface="Arial" panose="020B0604020202020204" pitchFamily="34" charset="0"/>
              <a:buChar char="•"/>
            </a:pPr>
            <a:r>
              <a:rPr lang="en-US" b="1" dirty="0">
                <a:solidFill>
                  <a:schemeClr val="bg1"/>
                </a:solidFill>
              </a:rPr>
              <a:t>What’s Unique to WTPS</a:t>
            </a:r>
          </a:p>
          <a:p>
            <a:pPr marL="285750" indent="-285750">
              <a:lnSpc>
                <a:spcPct val="150000"/>
              </a:lnSpc>
              <a:buFont typeface="Arial" panose="020B0604020202020204" pitchFamily="34" charset="0"/>
              <a:buChar char="•"/>
            </a:pPr>
            <a:r>
              <a:rPr lang="en-US" b="1" dirty="0">
                <a:solidFill>
                  <a:schemeClr val="bg1"/>
                </a:solidFill>
              </a:rPr>
              <a:t>Questions and Answers (Q &amp; A)</a:t>
            </a:r>
          </a:p>
          <a:p>
            <a:pPr marL="285750" indent="-285750">
              <a:lnSpc>
                <a:spcPct val="150000"/>
              </a:lnSpc>
              <a:buFont typeface="Arial" panose="020B0604020202020204" pitchFamily="34" charset="0"/>
              <a:buChar char="•"/>
            </a:pPr>
            <a:endParaRPr lang="en-US" b="1" dirty="0">
              <a:solidFill>
                <a:schemeClr val="bg1"/>
              </a:solidFill>
            </a:endParaRPr>
          </a:p>
        </p:txBody>
      </p:sp>
      <p:sp>
        <p:nvSpPr>
          <p:cNvPr id="18" name="Title Text">
            <a:extLst>
              <a:ext uri="{FF2B5EF4-FFF2-40B4-BE49-F238E27FC236}">
                <a16:creationId xmlns:a16="http://schemas.microsoft.com/office/drawing/2014/main" id="{517EDCE6-201C-4522-BD50-7417FAA60459}"/>
              </a:ext>
            </a:extLst>
          </p:cNvPr>
          <p:cNvSpPr>
            <a:spLocks noChangeArrowheads="1"/>
          </p:cNvSpPr>
          <p:nvPr/>
        </p:nvSpPr>
        <p:spPr bwMode="auto">
          <a:xfrm>
            <a:off x="-879538" y="303092"/>
            <a:ext cx="6272784"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500" b="1" dirty="0">
                <a:solidFill>
                  <a:schemeClr val="accent2">
                    <a:lumMod val="20000"/>
                    <a:lumOff val="80000"/>
                  </a:schemeClr>
                </a:solidFill>
                <a:latin typeface="Gill Sans MT Condensed" panose="020B0506020104020203" pitchFamily="34" charset="0"/>
              </a:rPr>
              <a:t>Teacher Overview</a:t>
            </a:r>
            <a:endParaRPr lang="en-US" altLang="en-US" sz="6500" dirty="0">
              <a:solidFill>
                <a:schemeClr val="tx1">
                  <a:lumMod val="75000"/>
                  <a:lumOff val="25000"/>
                </a:schemeClr>
              </a:solidFill>
              <a:latin typeface="Impact" panose="020B0806030902050204" pitchFamily="34" charset="0"/>
            </a:endParaRPr>
          </a:p>
        </p:txBody>
      </p:sp>
      <p:cxnSp>
        <p:nvCxnSpPr>
          <p:cNvPr id="7" name="Straight Connector 6"/>
          <p:cNvCxnSpPr>
            <a:cxnSpLocks/>
          </p:cNvCxnSpPr>
          <p:nvPr/>
        </p:nvCxnSpPr>
        <p:spPr>
          <a:xfrm>
            <a:off x="306610" y="1303366"/>
            <a:ext cx="39004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88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78947D-613F-483F-A841-921B936E7DEA}"/>
              </a:ext>
            </a:extLst>
          </p:cNvPr>
          <p:cNvPicPr>
            <a:picLocks noChangeAspect="1"/>
          </p:cNvPicPr>
          <p:nvPr/>
        </p:nvPicPr>
        <p:blipFill>
          <a:blip r:embed="rId2"/>
          <a:stretch>
            <a:fillRect/>
          </a:stretch>
        </p:blipFill>
        <p:spPr>
          <a:xfrm>
            <a:off x="728192" y="789092"/>
            <a:ext cx="9516414" cy="6685280"/>
          </a:xfrm>
          <a:prstGeom prst="rect">
            <a:avLst/>
          </a:prstGeom>
        </p:spPr>
      </p:pic>
    </p:spTree>
    <p:extLst>
      <p:ext uri="{BB962C8B-B14F-4D97-AF65-F5344CB8AC3E}">
        <p14:creationId xmlns:p14="http://schemas.microsoft.com/office/powerpoint/2010/main" val="95441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3" name="grad_hat">
            <a:extLst>
              <a:ext uri="{FF2B5EF4-FFF2-40B4-BE49-F238E27FC236}">
                <a16:creationId xmlns:a16="http://schemas.microsoft.com/office/drawing/2014/main" id="{8A341668-94FE-4280-A49B-F8AFD70BC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649" y="393893"/>
            <a:ext cx="788218" cy="788218"/>
          </a:xfrm>
          <a:prstGeom prst="rect">
            <a:avLst/>
          </a:prstGeom>
        </p:spPr>
      </p:pic>
      <p:pic>
        <p:nvPicPr>
          <p:cNvPr id="14" name="grad_hat">
            <a:extLst>
              <a:ext uri="{FF2B5EF4-FFF2-40B4-BE49-F238E27FC236}">
                <a16:creationId xmlns:a16="http://schemas.microsoft.com/office/drawing/2014/main" id="{FC13BA30-2127-4AB2-9628-6A62BC7F3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16" y="6600698"/>
            <a:ext cx="900946" cy="873416"/>
          </a:xfrm>
          <a:prstGeom prst="rect">
            <a:avLst/>
          </a:prstGeom>
        </p:spPr>
      </p:pic>
      <p:sp>
        <p:nvSpPr>
          <p:cNvPr id="27" name="Quote Textbox">
            <a:extLst>
              <a:ext uri="{FF2B5EF4-FFF2-40B4-BE49-F238E27FC236}">
                <a16:creationId xmlns:a16="http://schemas.microsoft.com/office/drawing/2014/main" id="{193D947F-3071-4D26-A66F-7D9A36D30C79}"/>
              </a:ext>
            </a:extLst>
          </p:cNvPr>
          <p:cNvSpPr txBox="1"/>
          <p:nvPr/>
        </p:nvSpPr>
        <p:spPr>
          <a:xfrm>
            <a:off x="888355" y="-14776"/>
            <a:ext cx="8434103" cy="1182532"/>
          </a:xfrm>
          <a:prstGeom prst="rect">
            <a:avLst/>
          </a:prstGeom>
          <a:noFill/>
        </p:spPr>
        <p:txBody>
          <a:bodyPr wrap="square" tIns="0" bIns="0" rtlCol="0">
            <a:noAutofit/>
          </a:bodyPr>
          <a:lstStyle/>
          <a:p>
            <a:pPr algn="ctr"/>
            <a:r>
              <a:rPr lang="en-US" sz="7500" spc="100" dirty="0">
                <a:solidFill>
                  <a:schemeClr val="bg1"/>
                </a:solidFill>
                <a:latin typeface="Gill Sans MT Condensed" panose="020B0506020104020203" pitchFamily="34" charset="0"/>
              </a:rPr>
              <a:t>The WTPS Vision for the </a:t>
            </a:r>
          </a:p>
        </p:txBody>
      </p:sp>
      <p:sp>
        <p:nvSpPr>
          <p:cNvPr id="28" name="Quote Textbox">
            <a:extLst>
              <a:ext uri="{FF2B5EF4-FFF2-40B4-BE49-F238E27FC236}">
                <a16:creationId xmlns:a16="http://schemas.microsoft.com/office/drawing/2014/main" id="{F5C9F77C-D95F-4D1B-8087-496301B3BDF7}"/>
              </a:ext>
            </a:extLst>
          </p:cNvPr>
          <p:cNvSpPr txBox="1"/>
          <p:nvPr/>
        </p:nvSpPr>
        <p:spPr>
          <a:xfrm>
            <a:off x="888355" y="1080468"/>
            <a:ext cx="8821973" cy="1182532"/>
          </a:xfrm>
          <a:prstGeom prst="rect">
            <a:avLst/>
          </a:prstGeom>
          <a:noFill/>
        </p:spPr>
        <p:txBody>
          <a:bodyPr wrap="square" tIns="0" bIns="0" rtlCol="0">
            <a:noAutofit/>
          </a:bodyPr>
          <a:lstStyle/>
          <a:p>
            <a:pPr algn="ctr"/>
            <a:r>
              <a:rPr lang="en-US" sz="5000" spc="100" dirty="0">
                <a:solidFill>
                  <a:schemeClr val="bg1"/>
                </a:solidFill>
                <a:latin typeface="Gill Sans MT Condensed" panose="020B0506020104020203" pitchFamily="34" charset="0"/>
              </a:rPr>
              <a:t>Marzano Focused Teacher Evaluation Model</a:t>
            </a:r>
            <a:endParaRPr lang="en-US" sz="5000" spc="100" dirty="0">
              <a:solidFill>
                <a:schemeClr val="accent3">
                  <a:lumMod val="60000"/>
                  <a:lumOff val="40000"/>
                </a:schemeClr>
              </a:solidFill>
              <a:latin typeface="Gill Sans MT Condensed" panose="020B0506020104020203" pitchFamily="34" charset="0"/>
            </a:endParaRPr>
          </a:p>
        </p:txBody>
      </p:sp>
      <p:sp>
        <p:nvSpPr>
          <p:cNvPr id="3" name="TextBox 2">
            <a:extLst>
              <a:ext uri="{FF2B5EF4-FFF2-40B4-BE49-F238E27FC236}">
                <a16:creationId xmlns:a16="http://schemas.microsoft.com/office/drawing/2014/main" id="{716BEF3D-9F81-45B4-AE1A-491071C7861E}"/>
              </a:ext>
            </a:extLst>
          </p:cNvPr>
          <p:cNvSpPr txBox="1"/>
          <p:nvPr/>
        </p:nvSpPr>
        <p:spPr>
          <a:xfrm>
            <a:off x="1648211" y="2118592"/>
            <a:ext cx="8867388" cy="4862870"/>
          </a:xfrm>
          <a:prstGeom prst="rect">
            <a:avLst/>
          </a:prstGeom>
          <a:solidFill>
            <a:schemeClr val="accent2">
              <a:lumMod val="75000"/>
            </a:schemeClr>
          </a:solidFill>
        </p:spPr>
        <p:txBody>
          <a:bodyPr wrap="square" rtlCol="0">
            <a:spAutoFit/>
          </a:bodyPr>
          <a:lstStyle/>
          <a:p>
            <a:r>
              <a:rPr lang="en-US" sz="2000" dirty="0"/>
              <a:t>Our vision of the new model is simply to use the tool to improve teaching and learning. Our main areas of focus center around the following questions:</a:t>
            </a:r>
          </a:p>
          <a:p>
            <a:endParaRPr lang="en-US" sz="1000" dirty="0"/>
          </a:p>
          <a:p>
            <a:pPr marL="342900" indent="-342900">
              <a:buFont typeface="Arial" panose="020B0604020202020204" pitchFamily="34" charset="0"/>
              <a:buChar char="•"/>
            </a:pPr>
            <a:r>
              <a:rPr lang="en-US" sz="2000" dirty="0"/>
              <a:t>Is the learning target tied to the standards (or individual student goals) ?</a:t>
            </a:r>
          </a:p>
          <a:p>
            <a:endParaRPr lang="en-US" sz="1000" dirty="0"/>
          </a:p>
          <a:p>
            <a:pPr marL="342900" indent="-342900">
              <a:buFont typeface="Arial" panose="020B0604020202020204" pitchFamily="34" charset="0"/>
              <a:buChar char="•"/>
            </a:pPr>
            <a:r>
              <a:rPr lang="en-US" sz="2000" dirty="0"/>
              <a:t>Is the critical content at the taxonomy level of the learning target (objective)?</a:t>
            </a:r>
          </a:p>
          <a:p>
            <a:endParaRPr lang="en-US" sz="1000" dirty="0"/>
          </a:p>
          <a:p>
            <a:pPr marL="342900" indent="-342900">
              <a:buFont typeface="Arial" panose="020B0604020202020204" pitchFamily="34" charset="0"/>
              <a:buChar char="•"/>
            </a:pPr>
            <a:r>
              <a:rPr lang="en-US" sz="2000" dirty="0"/>
              <a:t>Are the lesson activities aligned to the taxonomy level of the learning target?</a:t>
            </a:r>
          </a:p>
          <a:p>
            <a:endParaRPr lang="en-US" sz="1000" dirty="0"/>
          </a:p>
          <a:p>
            <a:pPr marL="342900" indent="-342900">
              <a:buFont typeface="Arial" panose="020B0604020202020204" pitchFamily="34" charset="0"/>
              <a:buChar char="•"/>
            </a:pPr>
            <a:r>
              <a:rPr lang="en-US" sz="2000" dirty="0"/>
              <a:t>Are the bulk of the activities teacher-centered or student-centered?  Student-centered leads to RIGOR.</a:t>
            </a:r>
          </a:p>
          <a:p>
            <a:endParaRPr lang="en-US" sz="1000" dirty="0"/>
          </a:p>
          <a:p>
            <a:pPr marL="342900" indent="-342900">
              <a:buFont typeface="Arial" panose="020B0604020202020204" pitchFamily="34" charset="0"/>
              <a:buChar char="•"/>
            </a:pPr>
            <a:r>
              <a:rPr lang="en-US" sz="2000" dirty="0"/>
              <a:t>Is the teacher using formative assessments and/or monitoring strategies to determine individual student progress toward the learning target?</a:t>
            </a:r>
          </a:p>
          <a:p>
            <a:endParaRPr lang="en-US" sz="1000" dirty="0"/>
          </a:p>
          <a:p>
            <a:pPr marL="342900" indent="-342900">
              <a:buFont typeface="Arial" panose="020B0604020202020204" pitchFamily="34" charset="0"/>
              <a:buChar char="•"/>
            </a:pPr>
            <a:r>
              <a:rPr lang="en-US" sz="2000" dirty="0"/>
              <a:t>Is the teacher using this data to drive his/her instruction? How?</a:t>
            </a:r>
            <a:r>
              <a:rPr lang="en-US" sz="1000" dirty="0"/>
              <a:t> </a:t>
            </a:r>
            <a:endParaRPr lang="en-US" sz="2000" dirty="0"/>
          </a:p>
        </p:txBody>
      </p:sp>
    </p:spTree>
    <p:extLst>
      <p:ext uri="{BB962C8B-B14F-4D97-AF65-F5344CB8AC3E}">
        <p14:creationId xmlns:p14="http://schemas.microsoft.com/office/powerpoint/2010/main" val="12775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chool_Focus">
      <a:dk1>
        <a:sysClr val="windowText" lastClr="000000"/>
      </a:dk1>
      <a:lt1>
        <a:sysClr val="window" lastClr="FFFFFF"/>
      </a:lt1>
      <a:dk2>
        <a:srgbClr val="44546A"/>
      </a:dk2>
      <a:lt2>
        <a:srgbClr val="E7E6E6"/>
      </a:lt2>
      <a:accent1>
        <a:srgbClr val="002060"/>
      </a:accent1>
      <a:accent2>
        <a:srgbClr val="FFCC3A"/>
      </a:accent2>
      <a:accent3>
        <a:srgbClr val="28E2E2"/>
      </a:accent3>
      <a:accent4>
        <a:srgbClr val="071A49"/>
      </a:accent4>
      <a:accent5>
        <a:srgbClr val="25557E"/>
      </a:accent5>
      <a:accent6>
        <a:srgbClr val="739730"/>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24162</TotalTime>
  <Words>1301</Words>
  <Application>Microsoft Office PowerPoint</Application>
  <PresentationFormat>Custom</PresentationFormat>
  <Paragraphs>147</Paragraphs>
  <Slides>31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Batang</vt:lpstr>
      <vt:lpstr>Arial</vt:lpstr>
      <vt:lpstr>Arial Black</vt:lpstr>
      <vt:lpstr>Calibri</vt:lpstr>
      <vt:lpstr>Calibri Light</vt:lpstr>
      <vt:lpstr>Gill Sans MT</vt:lpstr>
      <vt:lpstr>Gill Sans MT Condensed</vt:lpstr>
      <vt:lpstr>Impact</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Gerber and Pietrowski</dc:creator>
  <cp:lastModifiedBy>Jonathan Strout</cp:lastModifiedBy>
  <cp:revision>330</cp:revision>
  <cp:lastPrinted>2018-08-24T12:45:55Z</cp:lastPrinted>
  <dcterms:created xsi:type="dcterms:W3CDTF">2017-03-29T19:21:49Z</dcterms:created>
  <dcterms:modified xsi:type="dcterms:W3CDTF">2018-08-27T09:25:50Z</dcterms:modified>
</cp:coreProperties>
</file>